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1"/>
  </p:notesMasterIdLst>
  <p:handoutMasterIdLst>
    <p:handoutMasterId r:id="rId42"/>
  </p:handoutMasterIdLst>
  <p:sldIdLst>
    <p:sldId id="256" r:id="rId2"/>
    <p:sldId id="257" r:id="rId3"/>
    <p:sldId id="258" r:id="rId4"/>
    <p:sldId id="259" r:id="rId5"/>
    <p:sldId id="260" r:id="rId6"/>
    <p:sldId id="261" r:id="rId7"/>
    <p:sldId id="263" r:id="rId8"/>
    <p:sldId id="316" r:id="rId9"/>
    <p:sldId id="317" r:id="rId10"/>
    <p:sldId id="318" r:id="rId11"/>
    <p:sldId id="303" r:id="rId12"/>
    <p:sldId id="302" r:id="rId13"/>
    <p:sldId id="278" r:id="rId14"/>
    <p:sldId id="282" r:id="rId15"/>
    <p:sldId id="315" r:id="rId16"/>
    <p:sldId id="286" r:id="rId17"/>
    <p:sldId id="287" r:id="rId18"/>
    <p:sldId id="288" r:id="rId19"/>
    <p:sldId id="289" r:id="rId20"/>
    <p:sldId id="319" r:id="rId21"/>
    <p:sldId id="320" r:id="rId22"/>
    <p:sldId id="291" r:id="rId23"/>
    <p:sldId id="279" r:id="rId24"/>
    <p:sldId id="293" r:id="rId25"/>
    <p:sldId id="306" r:id="rId26"/>
    <p:sldId id="267" r:id="rId27"/>
    <p:sldId id="268" r:id="rId28"/>
    <p:sldId id="285" r:id="rId29"/>
    <p:sldId id="269" r:id="rId30"/>
    <p:sldId id="270" r:id="rId31"/>
    <p:sldId id="310" r:id="rId32"/>
    <p:sldId id="311" r:id="rId33"/>
    <p:sldId id="312" r:id="rId34"/>
    <p:sldId id="296" r:id="rId35"/>
    <p:sldId id="297" r:id="rId36"/>
    <p:sldId id="308" r:id="rId37"/>
    <p:sldId id="309" r:id="rId38"/>
    <p:sldId id="301" r:id="rId39"/>
    <p:sldId id="300" r:id="rId4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15079"/>
    <a:srgbClr val="305079"/>
    <a:srgbClr val="E6E6E6"/>
    <a:srgbClr val="FDFCFF"/>
    <a:srgbClr val="595959"/>
    <a:srgbClr val="D3D3D3"/>
    <a:srgbClr val="DADADA"/>
    <a:srgbClr val="E2E2E2"/>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93" autoAdjust="0"/>
    <p:restoredTop sz="95320" autoAdjust="0"/>
  </p:normalViewPr>
  <p:slideViewPr>
    <p:cSldViewPr snapToGrid="0">
      <p:cViewPr varScale="1">
        <p:scale>
          <a:sx n="59" d="100"/>
          <a:sy n="59" d="100"/>
        </p:scale>
        <p:origin x="710" y="82"/>
      </p:cViewPr>
      <p:guideLst/>
    </p:cSldViewPr>
  </p:slideViewPr>
  <p:outlineViewPr>
    <p:cViewPr>
      <p:scale>
        <a:sx n="33" d="100"/>
        <a:sy n="33" d="100"/>
      </p:scale>
      <p:origin x="0" y="0"/>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917ACD-40F9-4691-BED7-663420D24150}" type="datetimeFigureOut">
              <a:rPr lang="zh-TW" altLang="en-US" smtClean="0"/>
              <a:t>2021/12/24</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2A0281-25FE-4B49-9D3E-04D616BA3EE3}" type="slidenum">
              <a:rPr lang="zh-TW" altLang="en-US" smtClean="0"/>
              <a:t>‹#›</a:t>
            </a:fld>
            <a:endParaRPr lang="zh-TW" altLang="en-US"/>
          </a:p>
        </p:txBody>
      </p:sp>
    </p:spTree>
    <p:extLst>
      <p:ext uri="{BB962C8B-B14F-4D97-AF65-F5344CB8AC3E}">
        <p14:creationId xmlns:p14="http://schemas.microsoft.com/office/powerpoint/2010/main" val="14699677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7EB36-EA17-43A3-90C0-70AA353D0459}" type="datetimeFigureOut">
              <a:rPr lang="zh-TW" altLang="en-US" smtClean="0"/>
              <a:t>2021/12/24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4E52D-5221-4D83-BEFD-39B8090AB873}" type="slidenum">
              <a:rPr lang="zh-TW" altLang="en-US" smtClean="0"/>
              <a:t>‹#›</a:t>
            </a:fld>
            <a:endParaRPr lang="zh-TW" altLang="en-US"/>
          </a:p>
        </p:txBody>
      </p:sp>
    </p:spTree>
    <p:extLst>
      <p:ext uri="{BB962C8B-B14F-4D97-AF65-F5344CB8AC3E}">
        <p14:creationId xmlns:p14="http://schemas.microsoft.com/office/powerpoint/2010/main" val="10197313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從過去的</a:t>
            </a:r>
            <a:r>
              <a:rPr lang="en-US" altLang="zh-TW" sz="1200" kern="1200" dirty="0" smtClean="0">
                <a:solidFill>
                  <a:schemeClr val="tx1"/>
                </a:solidFill>
                <a:effectLst/>
                <a:latin typeface="+mn-lt"/>
                <a:ea typeface="+mn-ea"/>
                <a:cs typeface="+mn-cs"/>
              </a:rPr>
              <a:t>GPS</a:t>
            </a:r>
            <a:r>
              <a:rPr lang="zh-TW" altLang="zh-TW" sz="1200" kern="1200" dirty="0" smtClean="0">
                <a:solidFill>
                  <a:schemeClr val="tx1"/>
                </a:solidFill>
                <a:effectLst/>
                <a:latin typeface="+mn-lt"/>
                <a:ea typeface="+mn-ea"/>
                <a:cs typeface="+mn-cs"/>
              </a:rPr>
              <a:t>定位開始，在使用需求上，對於定位需要的精準度逐漸增加，主要透過無線電波技術的</a:t>
            </a:r>
            <a:r>
              <a:rPr lang="en-US" altLang="zh-TW" sz="1200" kern="1200" dirty="0" smtClean="0">
                <a:solidFill>
                  <a:schemeClr val="tx1"/>
                </a:solidFill>
                <a:effectLst/>
                <a:latin typeface="+mn-lt"/>
                <a:ea typeface="+mn-ea"/>
                <a:cs typeface="+mn-cs"/>
              </a:rPr>
              <a:t>WIFI</a:t>
            </a:r>
            <a:r>
              <a:rPr lang="zh-TW" altLang="zh-TW" sz="1200" kern="1200" dirty="0" smtClean="0">
                <a:solidFill>
                  <a:schemeClr val="tx1"/>
                </a:solidFill>
                <a:effectLst/>
                <a:latin typeface="+mn-lt"/>
                <a:ea typeface="+mn-ea"/>
                <a:cs typeface="+mn-cs"/>
              </a:rPr>
              <a:t>、藍牙</a:t>
            </a:r>
            <a:r>
              <a:rPr lang="en-US" altLang="zh-TW" sz="1200" kern="1200" dirty="0" smtClean="0">
                <a:solidFill>
                  <a:schemeClr val="tx1"/>
                </a:solidFill>
                <a:effectLst/>
                <a:latin typeface="+mn-lt"/>
                <a:ea typeface="+mn-ea"/>
                <a:cs typeface="+mn-cs"/>
              </a:rPr>
              <a:t>BLE</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RFID</a:t>
            </a:r>
            <a:r>
              <a:rPr lang="zh-TW" altLang="zh-TW" sz="1200" kern="1200" dirty="0" smtClean="0">
                <a:solidFill>
                  <a:schemeClr val="tx1"/>
                </a:solidFill>
                <a:effectLst/>
                <a:latin typeface="+mn-lt"/>
                <a:ea typeface="+mn-ea"/>
                <a:cs typeface="+mn-cs"/>
              </a:rPr>
              <a:t>與</a:t>
            </a:r>
            <a:r>
              <a:rPr lang="en-US" altLang="zh-TW" sz="1200" kern="1200" dirty="0" smtClean="0">
                <a:solidFill>
                  <a:schemeClr val="tx1"/>
                </a:solidFill>
                <a:effectLst/>
                <a:latin typeface="+mn-lt"/>
                <a:ea typeface="+mn-ea"/>
                <a:cs typeface="+mn-cs"/>
              </a:rPr>
              <a:t>UWB</a:t>
            </a:r>
            <a:r>
              <a:rPr lang="zh-TW" altLang="zh-TW" sz="1200" kern="1200" dirty="0" smtClean="0">
                <a:solidFill>
                  <a:schemeClr val="tx1"/>
                </a:solidFill>
                <a:effectLst/>
                <a:latin typeface="+mn-lt"/>
                <a:ea typeface="+mn-ea"/>
                <a:cs typeface="+mn-cs"/>
              </a:rPr>
              <a:t>等技術相繼出現，而其中也以</a:t>
            </a:r>
            <a:r>
              <a:rPr lang="en-US" altLang="zh-TW" sz="1200" kern="1200" dirty="0" smtClean="0">
                <a:solidFill>
                  <a:schemeClr val="tx1"/>
                </a:solidFill>
                <a:effectLst/>
                <a:latin typeface="+mn-lt"/>
                <a:ea typeface="+mn-ea"/>
                <a:cs typeface="+mn-cs"/>
              </a:rPr>
              <a:t>UWB</a:t>
            </a:r>
            <a:r>
              <a:rPr lang="zh-TW" altLang="zh-TW" sz="1200" kern="1200" dirty="0" smtClean="0">
                <a:solidFill>
                  <a:schemeClr val="tx1"/>
                </a:solidFill>
                <a:effectLst/>
                <a:latin typeface="+mn-lt"/>
                <a:ea typeface="+mn-ea"/>
                <a:cs typeface="+mn-cs"/>
              </a:rPr>
              <a:t>技術的精確度最高，也是目前的主流。</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4</a:t>
            </a:fld>
            <a:endParaRPr lang="zh-TW" altLang="en-US"/>
          </a:p>
        </p:txBody>
      </p:sp>
    </p:spTree>
    <p:extLst>
      <p:ext uri="{BB962C8B-B14F-4D97-AF65-F5344CB8AC3E}">
        <p14:creationId xmlns:p14="http://schemas.microsoft.com/office/powerpoint/2010/main" val="3946052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smtClean="0"/>
              <a:t>在架設好</a:t>
            </a:r>
            <a:r>
              <a:rPr lang="zh-TW" altLang="en-US" dirty="0"/>
              <a:t>掃描環境後，</a:t>
            </a:r>
            <a:r>
              <a:rPr lang="zh-TW" altLang="en-US" dirty="0" smtClean="0"/>
              <a:t>我們設定</a:t>
            </a:r>
            <a:r>
              <a:rPr lang="zh-TW" altLang="en-US" dirty="0"/>
              <a:t>了兩個陣列，分別存取手環的名字與</a:t>
            </a:r>
            <a:r>
              <a:rPr lang="en-US" altLang="zh-TW" dirty="0"/>
              <a:t>RSSI</a:t>
            </a:r>
            <a:r>
              <a:rPr lang="zh-TW" altLang="en-US" dirty="0"/>
              <a:t>值，掃描的值會被存取的陣列裡面，因為我們後來選擇了</a:t>
            </a:r>
            <a:r>
              <a:rPr lang="en-US" altLang="zh-TW" dirty="0"/>
              <a:t>BLE</a:t>
            </a:r>
            <a:r>
              <a:rPr lang="zh-TW" altLang="en-US" dirty="0"/>
              <a:t>做為研究方向，存在陣列是為了要將資料存在</a:t>
            </a:r>
            <a:r>
              <a:rPr lang="en-US" altLang="zh-TW" dirty="0"/>
              <a:t>DATABASE</a:t>
            </a:r>
            <a:r>
              <a:rPr lang="zh-TW" altLang="en-US" dirty="0"/>
              <a:t>，而選擇</a:t>
            </a:r>
            <a:r>
              <a:rPr lang="en-US" altLang="zh-TW" dirty="0"/>
              <a:t>BLE</a:t>
            </a:r>
            <a:r>
              <a:rPr lang="zh-TW" altLang="en-US" dirty="0"/>
              <a:t>的原因會在結論那邊詳細說明。</a:t>
            </a:r>
            <a:endParaRPr lang="en-US" altLang="zh-TW" dirty="0"/>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14</a:t>
            </a:fld>
            <a:endParaRPr lang="zh-TW" altLang="en-US"/>
          </a:p>
        </p:txBody>
      </p:sp>
    </p:spTree>
    <p:extLst>
      <p:ext uri="{BB962C8B-B14F-4D97-AF65-F5344CB8AC3E}">
        <p14:creationId xmlns:p14="http://schemas.microsoft.com/office/powerpoint/2010/main" val="4177107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smtClean="0"/>
              <a:t>在架設好</a:t>
            </a:r>
            <a:r>
              <a:rPr lang="zh-TW" altLang="en-US" dirty="0"/>
              <a:t>掃描環境後，</a:t>
            </a:r>
            <a:r>
              <a:rPr lang="zh-TW" altLang="en-US" dirty="0" smtClean="0"/>
              <a:t>我們設定</a:t>
            </a:r>
            <a:r>
              <a:rPr lang="zh-TW" altLang="en-US" dirty="0"/>
              <a:t>了兩個陣列，分別存取手環的名字與</a:t>
            </a:r>
            <a:r>
              <a:rPr lang="en-US" altLang="zh-TW" dirty="0"/>
              <a:t>RSSI</a:t>
            </a:r>
            <a:r>
              <a:rPr lang="zh-TW" altLang="en-US" dirty="0"/>
              <a:t>值，掃描的值會被存取的陣列裡面，因為我們後來選擇了</a:t>
            </a:r>
            <a:r>
              <a:rPr lang="en-US" altLang="zh-TW" dirty="0"/>
              <a:t>BLE</a:t>
            </a:r>
            <a:r>
              <a:rPr lang="zh-TW" altLang="en-US" dirty="0"/>
              <a:t>做為研究方向，存在陣列是為了要將資料存在</a:t>
            </a:r>
            <a:r>
              <a:rPr lang="en-US" altLang="zh-TW" dirty="0"/>
              <a:t>DATABASE</a:t>
            </a:r>
            <a:r>
              <a:rPr lang="zh-TW" altLang="en-US" dirty="0"/>
              <a:t>，而選擇</a:t>
            </a:r>
            <a:r>
              <a:rPr lang="en-US" altLang="zh-TW" dirty="0"/>
              <a:t>BLE</a:t>
            </a:r>
            <a:r>
              <a:rPr lang="zh-TW" altLang="en-US" dirty="0"/>
              <a:t>的原因會在結論那邊詳細說明。</a:t>
            </a:r>
            <a:endParaRPr lang="en-US" altLang="zh-TW" dirty="0"/>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15</a:t>
            </a:fld>
            <a:endParaRPr lang="zh-TW" altLang="en-US"/>
          </a:p>
        </p:txBody>
      </p:sp>
    </p:spTree>
    <p:extLst>
      <p:ext uri="{BB962C8B-B14F-4D97-AF65-F5344CB8AC3E}">
        <p14:creationId xmlns:p14="http://schemas.microsoft.com/office/powerpoint/2010/main" val="2130589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存取陣列後</a:t>
            </a:r>
            <a:r>
              <a:rPr lang="en-US" altLang="zh-TW" dirty="0"/>
              <a:t>BLE</a:t>
            </a:r>
            <a:r>
              <a:rPr lang="zh-TW" altLang="en-US" dirty="0"/>
              <a:t>本身會進行掃描，從陣列抓取剛剛存取的數值，而清空資料完後會準備下一次的掃瞄。</a:t>
            </a:r>
            <a:endParaRPr lang="en-US" altLang="zh-TW" dirty="0"/>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16</a:t>
            </a:fld>
            <a:endParaRPr lang="zh-TW" altLang="en-US"/>
          </a:p>
        </p:txBody>
      </p:sp>
    </p:spTree>
    <p:extLst>
      <p:ext uri="{BB962C8B-B14F-4D97-AF65-F5344CB8AC3E}">
        <p14:creationId xmlns:p14="http://schemas.microsoft.com/office/powerpoint/2010/main" val="3345897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由於我我們</a:t>
            </a:r>
            <a:r>
              <a:rPr lang="en-US" altLang="zh-TW" dirty="0" err="1" smtClean="0"/>
              <a:t>ble</a:t>
            </a:r>
            <a:r>
              <a:rPr lang="zh-TW" altLang="en-US" dirty="0" smtClean="0"/>
              <a:t>三角定位是基於</a:t>
            </a:r>
            <a:r>
              <a:rPr lang="en-US" altLang="zh-TW" dirty="0" err="1" smtClean="0"/>
              <a:t>ble</a:t>
            </a:r>
            <a:r>
              <a:rPr lang="zh-TW" altLang="en-US" dirty="0" smtClean="0"/>
              <a:t>掃描取樣的程式架構進行撰寫，所以我們在增添的步驟會用紅色格子表示，，在一開始</a:t>
            </a:r>
            <a:r>
              <a:rPr lang="en-US" altLang="zh-TW" dirty="0" err="1" smtClean="0"/>
              <a:t>ble</a:t>
            </a:r>
            <a:r>
              <a:rPr lang="zh-TW" altLang="en-US" dirty="0" smtClean="0"/>
              <a:t>成功存取手環名子和</a:t>
            </a:r>
            <a:r>
              <a:rPr lang="en-US" altLang="zh-TW" dirty="0" err="1" smtClean="0"/>
              <a:t>rssi</a:t>
            </a:r>
            <a:r>
              <a:rPr lang="zh-TW" altLang="en-US" dirty="0" smtClean="0"/>
              <a:t>值後，我們會為三台子機設定主機的</a:t>
            </a:r>
            <a:r>
              <a:rPr lang="en-US" altLang="zh-TW" dirty="0"/>
              <a:t>IP</a:t>
            </a:r>
            <a:r>
              <a:rPr lang="zh-TW" altLang="en-US" dirty="0" smtClean="0"/>
              <a:t>位置，再為需要上</a:t>
            </a:r>
            <a:r>
              <a:rPr lang="zh-TW" altLang="en-US" dirty="0"/>
              <a:t>傳的數據設定資料格式和傳送方法。</a:t>
            </a:r>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17</a:t>
            </a:fld>
            <a:endParaRPr lang="zh-TW" altLang="en-US"/>
          </a:p>
        </p:txBody>
      </p:sp>
    </p:spTree>
    <p:extLst>
      <p:ext uri="{BB962C8B-B14F-4D97-AF65-F5344CB8AC3E}">
        <p14:creationId xmlns:p14="http://schemas.microsoft.com/office/powerpoint/2010/main" val="1223090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當子機從自身存取的陣列抓取數值後，從我們初始化</a:t>
            </a:r>
            <a:r>
              <a:rPr lang="en-US" altLang="zh-TW" dirty="0" err="1" smtClean="0"/>
              <a:t>esp_now</a:t>
            </a:r>
            <a:r>
              <a:rPr lang="zh-TW" altLang="en-US" dirty="0" smtClean="0"/>
              <a:t>參數，就會開始執行</a:t>
            </a:r>
            <a:r>
              <a:rPr lang="en-US" altLang="zh-TW" dirty="0" err="1" smtClean="0"/>
              <a:t>esp</a:t>
            </a:r>
            <a:r>
              <a:rPr lang="zh-TW" altLang="en-US" dirty="0" smtClean="0"/>
              <a:t>的功能，並與主機進行連接。</a:t>
            </a:r>
            <a:endParaRPr lang="zh-TW" altLang="en-US" dirty="0"/>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18</a:t>
            </a:fld>
            <a:endParaRPr lang="zh-TW" altLang="en-US"/>
          </a:p>
        </p:txBody>
      </p:sp>
    </p:spTree>
    <p:extLst>
      <p:ext uri="{BB962C8B-B14F-4D97-AF65-F5344CB8AC3E}">
        <p14:creationId xmlns:p14="http://schemas.microsoft.com/office/powerpoint/2010/main" val="1389931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在子機抓取</a:t>
            </a:r>
            <a:r>
              <a:rPr lang="zh-TW" altLang="en-US" dirty="0"/>
              <a:t>陣列資料之後我們會將數據傳</a:t>
            </a:r>
            <a:r>
              <a:rPr lang="zh-TW" altLang="en-US" dirty="0" smtClean="0"/>
              <a:t>到主機，之後才會清</a:t>
            </a:r>
            <a:r>
              <a:rPr lang="zh-TW" altLang="en-US" dirty="0"/>
              <a:t>空陣列。</a:t>
            </a:r>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19</a:t>
            </a:fld>
            <a:endParaRPr lang="zh-TW" altLang="en-US"/>
          </a:p>
        </p:txBody>
      </p:sp>
    </p:spTree>
    <p:extLst>
      <p:ext uri="{BB962C8B-B14F-4D97-AF65-F5344CB8AC3E}">
        <p14:creationId xmlns:p14="http://schemas.microsoft.com/office/powerpoint/2010/main" val="3346193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首先我們先設定了</a:t>
            </a:r>
            <a:r>
              <a:rPr lang="en-US" altLang="zh-TW" dirty="0"/>
              <a:t>Database</a:t>
            </a:r>
            <a:r>
              <a:rPr lang="zh-TW" altLang="en-US" dirty="0"/>
              <a:t>的位置，然後再</a:t>
            </a:r>
            <a:r>
              <a:rPr lang="zh-TW" altLang="en-US" dirty="0" smtClean="0"/>
              <a:t>設定主機的</a:t>
            </a:r>
            <a:r>
              <a:rPr lang="zh-TW" altLang="en-US" dirty="0"/>
              <a:t>資料格式。</a:t>
            </a:r>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20</a:t>
            </a:fld>
            <a:endParaRPr lang="zh-TW" altLang="en-US"/>
          </a:p>
        </p:txBody>
      </p:sp>
    </p:spTree>
    <p:extLst>
      <p:ext uri="{BB962C8B-B14F-4D97-AF65-F5344CB8AC3E}">
        <p14:creationId xmlns:p14="http://schemas.microsoft.com/office/powerpoint/2010/main" val="1851791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首先我們先設定了</a:t>
            </a:r>
            <a:r>
              <a:rPr lang="en-US" altLang="zh-TW" dirty="0"/>
              <a:t>Database</a:t>
            </a:r>
            <a:r>
              <a:rPr lang="zh-TW" altLang="en-US" dirty="0"/>
              <a:t>的位置，然後再</a:t>
            </a:r>
            <a:r>
              <a:rPr lang="zh-TW" altLang="en-US" dirty="0" smtClean="0"/>
              <a:t>設定主機的</a:t>
            </a:r>
            <a:r>
              <a:rPr lang="zh-TW" altLang="en-US" dirty="0"/>
              <a:t>資料格式。</a:t>
            </a:r>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21</a:t>
            </a:fld>
            <a:endParaRPr lang="zh-TW" altLang="en-US"/>
          </a:p>
        </p:txBody>
      </p:sp>
    </p:spTree>
    <p:extLst>
      <p:ext uri="{BB962C8B-B14F-4D97-AF65-F5344CB8AC3E}">
        <p14:creationId xmlns:p14="http://schemas.microsoft.com/office/powerpoint/2010/main" val="1694484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資料格式同步後</a:t>
            </a:r>
            <a:r>
              <a:rPr lang="zh-TW" altLang="en-US" dirty="0" smtClean="0"/>
              <a:t>，主機就</a:t>
            </a:r>
            <a:r>
              <a:rPr lang="zh-TW" altLang="en-US" dirty="0"/>
              <a:t>會將三台機器收集到的數據傳輸到</a:t>
            </a:r>
            <a:r>
              <a:rPr lang="en-US" altLang="zh-TW" dirty="0"/>
              <a:t>database</a:t>
            </a:r>
            <a:r>
              <a:rPr lang="zh-TW" altLang="en-US" dirty="0"/>
              <a:t>。</a:t>
            </a:r>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22</a:t>
            </a:fld>
            <a:endParaRPr lang="zh-TW" altLang="en-US"/>
          </a:p>
        </p:txBody>
      </p:sp>
    </p:spTree>
    <p:extLst>
      <p:ext uri="{BB962C8B-B14F-4D97-AF65-F5344CB8AC3E}">
        <p14:creationId xmlns:p14="http://schemas.microsoft.com/office/powerpoint/2010/main" val="1324191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於</a:t>
            </a:r>
            <a:r>
              <a:rPr lang="en-US" altLang="zh-TW" sz="1200" kern="1200" dirty="0" err="1">
                <a:solidFill>
                  <a:schemeClr val="tx1"/>
                </a:solidFill>
                <a:effectLst/>
                <a:latin typeface="+mn-lt"/>
                <a:ea typeface="+mn-ea"/>
                <a:cs typeface="+mn-cs"/>
              </a:rPr>
              <a:t>PhpMyAdmin</a:t>
            </a:r>
            <a:r>
              <a:rPr lang="en-US" altLang="zh-TW" sz="1200" kern="1200" dirty="0">
                <a:solidFill>
                  <a:schemeClr val="tx1"/>
                </a:solidFill>
                <a:effectLst/>
                <a:latin typeface="+mn-lt"/>
                <a:ea typeface="+mn-ea"/>
                <a:cs typeface="+mn-cs"/>
              </a:rPr>
              <a:t> Database</a:t>
            </a:r>
            <a:r>
              <a:rPr lang="zh-TW" altLang="zh-TW" sz="1200" kern="1200" dirty="0">
                <a:solidFill>
                  <a:schemeClr val="tx1"/>
                </a:solidFill>
                <a:effectLst/>
                <a:latin typeface="+mn-lt"/>
                <a:ea typeface="+mn-ea"/>
                <a:cs typeface="+mn-cs"/>
              </a:rPr>
              <a:t>欄位架設完成後，需要設定</a:t>
            </a:r>
            <a:r>
              <a:rPr lang="en-US" altLang="zh-TW" sz="1200" kern="1200" dirty="0">
                <a:solidFill>
                  <a:schemeClr val="tx1"/>
                </a:solidFill>
                <a:effectLst/>
                <a:latin typeface="+mn-lt"/>
                <a:ea typeface="+mn-ea"/>
                <a:cs typeface="+mn-cs"/>
              </a:rPr>
              <a:t>Esp-32</a:t>
            </a:r>
            <a:r>
              <a:rPr lang="zh-TW" altLang="zh-TW" sz="1200" kern="1200" dirty="0">
                <a:solidFill>
                  <a:schemeClr val="tx1"/>
                </a:solidFill>
                <a:effectLst/>
                <a:latin typeface="+mn-lt"/>
                <a:ea typeface="+mn-ea"/>
                <a:cs typeface="+mn-cs"/>
              </a:rPr>
              <a:t>主機與</a:t>
            </a:r>
            <a:r>
              <a:rPr lang="en-US" altLang="zh-TW" sz="1200" kern="1200" dirty="0">
                <a:solidFill>
                  <a:schemeClr val="tx1"/>
                </a:solidFill>
                <a:effectLst/>
                <a:latin typeface="+mn-lt"/>
                <a:ea typeface="+mn-ea"/>
                <a:cs typeface="+mn-cs"/>
              </a:rPr>
              <a:t>Database</a:t>
            </a:r>
            <a:r>
              <a:rPr lang="zh-TW" altLang="zh-TW" sz="1200" kern="1200" dirty="0">
                <a:solidFill>
                  <a:schemeClr val="tx1"/>
                </a:solidFill>
                <a:effectLst/>
                <a:latin typeface="+mn-lt"/>
                <a:ea typeface="+mn-ea"/>
                <a:cs typeface="+mn-cs"/>
              </a:rPr>
              <a:t>間之聯絡窗口，透過撰寫</a:t>
            </a:r>
            <a:r>
              <a:rPr lang="en-US" altLang="zh-TW" sz="1200" kern="1200" dirty="0" err="1">
                <a:solidFill>
                  <a:schemeClr val="tx1"/>
                </a:solidFill>
                <a:effectLst/>
                <a:latin typeface="+mn-lt"/>
                <a:ea typeface="+mn-ea"/>
                <a:cs typeface="+mn-cs"/>
              </a:rPr>
              <a:t>Php</a:t>
            </a:r>
            <a:r>
              <a:rPr lang="zh-TW" altLang="zh-TW" sz="1200" kern="1200" dirty="0">
                <a:solidFill>
                  <a:schemeClr val="tx1"/>
                </a:solidFill>
                <a:effectLst/>
                <a:latin typeface="+mn-lt"/>
                <a:ea typeface="+mn-ea"/>
                <a:cs typeface="+mn-cs"/>
              </a:rPr>
              <a:t>程式撰寫做為雙方之溝通協議，以接續進行資料儲存；而</a:t>
            </a:r>
            <a:r>
              <a:rPr lang="en-US" altLang="zh-TW" sz="1200" kern="1200" dirty="0" err="1" smtClean="0">
                <a:solidFill>
                  <a:schemeClr val="tx1"/>
                </a:solidFill>
                <a:effectLst/>
                <a:latin typeface="+mn-lt"/>
                <a:ea typeface="+mn-ea"/>
                <a:cs typeface="+mn-cs"/>
              </a:rPr>
              <a:t>Matlab</a:t>
            </a:r>
            <a:r>
              <a:rPr lang="zh-TW" altLang="en-US" sz="1200" kern="1200" dirty="0" smtClean="0">
                <a:solidFill>
                  <a:schemeClr val="tx1"/>
                </a:solidFill>
                <a:effectLst/>
                <a:latin typeface="+mn-lt"/>
                <a:ea typeface="+mn-ea"/>
                <a:cs typeface="+mn-cs"/>
              </a:rPr>
              <a:t>將</a:t>
            </a:r>
            <a:r>
              <a:rPr lang="zh-TW" altLang="zh-TW" sz="1200" kern="1200" dirty="0" smtClean="0">
                <a:solidFill>
                  <a:schemeClr val="tx1"/>
                </a:solidFill>
                <a:effectLst/>
                <a:latin typeface="+mn-lt"/>
                <a:ea typeface="+mn-ea"/>
                <a:cs typeface="+mn-cs"/>
              </a:rPr>
              <a:t>抓取</a:t>
            </a:r>
            <a:r>
              <a:rPr lang="zh-TW" altLang="zh-TW" sz="1200" kern="1200" dirty="0">
                <a:solidFill>
                  <a:schemeClr val="tx1"/>
                </a:solidFill>
                <a:effectLst/>
                <a:latin typeface="+mn-lt"/>
                <a:ea typeface="+mn-ea"/>
                <a:cs typeface="+mn-cs"/>
              </a:rPr>
              <a:t>資料進行製圖。</a:t>
            </a:r>
          </a:p>
          <a:p>
            <a:endParaRPr lang="en-US" altLang="zh-TW" dirty="0" smtClean="0"/>
          </a:p>
          <a:p>
            <a:r>
              <a:rPr lang="zh-TW" altLang="en-US" sz="1200" b="0" i="0" kern="1200" dirty="0" smtClean="0">
                <a:solidFill>
                  <a:schemeClr val="tx1"/>
                </a:solidFill>
                <a:effectLst/>
                <a:latin typeface="+mn-lt"/>
                <a:ea typeface="+mn-ea"/>
                <a:cs typeface="+mn-cs"/>
              </a:rPr>
              <a:t>首先左側是</a:t>
            </a:r>
            <a:r>
              <a:rPr lang="en-US" altLang="zh-TW" sz="1200" b="0" i="0" kern="1200" dirty="0" err="1" smtClean="0">
                <a:solidFill>
                  <a:schemeClr val="tx1"/>
                </a:solidFill>
                <a:effectLst/>
                <a:latin typeface="+mn-lt"/>
                <a:ea typeface="+mn-ea"/>
                <a:cs typeface="+mn-cs"/>
              </a:rPr>
              <a:t>php</a:t>
            </a:r>
            <a:r>
              <a:rPr lang="zh-TW" altLang="en-US" sz="1200" b="0" i="0" kern="1200" dirty="0" smtClean="0">
                <a:solidFill>
                  <a:schemeClr val="tx1"/>
                </a:solidFill>
                <a:effectLst/>
                <a:latin typeface="+mn-lt"/>
                <a:ea typeface="+mn-ea"/>
                <a:cs typeface="+mn-cs"/>
              </a:rPr>
              <a:t>程式碼的部分，由上面的程式碼第</a:t>
            </a:r>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行到第</a:t>
            </a:r>
            <a:r>
              <a:rPr lang="en-US" altLang="zh-TW" sz="1200" b="0" i="0" kern="1200" dirty="0" smtClean="0">
                <a:solidFill>
                  <a:schemeClr val="tx1"/>
                </a:solidFill>
                <a:effectLst/>
                <a:latin typeface="+mn-lt"/>
                <a:ea typeface="+mn-ea"/>
                <a:cs typeface="+mn-cs"/>
              </a:rPr>
              <a:t>15</a:t>
            </a:r>
            <a:r>
              <a:rPr lang="zh-TW" altLang="en-US" sz="1200" b="0" i="0" kern="1200" dirty="0" smtClean="0">
                <a:solidFill>
                  <a:schemeClr val="tx1"/>
                </a:solidFill>
                <a:effectLst/>
                <a:latin typeface="+mn-lt"/>
                <a:ea typeface="+mn-ea"/>
                <a:cs typeface="+mn-cs"/>
              </a:rPr>
              <a:t>行開始，我們先建立</a:t>
            </a:r>
            <a:r>
              <a:rPr lang="en-US" altLang="zh-TW" sz="1200" b="0" i="0" kern="1200" dirty="0" smtClean="0">
                <a:solidFill>
                  <a:schemeClr val="tx1"/>
                </a:solidFill>
                <a:effectLst/>
                <a:latin typeface="+mn-lt"/>
                <a:ea typeface="+mn-ea"/>
                <a:cs typeface="+mn-cs"/>
              </a:rPr>
              <a:t>database</a:t>
            </a:r>
            <a:r>
              <a:rPr lang="zh-TW" altLang="en-US" sz="1200" b="0" i="0" kern="1200" dirty="0" smtClean="0">
                <a:solidFill>
                  <a:schemeClr val="tx1"/>
                </a:solidFill>
                <a:effectLst/>
                <a:latin typeface="+mn-lt"/>
                <a:ea typeface="+mn-ea"/>
                <a:cs typeface="+mn-cs"/>
              </a:rPr>
              <a:t>所需要的參數，包括</a:t>
            </a:r>
            <a:r>
              <a:rPr lang="en-US" altLang="zh-TW" sz="1200" b="0" i="0" kern="1200" dirty="0" err="1"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位置、</a:t>
            </a:r>
            <a:r>
              <a:rPr lang="en-US" altLang="zh-TW" sz="1200" b="0" i="0" kern="1200" dirty="0" smtClean="0">
                <a:solidFill>
                  <a:schemeClr val="tx1"/>
                </a:solidFill>
                <a:effectLst/>
                <a:latin typeface="+mn-lt"/>
                <a:ea typeface="+mn-ea"/>
                <a:cs typeface="+mn-cs"/>
              </a:rPr>
              <a:t>user</a:t>
            </a:r>
            <a:r>
              <a:rPr lang="zh-TW" altLang="en-US" sz="1200" b="0" i="0" kern="1200" dirty="0" smtClean="0">
                <a:solidFill>
                  <a:schemeClr val="tx1"/>
                </a:solidFill>
                <a:effectLst/>
                <a:latin typeface="+mn-lt"/>
                <a:ea typeface="+mn-ea"/>
                <a:cs typeface="+mn-cs"/>
              </a:rPr>
              <a:t>密碼以及哪一個資料庫，那我們這次所使用的資料庫是</a:t>
            </a:r>
            <a:r>
              <a:rPr lang="en-US" altLang="zh-TW" sz="1200" b="0" i="0" kern="1200" dirty="0" err="1" smtClean="0">
                <a:solidFill>
                  <a:schemeClr val="tx1"/>
                </a:solidFill>
                <a:effectLst/>
                <a:latin typeface="+mn-lt"/>
                <a:ea typeface="+mn-ea"/>
                <a:cs typeface="+mn-cs"/>
              </a:rPr>
              <a:t>mysql</a:t>
            </a:r>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ip</a:t>
            </a:r>
            <a:r>
              <a:rPr lang="zh-TW" altLang="en-US" sz="1200" b="0" i="0" kern="1200" dirty="0" smtClean="0">
                <a:solidFill>
                  <a:schemeClr val="tx1"/>
                </a:solidFill>
                <a:effectLst/>
                <a:latin typeface="+mn-lt"/>
                <a:ea typeface="+mn-ea"/>
                <a:cs typeface="+mn-cs"/>
              </a:rPr>
              <a:t>位置是學校 那剩下的部分就是透過以上所設的參數去接受</a:t>
            </a:r>
            <a:r>
              <a:rPr lang="en-US" altLang="zh-TW" sz="1200" b="0" i="0" kern="1200" dirty="0" err="1" smtClean="0">
                <a:solidFill>
                  <a:schemeClr val="tx1"/>
                </a:solidFill>
                <a:effectLst/>
                <a:latin typeface="+mn-lt"/>
                <a:ea typeface="+mn-ea"/>
                <a:cs typeface="+mn-cs"/>
              </a:rPr>
              <a:t>arduino</a:t>
            </a:r>
            <a:r>
              <a:rPr lang="zh-TW" altLang="en-US" sz="1200" b="0" i="0" kern="1200" dirty="0" smtClean="0">
                <a:solidFill>
                  <a:schemeClr val="tx1"/>
                </a:solidFill>
                <a:effectLst/>
                <a:latin typeface="+mn-lt"/>
                <a:ea typeface="+mn-ea"/>
                <a:cs typeface="+mn-cs"/>
              </a:rPr>
              <a:t>所上傳的資料，然後再上傳到</a:t>
            </a:r>
            <a:r>
              <a:rPr lang="en-US" altLang="zh-TW" sz="1200" b="0" i="0" kern="1200" dirty="0" smtClean="0">
                <a:solidFill>
                  <a:schemeClr val="tx1"/>
                </a:solidFill>
                <a:effectLst/>
                <a:latin typeface="+mn-lt"/>
                <a:ea typeface="+mn-ea"/>
                <a:cs typeface="+mn-cs"/>
              </a:rPr>
              <a:t>database</a:t>
            </a:r>
            <a:r>
              <a:rPr lang="zh-TW" altLang="en-US" sz="1200" b="0" i="0" kern="1200" dirty="0" smtClean="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23</a:t>
            </a:fld>
            <a:endParaRPr lang="zh-TW" altLang="en-US"/>
          </a:p>
        </p:txBody>
      </p:sp>
    </p:spTree>
    <p:extLst>
      <p:ext uri="{BB962C8B-B14F-4D97-AF65-F5344CB8AC3E}">
        <p14:creationId xmlns:p14="http://schemas.microsoft.com/office/powerpoint/2010/main" val="669774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由於現在</a:t>
            </a:r>
            <a:r>
              <a:rPr lang="en-US" altLang="zh-TW" sz="1200" kern="1200" dirty="0" smtClean="0">
                <a:solidFill>
                  <a:schemeClr val="tx1"/>
                </a:solidFill>
                <a:effectLst/>
                <a:latin typeface="+mn-lt"/>
                <a:ea typeface="+mn-ea"/>
                <a:cs typeface="+mn-cs"/>
              </a:rPr>
              <a:t>GPS</a:t>
            </a:r>
            <a:r>
              <a:rPr lang="zh-TW" altLang="zh-TW" sz="1200" kern="1200" dirty="0" smtClean="0">
                <a:solidFill>
                  <a:schemeClr val="tx1"/>
                </a:solidFill>
                <a:effectLst/>
                <a:latin typeface="+mn-lt"/>
                <a:ea typeface="+mn-ea"/>
                <a:cs typeface="+mn-cs"/>
              </a:rPr>
              <a:t>技術只能用在室外定位，且近年來</a:t>
            </a:r>
            <a:r>
              <a:rPr lang="en-US" altLang="zh-TW" sz="1200" kern="1200" dirty="0" smtClean="0">
                <a:solidFill>
                  <a:schemeClr val="tx1"/>
                </a:solidFill>
                <a:effectLst/>
                <a:latin typeface="+mn-lt"/>
                <a:ea typeface="+mn-ea"/>
                <a:cs typeface="+mn-cs"/>
              </a:rPr>
              <a:t>UWB</a:t>
            </a:r>
            <a:r>
              <a:rPr lang="zh-TW" altLang="zh-TW" sz="1200" kern="1200" dirty="0" smtClean="0">
                <a:solidFill>
                  <a:schemeClr val="tx1"/>
                </a:solidFill>
                <a:effectLst/>
                <a:latin typeface="+mn-lt"/>
                <a:ea typeface="+mn-ea"/>
                <a:cs typeface="+mn-cs"/>
              </a:rPr>
              <a:t>和</a:t>
            </a:r>
            <a:r>
              <a:rPr lang="en-US" altLang="zh-TW" sz="1200" kern="1200" dirty="0" smtClean="0">
                <a:solidFill>
                  <a:schemeClr val="tx1"/>
                </a:solidFill>
                <a:effectLst/>
                <a:latin typeface="+mn-lt"/>
                <a:ea typeface="+mn-ea"/>
                <a:cs typeface="+mn-cs"/>
              </a:rPr>
              <a:t>RFID</a:t>
            </a:r>
            <a:r>
              <a:rPr lang="zh-TW" altLang="zh-TW" sz="1200" kern="1200" dirty="0" smtClean="0">
                <a:solidFill>
                  <a:schemeClr val="tx1"/>
                </a:solidFill>
                <a:effectLst/>
                <a:latin typeface="+mn-lt"/>
                <a:ea typeface="+mn-ea"/>
                <a:cs typeface="+mn-cs"/>
              </a:rPr>
              <a:t>技術雖然做為工業上室內定位的解決方案之一，但所需成本就高，反之</a:t>
            </a:r>
            <a:r>
              <a:rPr lang="en-US" altLang="zh-TW" sz="1200" kern="1200" dirty="0" smtClean="0">
                <a:solidFill>
                  <a:schemeClr val="tx1"/>
                </a:solidFill>
                <a:effectLst/>
                <a:latin typeface="+mn-lt"/>
                <a:ea typeface="+mn-ea"/>
                <a:cs typeface="+mn-cs"/>
              </a:rPr>
              <a:t>WIFI</a:t>
            </a:r>
            <a:r>
              <a:rPr lang="zh-TW" altLang="zh-TW" sz="1200" kern="1200" dirty="0" smtClean="0">
                <a:solidFill>
                  <a:schemeClr val="tx1"/>
                </a:solidFill>
                <a:effectLst/>
                <a:latin typeface="+mn-lt"/>
                <a:ea typeface="+mn-ea"/>
                <a:cs typeface="+mn-cs"/>
              </a:rPr>
              <a:t>與藍牙成本則相對較低，因此我們想透過使用兩者的技術進行研究。</a:t>
            </a:r>
          </a:p>
          <a:p>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5</a:t>
            </a:fld>
            <a:endParaRPr lang="zh-TW" altLang="en-US"/>
          </a:p>
        </p:txBody>
      </p:sp>
    </p:spTree>
    <p:extLst>
      <p:ext uri="{BB962C8B-B14F-4D97-AF65-F5344CB8AC3E}">
        <p14:creationId xmlns:p14="http://schemas.microsoft.com/office/powerpoint/2010/main" val="3465786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接下來在</a:t>
            </a:r>
            <a:r>
              <a:rPr lang="en-US" altLang="zh-TW" sz="1200" kern="1200" dirty="0" err="1" smtClean="0">
                <a:solidFill>
                  <a:schemeClr val="tx1"/>
                </a:solidFill>
                <a:effectLst/>
                <a:latin typeface="+mn-lt"/>
                <a:ea typeface="+mn-ea"/>
                <a:cs typeface="+mn-cs"/>
              </a:rPr>
              <a:t>Matlab</a:t>
            </a:r>
            <a:r>
              <a:rPr lang="zh-TW" altLang="zh-TW" sz="1200" kern="1200" dirty="0" smtClean="0">
                <a:solidFill>
                  <a:schemeClr val="tx1"/>
                </a:solidFill>
                <a:effectLst/>
                <a:latin typeface="+mn-lt"/>
                <a:ea typeface="+mn-ea"/>
                <a:cs typeface="+mn-cs"/>
              </a:rPr>
              <a:t>主程式中，我們先分別設定出三個</a:t>
            </a:r>
            <a:r>
              <a:rPr lang="en-US" altLang="zh-TW" sz="1200" kern="1200" dirty="0" smtClean="0">
                <a:solidFill>
                  <a:schemeClr val="tx1"/>
                </a:solidFill>
                <a:effectLst/>
                <a:latin typeface="+mn-lt"/>
                <a:ea typeface="+mn-ea"/>
                <a:cs typeface="+mn-cs"/>
              </a:rPr>
              <a:t>ESP32</a:t>
            </a:r>
            <a:r>
              <a:rPr lang="zh-TW" altLang="zh-TW" sz="1200" kern="1200" dirty="0" smtClean="0">
                <a:solidFill>
                  <a:schemeClr val="tx1"/>
                </a:solidFill>
                <a:effectLst/>
                <a:latin typeface="+mn-lt"/>
                <a:ea typeface="+mn-ea"/>
                <a:cs typeface="+mn-cs"/>
              </a:rPr>
              <a:t>的位置以方便後續定位。我們先連線到</a:t>
            </a:r>
            <a:r>
              <a:rPr lang="en-US" altLang="zh-TW" sz="1200" kern="1200" dirty="0" smtClean="0">
                <a:solidFill>
                  <a:schemeClr val="tx1"/>
                </a:solidFill>
                <a:effectLst/>
                <a:latin typeface="+mn-lt"/>
                <a:ea typeface="+mn-ea"/>
                <a:cs typeface="+mn-cs"/>
              </a:rPr>
              <a:t>database</a:t>
            </a:r>
            <a:r>
              <a:rPr lang="zh-TW" altLang="zh-TW" sz="1200" kern="1200" dirty="0" smtClean="0">
                <a:solidFill>
                  <a:schemeClr val="tx1"/>
                </a:solidFill>
                <a:effectLst/>
                <a:latin typeface="+mn-lt"/>
                <a:ea typeface="+mn-ea"/>
                <a:cs typeface="+mn-cs"/>
              </a:rPr>
              <a:t>，將</a:t>
            </a:r>
            <a:r>
              <a:rPr lang="en-US" altLang="zh-TW" sz="1200" kern="1200" dirty="0" smtClean="0">
                <a:solidFill>
                  <a:schemeClr val="tx1"/>
                </a:solidFill>
                <a:effectLst/>
                <a:latin typeface="+mn-lt"/>
                <a:ea typeface="+mn-ea"/>
                <a:cs typeface="+mn-cs"/>
              </a:rPr>
              <a:t>ESP32</a:t>
            </a:r>
            <a:r>
              <a:rPr lang="zh-TW" altLang="zh-TW" sz="1200" kern="1200" dirty="0" smtClean="0">
                <a:solidFill>
                  <a:schemeClr val="tx1"/>
                </a:solidFill>
                <a:effectLst/>
                <a:latin typeface="+mn-lt"/>
                <a:ea typeface="+mn-ea"/>
                <a:cs typeface="+mn-cs"/>
              </a:rPr>
              <a:t>所上傳的資料抓取到</a:t>
            </a:r>
            <a:r>
              <a:rPr lang="en-US" altLang="zh-TW" sz="1200" kern="1200" dirty="0" err="1" smtClean="0">
                <a:solidFill>
                  <a:schemeClr val="tx1"/>
                </a:solidFill>
                <a:effectLst/>
                <a:latin typeface="+mn-lt"/>
                <a:ea typeface="+mn-ea"/>
                <a:cs typeface="+mn-cs"/>
              </a:rPr>
              <a:t>matlab</a:t>
            </a:r>
            <a:r>
              <a:rPr lang="zh-TW" altLang="zh-TW" sz="1200" kern="1200" dirty="0" smtClean="0">
                <a:solidFill>
                  <a:schemeClr val="tx1"/>
                </a:solidFill>
                <a:effectLst/>
                <a:latin typeface="+mn-lt"/>
                <a:ea typeface="+mn-ea"/>
                <a:cs typeface="+mn-cs"/>
              </a:rPr>
              <a:t>裡。由於測試許多次，都無法直接取得</a:t>
            </a:r>
            <a:r>
              <a:rPr lang="en-US" altLang="zh-TW" sz="1200" kern="1200" dirty="0" smtClean="0">
                <a:solidFill>
                  <a:schemeClr val="tx1"/>
                </a:solidFill>
                <a:effectLst/>
                <a:latin typeface="+mn-lt"/>
                <a:ea typeface="+mn-ea"/>
                <a:cs typeface="+mn-cs"/>
              </a:rPr>
              <a:t>database</a:t>
            </a:r>
            <a:r>
              <a:rPr lang="zh-TW" altLang="zh-TW" sz="1200" kern="1200" dirty="0" smtClean="0">
                <a:solidFill>
                  <a:schemeClr val="tx1"/>
                </a:solidFill>
                <a:effectLst/>
                <a:latin typeface="+mn-lt"/>
                <a:ea typeface="+mn-ea"/>
                <a:cs typeface="+mn-cs"/>
              </a:rPr>
              <a:t>最下方也就是最新的一筆資料，所以我們先將全部的資料都抓下來，透過反置矩陣的方式讓最新一筆資料擺放置最上方後，再取出最上方的最新資料。而因為透過先前的測量我們發現，當</a:t>
            </a:r>
            <a:r>
              <a:rPr lang="en-US" altLang="zh-TW" sz="1200" kern="1200" dirty="0" smtClean="0">
                <a:solidFill>
                  <a:schemeClr val="tx1"/>
                </a:solidFill>
                <a:effectLst/>
                <a:latin typeface="+mn-lt"/>
                <a:ea typeface="+mn-ea"/>
                <a:cs typeface="+mn-cs"/>
              </a:rPr>
              <a:t>RSSI</a:t>
            </a:r>
            <a:r>
              <a:rPr lang="zh-TW" altLang="zh-TW" sz="1200" kern="1200" dirty="0" smtClean="0">
                <a:solidFill>
                  <a:schemeClr val="tx1"/>
                </a:solidFill>
                <a:effectLst/>
                <a:latin typeface="+mn-lt"/>
                <a:ea typeface="+mn-ea"/>
                <a:cs typeface="+mn-cs"/>
              </a:rPr>
              <a:t>數值小於</a:t>
            </a:r>
            <a:r>
              <a:rPr lang="en-US" altLang="zh-TW" sz="1200" kern="1200" dirty="0" smtClean="0">
                <a:solidFill>
                  <a:schemeClr val="tx1"/>
                </a:solidFill>
                <a:effectLst/>
                <a:latin typeface="+mn-lt"/>
                <a:ea typeface="+mn-ea"/>
                <a:cs typeface="+mn-cs"/>
              </a:rPr>
              <a:t>-90</a:t>
            </a:r>
            <a:r>
              <a:rPr lang="zh-TW" altLang="zh-TW" sz="1200" kern="1200" dirty="0" smtClean="0">
                <a:solidFill>
                  <a:schemeClr val="tx1"/>
                </a:solidFill>
                <a:effectLst/>
                <a:latin typeface="+mn-lt"/>
                <a:ea typeface="+mn-ea"/>
                <a:cs typeface="+mn-cs"/>
              </a:rPr>
              <a:t>的話，後續計算時會極度不準確，因此我們設定當抓取到的資料中，如果小於</a:t>
            </a:r>
            <a:r>
              <a:rPr lang="en-US" altLang="zh-TW" sz="1200" kern="1200" dirty="0" smtClean="0">
                <a:solidFill>
                  <a:schemeClr val="tx1"/>
                </a:solidFill>
                <a:effectLst/>
                <a:latin typeface="+mn-lt"/>
                <a:ea typeface="+mn-ea"/>
                <a:cs typeface="+mn-cs"/>
              </a:rPr>
              <a:t>-90</a:t>
            </a:r>
            <a:r>
              <a:rPr lang="zh-TW" altLang="zh-TW" sz="1200" kern="1200" dirty="0" smtClean="0">
                <a:solidFill>
                  <a:schemeClr val="tx1"/>
                </a:solidFill>
                <a:effectLst/>
                <a:latin typeface="+mn-lt"/>
                <a:ea typeface="+mn-ea"/>
                <a:cs typeface="+mn-cs"/>
              </a:rPr>
              <a:t>，則會自動設定為</a:t>
            </a:r>
            <a:r>
              <a:rPr lang="en-US" altLang="zh-TW" sz="1200" kern="1200" dirty="0" smtClean="0">
                <a:solidFill>
                  <a:schemeClr val="tx1"/>
                </a:solidFill>
                <a:effectLst/>
                <a:latin typeface="+mn-lt"/>
                <a:ea typeface="+mn-ea"/>
                <a:cs typeface="+mn-cs"/>
              </a:rPr>
              <a:t>-89</a:t>
            </a:r>
            <a:r>
              <a:rPr lang="zh-TW" altLang="zh-TW" sz="1200" kern="1200" dirty="0" smtClean="0">
                <a:solidFill>
                  <a:schemeClr val="tx1"/>
                </a:solidFill>
                <a:effectLst/>
                <a:latin typeface="+mn-lt"/>
                <a:ea typeface="+mn-ea"/>
                <a:cs typeface="+mn-cs"/>
              </a:rPr>
              <a:t>，以便後續計算。接著透過我們在</a:t>
            </a:r>
            <a:r>
              <a:rPr lang="en-US" altLang="zh-TW" sz="1200" kern="1200" dirty="0" smtClean="0">
                <a:solidFill>
                  <a:schemeClr val="tx1"/>
                </a:solidFill>
                <a:effectLst/>
                <a:latin typeface="+mn-lt"/>
                <a:ea typeface="+mn-ea"/>
                <a:cs typeface="+mn-cs"/>
              </a:rPr>
              <a:t>excel</a:t>
            </a:r>
            <a:r>
              <a:rPr lang="zh-TW" altLang="zh-TW" sz="1200" kern="1200" dirty="0" smtClean="0">
                <a:solidFill>
                  <a:schemeClr val="tx1"/>
                </a:solidFill>
                <a:effectLst/>
                <a:latin typeface="+mn-lt"/>
                <a:ea typeface="+mn-ea"/>
                <a:cs typeface="+mn-cs"/>
              </a:rPr>
              <a:t>上計算出的公式，將取得的</a:t>
            </a:r>
            <a:r>
              <a:rPr lang="en-US" altLang="zh-TW" sz="1200" kern="1200" dirty="0" smtClean="0">
                <a:solidFill>
                  <a:schemeClr val="tx1"/>
                </a:solidFill>
                <a:effectLst/>
                <a:latin typeface="+mn-lt"/>
                <a:ea typeface="+mn-ea"/>
                <a:cs typeface="+mn-cs"/>
              </a:rPr>
              <a:t>RSSI</a:t>
            </a:r>
            <a:r>
              <a:rPr lang="zh-TW" altLang="zh-TW" sz="1200" kern="1200" dirty="0" smtClean="0">
                <a:solidFill>
                  <a:schemeClr val="tx1"/>
                </a:solidFill>
                <a:effectLst/>
                <a:latin typeface="+mn-lt"/>
                <a:ea typeface="+mn-ea"/>
                <a:cs typeface="+mn-cs"/>
              </a:rPr>
              <a:t>數值轉換成二維座標中的實際距離。最後我們畫出代表測試空間的方框、標示出三個</a:t>
            </a:r>
            <a:r>
              <a:rPr lang="en-US" altLang="zh-TW" sz="1200" kern="1200" dirty="0" smtClean="0">
                <a:solidFill>
                  <a:schemeClr val="tx1"/>
                </a:solidFill>
                <a:effectLst/>
                <a:latin typeface="+mn-lt"/>
                <a:ea typeface="+mn-ea"/>
                <a:cs typeface="+mn-cs"/>
              </a:rPr>
              <a:t>ESP32</a:t>
            </a:r>
            <a:r>
              <a:rPr lang="zh-TW" altLang="zh-TW" sz="1200" kern="1200" dirty="0" smtClean="0">
                <a:solidFill>
                  <a:schemeClr val="tx1"/>
                </a:solidFill>
                <a:effectLst/>
                <a:latin typeface="+mn-lt"/>
                <a:ea typeface="+mn-ea"/>
                <a:cs typeface="+mn-cs"/>
              </a:rPr>
              <a:t>的位置，透過</a:t>
            </a:r>
            <a:r>
              <a:rPr lang="en-US" altLang="zh-TW" sz="1200" kern="1200" dirty="0" err="1" smtClean="0">
                <a:solidFill>
                  <a:schemeClr val="tx1"/>
                </a:solidFill>
                <a:effectLst/>
                <a:latin typeface="+mn-lt"/>
                <a:ea typeface="+mn-ea"/>
                <a:cs typeface="+mn-cs"/>
              </a:rPr>
              <a:t>triposition</a:t>
            </a:r>
            <a:r>
              <a:rPr lang="zh-TW" altLang="zh-TW" sz="1200" kern="1200" dirty="0" smtClean="0">
                <a:solidFill>
                  <a:schemeClr val="tx1"/>
                </a:solidFill>
                <a:effectLst/>
                <a:latin typeface="+mn-lt"/>
                <a:ea typeface="+mn-ea"/>
                <a:cs typeface="+mn-cs"/>
              </a:rPr>
              <a:t>副函式的方式計算出可能的定位點，以紅色的點作為標示。</a:t>
            </a:r>
          </a:p>
          <a:p>
            <a:r>
              <a:rPr lang="en-US" altLang="zh-TW" sz="1200" kern="1200" dirty="0" smtClean="0">
                <a:solidFill>
                  <a:schemeClr val="tx1"/>
                </a:solidFill>
                <a:effectLst/>
                <a:latin typeface="+mn-lt"/>
                <a:ea typeface="+mn-ea"/>
                <a:cs typeface="+mn-cs"/>
              </a:rPr>
              <a:t> </a:t>
            </a:r>
            <a:endParaRPr lang="zh-TW"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24</a:t>
            </a:fld>
            <a:endParaRPr lang="zh-TW" altLang="en-US"/>
          </a:p>
        </p:txBody>
      </p:sp>
    </p:spTree>
    <p:extLst>
      <p:ext uri="{BB962C8B-B14F-4D97-AF65-F5344CB8AC3E}">
        <p14:creationId xmlns:p14="http://schemas.microsoft.com/office/powerpoint/2010/main" val="4005305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在</a:t>
            </a:r>
            <a:r>
              <a:rPr lang="en-US" altLang="zh-TW" sz="1200" kern="1200" smtClean="0">
                <a:solidFill>
                  <a:schemeClr val="tx1"/>
                </a:solidFill>
                <a:effectLst/>
                <a:latin typeface="+mn-lt"/>
                <a:ea typeface="+mn-ea"/>
                <a:cs typeface="+mn-cs"/>
              </a:rPr>
              <a:t>triposition</a:t>
            </a:r>
            <a:r>
              <a:rPr lang="zh-TW" altLang="zh-TW" sz="1200" kern="1200" smtClean="0">
                <a:solidFill>
                  <a:schemeClr val="tx1"/>
                </a:solidFill>
                <a:effectLst/>
                <a:latin typeface="+mn-lt"/>
                <a:ea typeface="+mn-ea"/>
                <a:cs typeface="+mn-cs"/>
              </a:rPr>
              <a:t>副</a:t>
            </a:r>
            <a:r>
              <a:rPr lang="zh-TW" altLang="zh-TW" sz="1200" kern="1200" dirty="0" smtClean="0">
                <a:solidFill>
                  <a:schemeClr val="tx1"/>
                </a:solidFill>
                <a:effectLst/>
                <a:latin typeface="+mn-lt"/>
                <a:ea typeface="+mn-ea"/>
                <a:cs typeface="+mn-cs"/>
              </a:rPr>
              <a:t>函式的部分，我們是使用三角定位法的方式進行運算：定義輸入三個點的座標，以及輸入想要定位的點與三個點的距離，所以三個點剛好分別就是我們三個</a:t>
            </a:r>
            <a:r>
              <a:rPr lang="en-US" altLang="zh-TW" sz="1200" kern="1200" dirty="0" smtClean="0">
                <a:solidFill>
                  <a:schemeClr val="tx1"/>
                </a:solidFill>
                <a:effectLst/>
                <a:latin typeface="+mn-lt"/>
                <a:ea typeface="+mn-ea"/>
                <a:cs typeface="+mn-cs"/>
              </a:rPr>
              <a:t>ESP32</a:t>
            </a:r>
            <a:r>
              <a:rPr lang="zh-TW" altLang="zh-TW" sz="1200" kern="1200" dirty="0" smtClean="0">
                <a:solidFill>
                  <a:schemeClr val="tx1"/>
                </a:solidFill>
                <a:effectLst/>
                <a:latin typeface="+mn-lt"/>
                <a:ea typeface="+mn-ea"/>
                <a:cs typeface="+mn-cs"/>
              </a:rPr>
              <a:t>的座標，距離就是我們前面提到透過</a:t>
            </a:r>
            <a:r>
              <a:rPr lang="en-US" altLang="zh-TW" sz="1200" kern="1200" dirty="0" smtClean="0">
                <a:solidFill>
                  <a:schemeClr val="tx1"/>
                </a:solidFill>
                <a:effectLst/>
                <a:latin typeface="+mn-lt"/>
                <a:ea typeface="+mn-ea"/>
                <a:cs typeface="+mn-cs"/>
              </a:rPr>
              <a:t>excel</a:t>
            </a:r>
            <a:r>
              <a:rPr lang="zh-TW" altLang="zh-TW" sz="1200" kern="1200" dirty="0" smtClean="0">
                <a:solidFill>
                  <a:schemeClr val="tx1"/>
                </a:solidFill>
                <a:effectLst/>
                <a:latin typeface="+mn-lt"/>
                <a:ea typeface="+mn-ea"/>
                <a:cs typeface="+mn-cs"/>
              </a:rPr>
              <a:t>公式所計算出的距離。我們透過圓的公式相減求出兩圓交點，總共有有三組公式，最後求解三組公式，會得出一個計算結果的點，即為我們的定位點。而我們在測試中有發現在靠近方框的邊界時，會因計算而跑出範圍外的狀況，因此我們設定當計算出的座標超過邊界時，將自動拉回在靠近邊線的界線座標內。</a:t>
            </a:r>
          </a:p>
          <a:p>
            <a:r>
              <a:rPr lang="en-US" altLang="zh-TW" sz="1200" kern="1200" dirty="0" smtClean="0">
                <a:solidFill>
                  <a:schemeClr val="tx1"/>
                </a:solidFill>
                <a:effectLst/>
                <a:latin typeface="+mn-lt"/>
                <a:ea typeface="+mn-ea"/>
                <a:cs typeface="+mn-cs"/>
              </a:rPr>
              <a:t> </a:t>
            </a:r>
            <a:endParaRPr lang="zh-TW"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25</a:t>
            </a:fld>
            <a:endParaRPr lang="zh-TW" altLang="en-US"/>
          </a:p>
        </p:txBody>
      </p:sp>
    </p:spTree>
    <p:extLst>
      <p:ext uri="{BB962C8B-B14F-4D97-AF65-F5344CB8AC3E}">
        <p14:creationId xmlns:p14="http://schemas.microsoft.com/office/powerpoint/2010/main" val="422755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由上表平均數之數據，與中位數和眾數做比對後，可知</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擁有落點起伏過大且不規則的致命缺點，</a:t>
            </a:r>
            <a:r>
              <a:rPr lang="en-US" altLang="zh-TW" sz="1200" kern="1200" dirty="0">
                <a:solidFill>
                  <a:schemeClr val="tx1"/>
                </a:solidFill>
                <a:effectLst/>
                <a:latin typeface="+mn-lt"/>
                <a:ea typeface="+mn-ea"/>
                <a:cs typeface="+mn-cs"/>
              </a:rPr>
              <a:t>2</a:t>
            </a:r>
            <a:r>
              <a:rPr lang="zh-TW" altLang="zh-TW" sz="1200" kern="1200" dirty="0">
                <a:solidFill>
                  <a:schemeClr val="tx1"/>
                </a:solidFill>
                <a:effectLst/>
                <a:latin typeface="+mn-lt"/>
                <a:ea typeface="+mn-ea"/>
                <a:cs typeface="+mn-cs"/>
              </a:rPr>
              <a:t>公尺後的實測數據於</a:t>
            </a:r>
            <a:r>
              <a:rPr lang="en-US" altLang="zh-TW" sz="1200" kern="1200" dirty="0">
                <a:solidFill>
                  <a:schemeClr val="tx1"/>
                </a:solidFill>
                <a:effectLst/>
                <a:latin typeface="+mn-lt"/>
                <a:ea typeface="+mn-ea"/>
                <a:cs typeface="+mn-cs"/>
              </a:rPr>
              <a:t>-70</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-90</a:t>
            </a:r>
            <a:r>
              <a:rPr lang="zh-TW" altLang="zh-TW" sz="1200" kern="1200" dirty="0">
                <a:solidFill>
                  <a:schemeClr val="tx1"/>
                </a:solidFill>
                <a:effectLst/>
                <a:latin typeface="+mn-lt"/>
                <a:ea typeface="+mn-ea"/>
                <a:cs typeface="+mn-cs"/>
              </a:rPr>
              <a:t>間游走，</a:t>
            </a:r>
            <a:r>
              <a:rPr lang="en-US" altLang="zh-TW" sz="1200" kern="1200" dirty="0">
                <a:solidFill>
                  <a:schemeClr val="tx1"/>
                </a:solidFill>
                <a:effectLst/>
                <a:latin typeface="+mn-lt"/>
                <a:ea typeface="+mn-ea"/>
                <a:cs typeface="+mn-cs"/>
              </a:rPr>
              <a:t>4</a:t>
            </a:r>
            <a:r>
              <a:rPr lang="zh-TW" altLang="zh-TW" sz="1200" kern="1200" dirty="0">
                <a:solidFill>
                  <a:schemeClr val="tx1"/>
                </a:solidFill>
                <a:effectLst/>
                <a:latin typeface="+mn-lt"/>
                <a:ea typeface="+mn-ea"/>
                <a:cs typeface="+mn-cs"/>
              </a:rPr>
              <a:t>公尺後其波動更為明顯，已失去定位上對於精度之參考價值，</a:t>
            </a:r>
            <a:r>
              <a:rPr lang="en-US" altLang="zh-TW" sz="1200" kern="1200" dirty="0">
                <a:solidFill>
                  <a:schemeClr val="tx1"/>
                </a:solidFill>
                <a:effectLst/>
                <a:latin typeface="+mn-lt"/>
                <a:ea typeface="+mn-ea"/>
                <a:cs typeface="+mn-cs"/>
              </a:rPr>
              <a:t>5</a:t>
            </a:r>
            <a:r>
              <a:rPr lang="zh-TW" altLang="zh-TW" sz="1200" kern="1200" dirty="0">
                <a:solidFill>
                  <a:schemeClr val="tx1"/>
                </a:solidFill>
                <a:effectLst/>
                <a:latin typeface="+mn-lt"/>
                <a:ea typeface="+mn-ea"/>
                <a:cs typeface="+mn-cs"/>
              </a:rPr>
              <a:t>公尺及</a:t>
            </a:r>
            <a:r>
              <a:rPr lang="en-US" altLang="zh-TW" sz="1200" kern="1200" dirty="0">
                <a:solidFill>
                  <a:schemeClr val="tx1"/>
                </a:solidFill>
                <a:effectLst/>
                <a:latin typeface="+mn-lt"/>
                <a:ea typeface="+mn-ea"/>
                <a:cs typeface="+mn-cs"/>
              </a:rPr>
              <a:t>6</a:t>
            </a:r>
            <a:r>
              <a:rPr lang="zh-TW" altLang="zh-TW" sz="1200" kern="1200" dirty="0">
                <a:solidFill>
                  <a:schemeClr val="tx1"/>
                </a:solidFill>
                <a:effectLst/>
                <a:latin typeface="+mn-lt"/>
                <a:ea typeface="+mn-ea"/>
                <a:cs typeface="+mn-cs"/>
              </a:rPr>
              <a:t>公尺間的實測平均數據更相差了</a:t>
            </a:r>
            <a:r>
              <a:rPr lang="en-US" altLang="zh-TW" sz="1200" kern="1200" dirty="0">
                <a:solidFill>
                  <a:schemeClr val="tx1"/>
                </a:solidFill>
                <a:effectLst/>
                <a:latin typeface="+mn-lt"/>
                <a:ea typeface="+mn-ea"/>
                <a:cs typeface="+mn-cs"/>
              </a:rPr>
              <a:t>14 </a:t>
            </a:r>
            <a:r>
              <a:rPr lang="en-US" altLang="zh-TW" sz="1200" kern="1200" dirty="0" err="1">
                <a:solidFill>
                  <a:schemeClr val="tx1"/>
                </a:solidFill>
                <a:effectLst/>
                <a:latin typeface="+mn-lt"/>
                <a:ea typeface="+mn-ea"/>
                <a:cs typeface="+mn-cs"/>
              </a:rPr>
              <a:t>dBm</a:t>
            </a:r>
            <a:r>
              <a:rPr lang="zh-TW" altLang="zh-TW" sz="1200" kern="1200" dirty="0">
                <a:solidFill>
                  <a:schemeClr val="tx1"/>
                </a:solidFill>
                <a:effectLst/>
                <a:latin typeface="+mn-lt"/>
                <a:ea typeface="+mn-ea"/>
                <a:cs typeface="+mn-cs"/>
              </a:rPr>
              <a:t>，導致透過試算表計算之漸進線</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藍色虛線</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，無法對應其實測數據。</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上述作為對照組，本組將透過藍牙實測，決定接續定位使用之技術。</a:t>
            </a:r>
          </a:p>
          <a:p>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27</a:t>
            </a:fld>
            <a:endParaRPr lang="zh-TW" altLang="en-US"/>
          </a:p>
        </p:txBody>
      </p:sp>
    </p:spTree>
    <p:extLst>
      <p:ext uri="{BB962C8B-B14F-4D97-AF65-F5344CB8AC3E}">
        <p14:creationId xmlns:p14="http://schemas.microsoft.com/office/powerpoint/2010/main" val="1408868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在可穩定接收藍牙訊號的</a:t>
            </a:r>
            <a:r>
              <a:rPr lang="en-US" altLang="zh-TW" dirty="0" smtClean="0"/>
              <a:t>10</a:t>
            </a:r>
            <a:r>
              <a:rPr lang="zh-TW" altLang="en-US" dirty="0" smtClean="0"/>
              <a:t>公尺內，其數據表現較</a:t>
            </a:r>
            <a:r>
              <a:rPr lang="en-US" altLang="zh-TW" dirty="0" err="1" smtClean="0"/>
              <a:t>WiFi</a:t>
            </a:r>
            <a:r>
              <a:rPr lang="zh-TW" altLang="en-US" dirty="0" smtClean="0"/>
              <a:t>優秀許多，相較於</a:t>
            </a:r>
            <a:r>
              <a:rPr lang="en-US" altLang="zh-TW" dirty="0" err="1" smtClean="0"/>
              <a:t>WiFi</a:t>
            </a:r>
            <a:r>
              <a:rPr lang="zh-TW" altLang="en-US" dirty="0" smtClean="0"/>
              <a:t>，藍牙訊號的落點表現較為和緩，</a:t>
            </a:r>
          </a:p>
          <a:p>
            <a:r>
              <a:rPr lang="zh-TW" altLang="en-US" dirty="0" smtClean="0"/>
              <a:t>試算表計算之漸進線</a:t>
            </a:r>
            <a:r>
              <a:rPr lang="en-US" altLang="zh-TW" dirty="0" smtClean="0"/>
              <a:t>(</a:t>
            </a:r>
            <a:r>
              <a:rPr lang="zh-TW" altLang="en-US" dirty="0" smtClean="0"/>
              <a:t>橘色虛線</a:t>
            </a:r>
            <a:r>
              <a:rPr lang="en-US" altLang="zh-TW" dirty="0" smtClean="0"/>
              <a:t>)</a:t>
            </a:r>
            <a:r>
              <a:rPr lang="zh-TW" altLang="en-US" dirty="0" smtClean="0"/>
              <a:t>與實際數據仍存在一定之差異。</a:t>
            </a:r>
          </a:p>
          <a:p>
            <a:endParaRPr lang="zh-TW" altLang="en-US" dirty="0" smtClean="0"/>
          </a:p>
          <a:p>
            <a:r>
              <a:rPr lang="zh-TW" altLang="en-US" dirty="0" smtClean="0"/>
              <a:t>因此接續透過對</a:t>
            </a:r>
            <a:r>
              <a:rPr lang="en-US" altLang="zh-TW" dirty="0" smtClean="0"/>
              <a:t>Esp-32</a:t>
            </a:r>
            <a:r>
              <a:rPr lang="zh-TW" altLang="en-US" dirty="0" smtClean="0"/>
              <a:t>天線進行破壞，研究天線長度的縮減是否可改變藍芽實測曲線。</a:t>
            </a:r>
          </a:p>
          <a:p>
            <a:endParaRPr lang="zh-TW" altLang="en-US" dirty="0" smtClean="0"/>
          </a:p>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12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天線長度與訊號強度關係</a:t>
            </a:r>
            <a:endParaRPr lang="en-US" altLang="zh-TW" sz="12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endParaRPr>
          </a:p>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1100" kern="0" dirty="0" smtClean="0">
                <a:latin typeface="微軟正黑體" panose="020B0604030504040204" pitchFamily="34" charset="-120"/>
                <a:ea typeface="微軟正黑體" panose="020B0604030504040204" pitchFamily="34" charset="-120"/>
                <a:cs typeface="DFKaiShu-SB-Estd-BF"/>
              </a:rPr>
              <a:t>提高實測數據與其漸進線之匹配。</a:t>
            </a:r>
            <a:endParaRPr lang="en-US" altLang="zh-TW" sz="1100" dirty="0" smtClean="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0">
              <a:lnSpc>
                <a:spcPct val="130000"/>
              </a:lnSpc>
              <a:spcBef>
                <a:spcPts val="0"/>
              </a:spcBef>
              <a:spcAft>
                <a:spcPts val="0"/>
              </a:spcAft>
              <a:buClrTx/>
              <a:buSzTx/>
              <a:buFontTx/>
              <a:buNone/>
              <a:tabLst/>
              <a:defRPr/>
            </a:pPr>
            <a:endParaRPr kumimoji="0" lang="zh-CN" altLang="en-US" sz="11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28</a:t>
            </a:fld>
            <a:endParaRPr lang="zh-TW" altLang="en-US"/>
          </a:p>
        </p:txBody>
      </p:sp>
    </p:spTree>
    <p:extLst>
      <p:ext uri="{BB962C8B-B14F-4D97-AF65-F5344CB8AC3E}">
        <p14:creationId xmlns:p14="http://schemas.microsoft.com/office/powerpoint/2010/main" val="1522073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b="1" dirty="0" smtClean="0">
                <a:latin typeface="微軟正黑體" panose="020B0604030504040204" pitchFamily="34" charset="-120"/>
                <a:ea typeface="微軟正黑體" panose="020B0604030504040204" pitchFamily="34" charset="-120"/>
              </a:rPr>
              <a:t>對</a:t>
            </a:r>
            <a:r>
              <a:rPr lang="en-US" altLang="zh-TW" sz="1200" b="1" dirty="0" smtClean="0">
                <a:latin typeface="微軟正黑體" panose="020B0604030504040204" pitchFamily="34" charset="-120"/>
                <a:ea typeface="微軟正黑體" panose="020B0604030504040204" pitchFamily="34" charset="-120"/>
              </a:rPr>
              <a:t>ESP-32</a:t>
            </a:r>
            <a:r>
              <a:rPr lang="zh-TW" altLang="zh-TW" sz="1200" b="1" dirty="0" smtClean="0">
                <a:latin typeface="微軟正黑體" panose="020B0604030504040204" pitchFamily="34" charset="-120"/>
                <a:ea typeface="微軟正黑體" panose="020B0604030504040204" pitchFamily="34" charset="-120"/>
              </a:rPr>
              <a:t>的天線進行七次破壞，由上表數據</a:t>
            </a:r>
            <a:r>
              <a:rPr lang="zh-TW" altLang="en-US" sz="1200" b="1" dirty="0" smtClean="0">
                <a:latin typeface="微軟正黑體" panose="020B0604030504040204" pitchFamily="34" charset="-120"/>
                <a:ea typeface="微軟正黑體" panose="020B0604030504040204" pitchFamily="34" charset="-120"/>
              </a:rPr>
              <a:t>顯示</a:t>
            </a:r>
            <a:r>
              <a:rPr lang="zh-TW" altLang="en-US" sz="1200" b="1" kern="0" dirty="0" smtClean="0">
                <a:latin typeface="微軟正黑體" panose="020B0604030504040204" pitchFamily="34" charset="-120"/>
                <a:ea typeface="微軟正黑體" panose="020B0604030504040204" pitchFamily="34" charset="-120"/>
                <a:cs typeface="DFKaiShu-SB-Estd-BF"/>
              </a:rPr>
              <a:t>藍芽實測曲線大致一致，</a:t>
            </a:r>
            <a:r>
              <a:rPr lang="zh-TW" altLang="zh-TW" sz="1200" b="1" dirty="0" smtClean="0">
                <a:latin typeface="微軟正黑體" panose="020B0604030504040204" pitchFamily="34" charset="-120"/>
                <a:ea typeface="微軟正黑體" panose="020B0604030504040204" pitchFamily="34" charset="-120"/>
              </a:rPr>
              <a:t>訊號強度將隨天線長度的縮減下降，第五刀 </a:t>
            </a:r>
            <a:r>
              <a:rPr lang="en-US" altLang="zh-TW" sz="1200" b="1" dirty="0" smtClean="0">
                <a:latin typeface="微軟正黑體" panose="020B0604030504040204" pitchFamily="34" charset="-120"/>
                <a:ea typeface="微軟正黑體" panose="020B0604030504040204" pitchFamily="34" charset="-120"/>
              </a:rPr>
              <a:t>C5</a:t>
            </a:r>
            <a:r>
              <a:rPr lang="zh-TW" altLang="zh-TW" sz="1200" b="1" dirty="0" smtClean="0">
                <a:latin typeface="微軟正黑體" panose="020B0604030504040204" pitchFamily="34" charset="-120"/>
                <a:ea typeface="微軟正黑體" panose="020B0604030504040204" pitchFamily="34" charset="-120"/>
              </a:rPr>
              <a:t>時無法在</a:t>
            </a:r>
            <a:r>
              <a:rPr lang="en-US" altLang="zh-TW" sz="1200" b="1" dirty="0" smtClean="0">
                <a:latin typeface="微軟正黑體" panose="020B0604030504040204" pitchFamily="34" charset="-120"/>
                <a:ea typeface="微軟正黑體" panose="020B0604030504040204" pitchFamily="34" charset="-120"/>
              </a:rPr>
              <a:t>2.5</a:t>
            </a:r>
            <a:r>
              <a:rPr lang="zh-TW" altLang="zh-TW" sz="1200" b="1" dirty="0" smtClean="0">
                <a:latin typeface="微軟正黑體" panose="020B0604030504040204" pitchFamily="34" charset="-120"/>
                <a:ea typeface="微軟正黑體" panose="020B0604030504040204" pitchFamily="34" charset="-120"/>
              </a:rPr>
              <a:t>公尺無法收到訊號，進階測量到</a:t>
            </a:r>
            <a:r>
              <a:rPr lang="en-US" altLang="zh-TW" sz="1200" b="1" dirty="0" smtClean="0">
                <a:latin typeface="微軟正黑體" panose="020B0604030504040204" pitchFamily="34" charset="-120"/>
                <a:ea typeface="微軟正黑體" panose="020B0604030504040204" pitchFamily="34" charset="-120"/>
              </a:rPr>
              <a:t>C6</a:t>
            </a:r>
            <a:r>
              <a:rPr lang="zh-TW" altLang="zh-TW" sz="1200" b="1" dirty="0" smtClean="0">
                <a:latin typeface="微軟正黑體" panose="020B0604030504040204" pitchFamily="34" charset="-120"/>
                <a:ea typeface="微軟正黑體" panose="020B0604030504040204" pitchFamily="34" charset="-120"/>
              </a:rPr>
              <a:t>和</a:t>
            </a:r>
            <a:r>
              <a:rPr lang="en-US" altLang="zh-TW" sz="1200" b="1" dirty="0" smtClean="0">
                <a:latin typeface="微軟正黑體" panose="020B0604030504040204" pitchFamily="34" charset="-120"/>
                <a:ea typeface="微軟正黑體" panose="020B0604030504040204" pitchFamily="34" charset="-120"/>
              </a:rPr>
              <a:t>C7</a:t>
            </a:r>
            <a:r>
              <a:rPr lang="zh-TW" altLang="zh-TW" sz="1200" b="1" dirty="0" smtClean="0">
                <a:latin typeface="微軟正黑體" panose="020B0604030504040204" pitchFamily="34" charset="-120"/>
                <a:ea typeface="微軟正黑體" panose="020B0604030504040204" pitchFamily="34" charset="-120"/>
              </a:rPr>
              <a:t>時，均在</a:t>
            </a:r>
            <a:r>
              <a:rPr lang="en-US" altLang="zh-TW" sz="1200" b="1" dirty="0" smtClean="0">
                <a:latin typeface="微軟正黑體" panose="020B0604030504040204" pitchFamily="34" charset="-120"/>
                <a:ea typeface="微軟正黑體" panose="020B0604030504040204" pitchFamily="34" charset="-120"/>
              </a:rPr>
              <a:t>Beacon</a:t>
            </a:r>
            <a:r>
              <a:rPr lang="zh-TW" altLang="zh-TW" sz="1200" b="1" dirty="0" smtClean="0">
                <a:latin typeface="微軟正黑體" panose="020B0604030504040204" pitchFamily="34" charset="-120"/>
                <a:ea typeface="微軟正黑體" panose="020B0604030504040204" pitchFamily="34" charset="-120"/>
              </a:rPr>
              <a:t>在</a:t>
            </a:r>
            <a:r>
              <a:rPr lang="en-US" altLang="zh-TW" sz="1200" b="1" dirty="0" smtClean="0">
                <a:latin typeface="微軟正黑體" panose="020B0604030504040204" pitchFamily="34" charset="-120"/>
                <a:ea typeface="微軟正黑體" panose="020B0604030504040204" pitchFamily="34" charset="-120"/>
              </a:rPr>
              <a:t>1</a:t>
            </a:r>
            <a:r>
              <a:rPr lang="zh-TW" altLang="zh-TW" sz="1200" b="1" dirty="0" smtClean="0">
                <a:latin typeface="微軟正黑體" panose="020B0604030504040204" pitchFamily="34" charset="-120"/>
                <a:ea typeface="微軟正黑體" panose="020B0604030504040204" pitchFamily="34" charset="-120"/>
              </a:rPr>
              <a:t>公尺以後無法接收其訊號。</a:t>
            </a:r>
            <a:endParaRPr lang="zh-TW" altLang="en-US" sz="1200"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29</a:t>
            </a:fld>
            <a:endParaRPr lang="zh-TW" altLang="en-US"/>
          </a:p>
        </p:txBody>
      </p:sp>
    </p:spTree>
    <p:extLst>
      <p:ext uri="{BB962C8B-B14F-4D97-AF65-F5344CB8AC3E}">
        <p14:creationId xmlns:p14="http://schemas.microsoft.com/office/powerpoint/2010/main" val="550102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延續上述資料，本組將以藍牙作為本次定位的實驗對象，使用</a:t>
            </a:r>
            <a:r>
              <a:rPr lang="en-US" altLang="zh-TW" sz="1200" kern="1200" dirty="0">
                <a:solidFill>
                  <a:schemeClr val="tx1"/>
                </a:solidFill>
                <a:effectLst/>
                <a:latin typeface="+mn-lt"/>
                <a:ea typeface="+mn-ea"/>
                <a:cs typeface="+mn-cs"/>
              </a:rPr>
              <a:t>RB2</a:t>
            </a:r>
            <a:r>
              <a:rPr lang="zh-TW" altLang="zh-TW" sz="1200" kern="1200" dirty="0">
                <a:solidFill>
                  <a:schemeClr val="tx1"/>
                </a:solidFill>
                <a:effectLst/>
                <a:latin typeface="+mn-lt"/>
                <a:ea typeface="+mn-ea"/>
                <a:cs typeface="+mn-cs"/>
              </a:rPr>
              <a:t>及</a:t>
            </a:r>
            <a:r>
              <a:rPr lang="en-US" altLang="zh-TW" sz="1200" kern="1200" dirty="0">
                <a:solidFill>
                  <a:schemeClr val="tx1"/>
                </a:solidFill>
                <a:effectLst/>
                <a:latin typeface="+mn-lt"/>
                <a:ea typeface="+mn-ea"/>
                <a:cs typeface="+mn-cs"/>
              </a:rPr>
              <a:t>BLUE</a:t>
            </a:r>
            <a:r>
              <a:rPr lang="zh-TW" altLang="zh-TW" sz="1200" kern="1200" dirty="0">
                <a:solidFill>
                  <a:schemeClr val="tx1"/>
                </a:solidFill>
                <a:effectLst/>
                <a:latin typeface="+mn-lt"/>
                <a:ea typeface="+mn-ea"/>
                <a:cs typeface="+mn-cs"/>
              </a:rPr>
              <a:t>進行數據實測分析，並將距離設為</a:t>
            </a:r>
            <a:r>
              <a:rPr lang="en-US" altLang="zh-TW" sz="1200" kern="1200" dirty="0">
                <a:solidFill>
                  <a:schemeClr val="tx1"/>
                </a:solidFill>
                <a:effectLst/>
                <a:latin typeface="+mn-lt"/>
                <a:ea typeface="+mn-ea"/>
                <a:cs typeface="+mn-cs"/>
              </a:rPr>
              <a:t>Y</a:t>
            </a:r>
            <a:r>
              <a:rPr lang="zh-TW" altLang="zh-TW" sz="1200" kern="1200" dirty="0">
                <a:solidFill>
                  <a:schemeClr val="tx1"/>
                </a:solidFill>
                <a:effectLst/>
                <a:latin typeface="+mn-lt"/>
                <a:ea typeface="+mn-ea"/>
                <a:cs typeface="+mn-cs"/>
              </a:rPr>
              <a:t>軸以利試算表之分析及為後續</a:t>
            </a:r>
            <a:r>
              <a:rPr lang="en-US" altLang="zh-TW" sz="1200" kern="1200" dirty="0" err="1">
                <a:solidFill>
                  <a:schemeClr val="tx1"/>
                </a:solidFill>
                <a:effectLst/>
                <a:latin typeface="+mn-lt"/>
                <a:ea typeface="+mn-ea"/>
                <a:cs typeface="+mn-cs"/>
              </a:rPr>
              <a:t>Matlab</a:t>
            </a:r>
            <a:r>
              <a:rPr lang="zh-TW" altLang="zh-TW" sz="1200" kern="1200" dirty="0">
                <a:solidFill>
                  <a:schemeClr val="tx1"/>
                </a:solidFill>
                <a:effectLst/>
                <a:latin typeface="+mn-lt"/>
                <a:ea typeface="+mn-ea"/>
                <a:cs typeface="+mn-cs"/>
              </a:rPr>
              <a:t>定位訊號與距離公式之帶入提供參考。</a:t>
            </a:r>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透過</a:t>
            </a:r>
            <a:r>
              <a:rPr lang="en-US" altLang="zh-TW" sz="1200" kern="1200" dirty="0">
                <a:solidFill>
                  <a:schemeClr val="tx1"/>
                </a:solidFill>
                <a:effectLst/>
                <a:latin typeface="+mn-lt"/>
                <a:ea typeface="+mn-ea"/>
                <a:cs typeface="+mn-cs"/>
              </a:rPr>
              <a:t>Excel</a:t>
            </a:r>
            <a:r>
              <a:rPr lang="zh-TW" altLang="zh-TW" sz="1200" kern="1200" dirty="0">
                <a:solidFill>
                  <a:schemeClr val="tx1"/>
                </a:solidFill>
                <a:effectLst/>
                <a:latin typeface="+mn-lt"/>
                <a:ea typeface="+mn-ea"/>
                <a:cs typeface="+mn-cs"/>
              </a:rPr>
              <a:t>進行數據分析，漸進線與實測數據在</a:t>
            </a:r>
            <a:r>
              <a:rPr lang="en-US" altLang="zh-TW" sz="1200" kern="1200" dirty="0">
                <a:solidFill>
                  <a:schemeClr val="tx1"/>
                </a:solidFill>
                <a:effectLst/>
                <a:latin typeface="+mn-lt"/>
                <a:ea typeface="+mn-ea"/>
                <a:cs typeface="+mn-cs"/>
              </a:rPr>
              <a:t>2.5</a:t>
            </a:r>
            <a:r>
              <a:rPr lang="zh-TW" altLang="zh-TW" sz="1200" kern="1200" dirty="0">
                <a:solidFill>
                  <a:schemeClr val="tx1"/>
                </a:solidFill>
                <a:effectLst/>
                <a:latin typeface="+mn-lt"/>
                <a:ea typeface="+mn-ea"/>
                <a:cs typeface="+mn-cs"/>
              </a:rPr>
              <a:t>公尺內擁有最為理想之匹配。</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30</a:t>
            </a:fld>
            <a:endParaRPr lang="zh-TW" altLang="en-US"/>
          </a:p>
        </p:txBody>
      </p:sp>
    </p:spTree>
    <p:extLst>
      <p:ext uri="{BB962C8B-B14F-4D97-AF65-F5344CB8AC3E}">
        <p14:creationId xmlns:p14="http://schemas.microsoft.com/office/powerpoint/2010/main" val="3753456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數據上傳至</a:t>
            </a:r>
            <a:r>
              <a:rPr lang="en-US" altLang="zh-TW" sz="1200" kern="1200" dirty="0">
                <a:solidFill>
                  <a:schemeClr val="tx1"/>
                </a:solidFill>
                <a:effectLst/>
                <a:latin typeface="+mn-lt"/>
                <a:ea typeface="+mn-ea"/>
                <a:cs typeface="+mn-cs"/>
              </a:rPr>
              <a:t>Database</a:t>
            </a:r>
            <a:r>
              <a:rPr lang="zh-TW" altLang="zh-TW" sz="1200" kern="1200" dirty="0">
                <a:solidFill>
                  <a:schemeClr val="tx1"/>
                </a:solidFill>
                <a:effectLst/>
                <a:latin typeface="+mn-lt"/>
                <a:ea typeface="+mn-ea"/>
                <a:cs typeface="+mn-cs"/>
              </a:rPr>
              <a:t>的過程中，</a:t>
            </a:r>
            <a:r>
              <a:rPr lang="en-US" altLang="zh-TW" sz="1200" kern="1200" dirty="0">
                <a:solidFill>
                  <a:schemeClr val="tx1"/>
                </a:solidFill>
                <a:effectLst/>
                <a:latin typeface="+mn-lt"/>
                <a:ea typeface="+mn-ea"/>
                <a:cs typeface="+mn-cs"/>
              </a:rPr>
              <a:t>Database</a:t>
            </a:r>
            <a:r>
              <a:rPr lang="zh-TW" altLang="zh-TW" sz="1200" kern="1200" dirty="0">
                <a:solidFill>
                  <a:schemeClr val="tx1"/>
                </a:solidFill>
                <a:effectLst/>
                <a:latin typeface="+mn-lt"/>
                <a:ea typeface="+mn-ea"/>
                <a:cs typeface="+mn-cs"/>
              </a:rPr>
              <a:t>為單一窗口，需要先行將三筆資料匯入同一台裝置以進行上傳；另一方面，若一台</a:t>
            </a:r>
            <a:r>
              <a:rPr lang="en-US" altLang="zh-TW" sz="1200" kern="1200" dirty="0">
                <a:solidFill>
                  <a:schemeClr val="tx1"/>
                </a:solidFill>
                <a:effectLst/>
                <a:latin typeface="+mn-lt"/>
                <a:ea typeface="+mn-ea"/>
                <a:cs typeface="+mn-cs"/>
              </a:rPr>
              <a:t>Esp-32</a:t>
            </a:r>
            <a:r>
              <a:rPr lang="zh-TW" altLang="zh-TW" sz="1200" kern="1200" dirty="0">
                <a:solidFill>
                  <a:schemeClr val="tx1"/>
                </a:solidFill>
                <a:effectLst/>
                <a:latin typeface="+mn-lt"/>
                <a:ea typeface="+mn-ea"/>
                <a:cs typeface="+mn-cs"/>
              </a:rPr>
              <a:t>同時進行</a:t>
            </a:r>
            <a:r>
              <a:rPr lang="en-US" altLang="zh-TW" sz="1200" kern="1200" dirty="0">
                <a:solidFill>
                  <a:schemeClr val="tx1"/>
                </a:solidFill>
                <a:effectLst/>
                <a:latin typeface="+mn-lt"/>
                <a:ea typeface="+mn-ea"/>
                <a:cs typeface="+mn-cs"/>
              </a:rPr>
              <a:t>Beacon</a:t>
            </a:r>
            <a:r>
              <a:rPr lang="zh-TW" altLang="zh-TW" sz="1200" kern="1200" dirty="0">
                <a:solidFill>
                  <a:schemeClr val="tx1"/>
                </a:solidFill>
                <a:effectLst/>
                <a:latin typeface="+mn-lt"/>
                <a:ea typeface="+mn-ea"/>
                <a:cs typeface="+mn-cs"/>
              </a:rPr>
              <a:t>訊號蒐集（</a:t>
            </a:r>
            <a:r>
              <a:rPr lang="en-US" altLang="zh-TW" sz="1200" kern="1200" dirty="0">
                <a:solidFill>
                  <a:schemeClr val="tx1"/>
                </a:solidFill>
                <a:effectLst/>
                <a:latin typeface="+mn-lt"/>
                <a:ea typeface="+mn-ea"/>
                <a:cs typeface="+mn-cs"/>
              </a:rPr>
              <a:t>RSSI</a:t>
            </a:r>
            <a:r>
              <a:rPr lang="zh-TW" altLang="zh-TW" sz="1200" kern="1200" dirty="0">
                <a:solidFill>
                  <a:schemeClr val="tx1"/>
                </a:solidFill>
                <a:effectLst/>
                <a:latin typeface="+mn-lt"/>
                <a:ea typeface="+mn-ea"/>
                <a:cs typeface="+mn-cs"/>
              </a:rPr>
              <a:t>）和資料統整上傳，其</a:t>
            </a:r>
            <a:r>
              <a:rPr lang="en-US" altLang="zh-TW" sz="1200" kern="1200" dirty="0">
                <a:solidFill>
                  <a:schemeClr val="tx1"/>
                </a:solidFill>
                <a:effectLst/>
                <a:latin typeface="+mn-lt"/>
                <a:ea typeface="+mn-ea"/>
                <a:cs typeface="+mn-cs"/>
              </a:rPr>
              <a:t>CPU</a:t>
            </a:r>
            <a:r>
              <a:rPr lang="zh-TW" altLang="zh-TW" sz="1200" kern="1200" dirty="0">
                <a:solidFill>
                  <a:schemeClr val="tx1"/>
                </a:solidFill>
                <a:effectLst/>
                <a:latin typeface="+mn-lt"/>
                <a:ea typeface="+mn-ea"/>
                <a:cs typeface="+mn-cs"/>
              </a:rPr>
              <a:t>和記憶體無法負荷。</a:t>
            </a:r>
          </a:p>
          <a:p>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經過數次嘗試建構定位雛形，最終使用三台</a:t>
            </a:r>
            <a:r>
              <a:rPr lang="en-US" altLang="zh-TW" sz="1200" kern="1200" dirty="0">
                <a:solidFill>
                  <a:schemeClr val="tx1"/>
                </a:solidFill>
                <a:effectLst/>
                <a:latin typeface="+mn-lt"/>
                <a:ea typeface="+mn-ea"/>
                <a:cs typeface="+mn-cs"/>
              </a:rPr>
              <a:t>Esp-32</a:t>
            </a:r>
            <a:r>
              <a:rPr lang="zh-TW" altLang="zh-TW" sz="1200" kern="1200" dirty="0">
                <a:solidFill>
                  <a:schemeClr val="tx1"/>
                </a:solidFill>
                <a:effectLst/>
                <a:latin typeface="+mn-lt"/>
                <a:ea typeface="+mn-ea"/>
                <a:cs typeface="+mn-cs"/>
              </a:rPr>
              <a:t>個別蒐集</a:t>
            </a:r>
            <a:r>
              <a:rPr lang="en-US" altLang="zh-TW" sz="1200" kern="1200" dirty="0">
                <a:solidFill>
                  <a:schemeClr val="tx1"/>
                </a:solidFill>
                <a:effectLst/>
                <a:latin typeface="+mn-lt"/>
                <a:ea typeface="+mn-ea"/>
                <a:cs typeface="+mn-cs"/>
              </a:rPr>
              <a:t>Beacon</a:t>
            </a:r>
            <a:r>
              <a:rPr lang="zh-TW" altLang="zh-TW" sz="1200" kern="1200" dirty="0">
                <a:solidFill>
                  <a:schemeClr val="tx1"/>
                </a:solidFill>
                <a:effectLst/>
                <a:latin typeface="+mn-lt"/>
                <a:ea typeface="+mn-ea"/>
                <a:cs typeface="+mn-cs"/>
              </a:rPr>
              <a:t>之訊號（</a:t>
            </a:r>
            <a:r>
              <a:rPr lang="en-US" altLang="zh-TW" sz="1200" kern="1200" dirty="0">
                <a:solidFill>
                  <a:schemeClr val="tx1"/>
                </a:solidFill>
                <a:effectLst/>
                <a:latin typeface="+mn-lt"/>
                <a:ea typeface="+mn-ea"/>
                <a:cs typeface="+mn-cs"/>
              </a:rPr>
              <a:t>RSSI</a:t>
            </a:r>
            <a:r>
              <a:rPr lang="zh-TW" altLang="zh-TW" sz="1200" kern="1200" dirty="0">
                <a:solidFill>
                  <a:schemeClr val="tx1"/>
                </a:solidFill>
                <a:effectLst/>
                <a:latin typeface="+mn-lt"/>
                <a:ea typeface="+mn-ea"/>
                <a:cs typeface="+mn-cs"/>
              </a:rPr>
              <a:t>）並將其數據於</a:t>
            </a:r>
            <a:r>
              <a:rPr lang="en-US" altLang="zh-TW" sz="1200" kern="1200" dirty="0">
                <a:solidFill>
                  <a:schemeClr val="tx1"/>
                </a:solidFill>
                <a:effectLst/>
                <a:latin typeface="+mn-lt"/>
                <a:ea typeface="+mn-ea"/>
                <a:cs typeface="+mn-cs"/>
              </a:rPr>
              <a:t>Esp-32</a:t>
            </a:r>
            <a:r>
              <a:rPr lang="zh-TW" altLang="zh-TW" sz="1200" kern="1200" dirty="0">
                <a:solidFill>
                  <a:schemeClr val="tx1"/>
                </a:solidFill>
                <a:effectLst/>
                <a:latin typeface="+mn-lt"/>
                <a:ea typeface="+mn-ea"/>
                <a:cs typeface="+mn-cs"/>
              </a:rPr>
              <a:t>主機進行彙整，統一傳送至</a:t>
            </a:r>
            <a:r>
              <a:rPr lang="en-US" altLang="zh-TW" sz="1200" kern="1200" dirty="0">
                <a:solidFill>
                  <a:schemeClr val="tx1"/>
                </a:solidFill>
                <a:effectLst/>
                <a:latin typeface="+mn-lt"/>
                <a:ea typeface="+mn-ea"/>
                <a:cs typeface="+mn-cs"/>
              </a:rPr>
              <a:t>Database</a:t>
            </a:r>
            <a:r>
              <a:rPr lang="zh-TW" altLang="zh-TW" sz="1200" kern="1200" dirty="0">
                <a:solidFill>
                  <a:schemeClr val="tx1"/>
                </a:solidFill>
                <a:effectLst/>
                <a:latin typeface="+mn-lt"/>
                <a:ea typeface="+mn-ea"/>
                <a:cs typeface="+mn-cs"/>
              </a:rPr>
              <a:t>進行儲存。</a:t>
            </a:r>
          </a:p>
          <a:p>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31</a:t>
            </a:fld>
            <a:endParaRPr lang="zh-TW" altLang="en-US"/>
          </a:p>
        </p:txBody>
      </p:sp>
    </p:spTree>
    <p:extLst>
      <p:ext uri="{BB962C8B-B14F-4D97-AF65-F5344CB8AC3E}">
        <p14:creationId xmlns:p14="http://schemas.microsoft.com/office/powerpoint/2010/main" val="4260405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左圖是我們實測環境的設定，將</a:t>
            </a:r>
            <a:r>
              <a:rPr lang="en-US" altLang="zh-TW" sz="1200" kern="1200" dirty="0">
                <a:solidFill>
                  <a:schemeClr val="tx1"/>
                </a:solidFill>
                <a:effectLst/>
                <a:latin typeface="+mn-lt"/>
                <a:ea typeface="+mn-ea"/>
                <a:cs typeface="+mn-cs"/>
              </a:rPr>
              <a:t>ESP32</a:t>
            </a:r>
            <a:r>
              <a:rPr lang="zh-TW" altLang="en-US" sz="1200" kern="1200" dirty="0">
                <a:solidFill>
                  <a:schemeClr val="tx1"/>
                </a:solidFill>
                <a:effectLst/>
                <a:latin typeface="+mn-lt"/>
                <a:ea typeface="+mn-ea"/>
                <a:cs typeface="+mn-cs"/>
              </a:rPr>
              <a:t>至於座標系</a:t>
            </a:r>
            <a:r>
              <a:rPr lang="en-US" altLang="zh-TW" sz="1200" kern="1200" dirty="0">
                <a:solidFill>
                  <a:schemeClr val="tx1"/>
                </a:solidFill>
                <a:effectLst/>
                <a:latin typeface="+mn-lt"/>
                <a:ea typeface="+mn-ea"/>
                <a:cs typeface="+mn-cs"/>
              </a:rPr>
              <a:t>(0,0.5)</a:t>
            </a:r>
            <a:r>
              <a:rPr lang="en-US" altLang="zh-TW" sz="1200" kern="1200" baseline="0" dirty="0">
                <a:solidFill>
                  <a:schemeClr val="tx1"/>
                </a:solidFill>
                <a:effectLst/>
                <a:latin typeface="+mn-lt"/>
                <a:ea typeface="+mn-ea"/>
                <a:cs typeface="+mn-cs"/>
              </a:rPr>
              <a:t> (1.5,2) (2,0)</a:t>
            </a:r>
            <a:r>
              <a:rPr lang="zh-TW" altLang="en-US" sz="1200" kern="1200" baseline="0" dirty="0">
                <a:solidFill>
                  <a:schemeClr val="tx1"/>
                </a:solidFill>
                <a:effectLst/>
                <a:latin typeface="+mn-lt"/>
                <a:ea typeface="+mn-ea"/>
                <a:cs typeface="+mn-cs"/>
              </a:rPr>
              <a:t>的位置，用來定位</a:t>
            </a:r>
            <a:r>
              <a:rPr lang="en-US" altLang="zh-TW" sz="1200" kern="1200" baseline="0" dirty="0">
                <a:solidFill>
                  <a:schemeClr val="tx1"/>
                </a:solidFill>
                <a:effectLst/>
                <a:latin typeface="+mn-lt"/>
                <a:ea typeface="+mn-ea"/>
                <a:cs typeface="+mn-cs"/>
              </a:rPr>
              <a:t>2</a:t>
            </a:r>
            <a:r>
              <a:rPr lang="zh-TW" altLang="en-US" sz="1200" kern="1200" baseline="0" dirty="0">
                <a:solidFill>
                  <a:schemeClr val="tx1"/>
                </a:solidFill>
                <a:effectLst/>
                <a:latin typeface="+mn-lt"/>
                <a:ea typeface="+mn-ea"/>
                <a:cs typeface="+mn-cs"/>
              </a:rPr>
              <a:t>*</a:t>
            </a:r>
            <a:r>
              <a:rPr lang="en-US" altLang="zh-TW" sz="1200" kern="1200" baseline="0" dirty="0">
                <a:solidFill>
                  <a:schemeClr val="tx1"/>
                </a:solidFill>
                <a:effectLst/>
                <a:latin typeface="+mn-lt"/>
                <a:ea typeface="+mn-ea"/>
                <a:cs typeface="+mn-cs"/>
              </a:rPr>
              <a:t>2</a:t>
            </a:r>
            <a:r>
              <a:rPr lang="zh-TW" altLang="en-US" sz="1200" kern="1200" baseline="0" dirty="0">
                <a:solidFill>
                  <a:schemeClr val="tx1"/>
                </a:solidFill>
                <a:effectLst/>
                <a:latin typeface="+mn-lt"/>
                <a:ea typeface="+mn-ea"/>
                <a:cs typeface="+mn-cs"/>
              </a:rPr>
              <a:t>公尺內</a:t>
            </a:r>
            <a:r>
              <a:rPr lang="en-US" altLang="zh-TW" sz="1200" kern="1200" baseline="0" dirty="0">
                <a:solidFill>
                  <a:schemeClr val="tx1"/>
                </a:solidFill>
                <a:effectLst/>
                <a:latin typeface="+mn-lt"/>
                <a:ea typeface="+mn-ea"/>
                <a:cs typeface="+mn-cs"/>
              </a:rPr>
              <a:t>beacon</a:t>
            </a:r>
            <a:r>
              <a:rPr lang="zh-TW" altLang="en-US" sz="1200" kern="1200" baseline="0" dirty="0">
                <a:solidFill>
                  <a:schemeClr val="tx1"/>
                </a:solidFill>
                <a:effectLst/>
                <a:latin typeface="+mn-lt"/>
                <a:ea typeface="+mn-ea"/>
                <a:cs typeface="+mn-cs"/>
              </a:rPr>
              <a:t>的位置</a:t>
            </a:r>
            <a:endParaRPr lang="en-US" altLang="zh-TW" sz="1200" kern="1200" baseline="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右邊是我們硬體實測的數據，這</a:t>
            </a:r>
            <a:r>
              <a:rPr lang="en-US" altLang="zh-TW" sz="1200" kern="1200" dirty="0">
                <a:solidFill>
                  <a:schemeClr val="tx1"/>
                </a:solidFill>
                <a:effectLst/>
                <a:latin typeface="+mn-lt"/>
                <a:ea typeface="+mn-ea"/>
                <a:cs typeface="+mn-cs"/>
              </a:rPr>
              <a:t>3</a:t>
            </a:r>
            <a:r>
              <a:rPr lang="zh-TW" altLang="en-US" sz="1200" kern="1200" dirty="0">
                <a:solidFill>
                  <a:schemeClr val="tx1"/>
                </a:solidFill>
                <a:effectLst/>
                <a:latin typeface="+mn-lt"/>
                <a:ea typeface="+mn-ea"/>
                <a:cs typeface="+mn-cs"/>
              </a:rPr>
              <a:t>張圖是我們</a:t>
            </a:r>
            <a:r>
              <a:rPr lang="en-US" altLang="zh-TW" sz="1200" kern="1200" dirty="0">
                <a:solidFill>
                  <a:schemeClr val="tx1"/>
                </a:solidFill>
                <a:effectLst/>
                <a:latin typeface="+mn-lt"/>
                <a:ea typeface="+mn-ea"/>
                <a:cs typeface="+mn-cs"/>
              </a:rPr>
              <a:t>3</a:t>
            </a:r>
            <a:r>
              <a:rPr lang="zh-TW" altLang="en-US" sz="1200" kern="1200" dirty="0">
                <a:solidFill>
                  <a:schemeClr val="tx1"/>
                </a:solidFill>
                <a:effectLst/>
                <a:latin typeface="+mn-lt"/>
                <a:ea typeface="+mn-ea"/>
                <a:cs typeface="+mn-cs"/>
              </a:rPr>
              <a:t>台</a:t>
            </a:r>
            <a:r>
              <a:rPr lang="en-US" altLang="zh-TW" sz="1200" kern="1200" dirty="0">
                <a:solidFill>
                  <a:schemeClr val="tx1"/>
                </a:solidFill>
                <a:effectLst/>
                <a:latin typeface="+mn-lt"/>
                <a:ea typeface="+mn-ea"/>
                <a:cs typeface="+mn-cs"/>
              </a:rPr>
              <a:t>esp32</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RSSI</a:t>
            </a:r>
            <a:r>
              <a:rPr lang="zh-TW" altLang="en-US" sz="1200" kern="1200" dirty="0">
                <a:solidFill>
                  <a:schemeClr val="tx1"/>
                </a:solidFill>
                <a:effectLst/>
                <a:latin typeface="+mn-lt"/>
                <a:ea typeface="+mn-ea"/>
                <a:cs typeface="+mn-cs"/>
              </a:rPr>
              <a:t>跟距離的關係圖，</a:t>
            </a:r>
            <a:r>
              <a:rPr lang="en-US" altLang="zh-TW" sz="1200" kern="1200" dirty="0">
                <a:solidFill>
                  <a:schemeClr val="tx1"/>
                </a:solidFill>
                <a:effectLst/>
                <a:latin typeface="+mn-lt"/>
                <a:ea typeface="+mn-ea"/>
                <a:cs typeface="+mn-cs"/>
              </a:rPr>
              <a:t>3</a:t>
            </a:r>
            <a:r>
              <a:rPr lang="zh-TW" altLang="en-US" sz="1200" kern="1200" dirty="0">
                <a:solidFill>
                  <a:schemeClr val="tx1"/>
                </a:solidFill>
                <a:effectLst/>
                <a:latin typeface="+mn-lt"/>
                <a:ea typeface="+mn-ea"/>
                <a:cs typeface="+mn-cs"/>
              </a:rPr>
              <a:t>台</a:t>
            </a:r>
            <a:r>
              <a:rPr lang="en-US" altLang="zh-TW" sz="1200" kern="1200" dirty="0">
                <a:solidFill>
                  <a:schemeClr val="tx1"/>
                </a:solidFill>
                <a:effectLst/>
                <a:latin typeface="+mn-lt"/>
                <a:ea typeface="+mn-ea"/>
                <a:cs typeface="+mn-cs"/>
              </a:rPr>
              <a:t>ESP32</a:t>
            </a:r>
            <a:r>
              <a:rPr lang="zh-TW" altLang="en-US" sz="1200" kern="1200" dirty="0">
                <a:solidFill>
                  <a:schemeClr val="tx1"/>
                </a:solidFill>
                <a:effectLst/>
                <a:latin typeface="+mn-lt"/>
                <a:ea typeface="+mn-ea"/>
                <a:cs typeface="+mn-cs"/>
              </a:rPr>
              <a:t>分別是</a:t>
            </a:r>
            <a:r>
              <a:rPr lang="en-US" altLang="zh-TW" sz="1200" kern="1200" dirty="0">
                <a:solidFill>
                  <a:schemeClr val="tx1"/>
                </a:solidFill>
                <a:effectLst/>
                <a:latin typeface="+mn-lt"/>
                <a:ea typeface="+mn-ea"/>
                <a:cs typeface="+mn-cs"/>
              </a:rPr>
              <a:t>RB</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RB1</a:t>
            </a:r>
            <a:r>
              <a:rPr lang="zh-TW" altLang="en-US" sz="1200" kern="1200" dirty="0">
                <a:solidFill>
                  <a:schemeClr val="tx1"/>
                </a:solidFill>
                <a:effectLst/>
                <a:latin typeface="+mn-lt"/>
                <a:ea typeface="+mn-ea"/>
                <a:cs typeface="+mn-cs"/>
              </a:rPr>
              <a:t> 跟</a:t>
            </a:r>
            <a:r>
              <a:rPr lang="en-US" altLang="zh-TW" sz="1200" kern="1200" dirty="0">
                <a:solidFill>
                  <a:schemeClr val="tx1"/>
                </a:solidFill>
                <a:effectLst/>
                <a:latin typeface="+mn-lt"/>
                <a:ea typeface="+mn-ea"/>
                <a:cs typeface="+mn-cs"/>
              </a:rPr>
              <a:t>RB2</a:t>
            </a:r>
            <a:r>
              <a:rPr lang="zh-TW" altLang="en-US" sz="1200" kern="1200" dirty="0">
                <a:solidFill>
                  <a:schemeClr val="tx1"/>
                </a:solidFill>
                <a:effectLst/>
                <a:latin typeface="+mn-lt"/>
                <a:ea typeface="+mn-ea"/>
                <a:cs typeface="+mn-cs"/>
              </a:rPr>
              <a:t>，透過關係圖顯示，第一張圖</a:t>
            </a:r>
            <a:r>
              <a:rPr lang="en-US" altLang="zh-TW" sz="1200" kern="1200" dirty="0">
                <a:solidFill>
                  <a:schemeClr val="tx1"/>
                </a:solidFill>
                <a:effectLst/>
                <a:latin typeface="+mn-lt"/>
                <a:ea typeface="+mn-ea"/>
                <a:cs typeface="+mn-cs"/>
              </a:rPr>
              <a:t>RB</a:t>
            </a:r>
            <a:r>
              <a:rPr lang="zh-TW" altLang="en-US" sz="1200" kern="1200" dirty="0">
                <a:solidFill>
                  <a:schemeClr val="tx1"/>
                </a:solidFill>
                <a:effectLst/>
                <a:latin typeface="+mn-lt"/>
                <a:ea typeface="+mn-ea"/>
                <a:cs typeface="+mn-cs"/>
              </a:rPr>
              <a:t>的趨勢線較為接近我們實測的數值，所以我們決定使用</a:t>
            </a:r>
            <a:r>
              <a:rPr lang="en-US" altLang="zh-TW" sz="1200" kern="1200" dirty="0">
                <a:solidFill>
                  <a:schemeClr val="tx1"/>
                </a:solidFill>
                <a:effectLst/>
                <a:latin typeface="+mn-lt"/>
                <a:ea typeface="+mn-ea"/>
                <a:cs typeface="+mn-cs"/>
              </a:rPr>
              <a:t>RB</a:t>
            </a:r>
            <a:r>
              <a:rPr lang="zh-TW" altLang="en-US" sz="1200" kern="1200" dirty="0">
                <a:solidFill>
                  <a:schemeClr val="tx1"/>
                </a:solidFill>
                <a:effectLst/>
                <a:latin typeface="+mn-lt"/>
                <a:ea typeface="+mn-ea"/>
                <a:cs typeface="+mn-cs"/>
              </a:rPr>
              <a:t>趨勢線公式來進行三角定位的製圖。</a:t>
            </a:r>
            <a:endParaRPr lang="en-US" altLang="zh-TW" sz="1200" kern="1200" dirty="0">
              <a:solidFill>
                <a:schemeClr val="tx1"/>
              </a:solidFill>
              <a:effectLst/>
              <a:latin typeface="+mn-lt"/>
              <a:ea typeface="+mn-ea"/>
              <a:cs typeface="+mn-cs"/>
            </a:endParaRPr>
          </a:p>
          <a:p>
            <a:r>
              <a:rPr lang="zh-TW" altLang="en-US" sz="1200" kern="1200" baseline="0" dirty="0">
                <a:solidFill>
                  <a:schemeClr val="tx1"/>
                </a:solidFill>
                <a:effectLst/>
                <a:latin typeface="+mn-lt"/>
                <a:ea typeface="+mn-ea"/>
                <a:cs typeface="+mn-cs"/>
              </a:rPr>
              <a:t>。</a:t>
            </a:r>
            <a:endParaRPr lang="en-US" altLang="zh-TW" sz="1200" kern="1200" baseline="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32</a:t>
            </a:fld>
            <a:endParaRPr lang="zh-TW" altLang="en-US"/>
          </a:p>
        </p:txBody>
      </p:sp>
    </p:spTree>
    <p:extLst>
      <p:ext uri="{BB962C8B-B14F-4D97-AF65-F5344CB8AC3E}">
        <p14:creationId xmlns:p14="http://schemas.microsoft.com/office/powerpoint/2010/main" val="2067926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這是三角定位實測的數據，將</a:t>
            </a:r>
            <a:r>
              <a:rPr lang="en-US" altLang="zh-TW" sz="1200" kern="1200" dirty="0">
                <a:solidFill>
                  <a:schemeClr val="tx1"/>
                </a:solidFill>
                <a:effectLst/>
                <a:latin typeface="+mn-lt"/>
                <a:ea typeface="+mn-ea"/>
                <a:cs typeface="+mn-cs"/>
              </a:rPr>
              <a:t>beacon</a:t>
            </a:r>
            <a:r>
              <a:rPr lang="zh-TW" altLang="en-US" sz="1200" kern="1200" dirty="0">
                <a:solidFill>
                  <a:schemeClr val="tx1"/>
                </a:solidFill>
                <a:effectLst/>
                <a:latin typeface="+mn-lt"/>
                <a:ea typeface="+mn-ea"/>
                <a:cs typeface="+mn-cs"/>
              </a:rPr>
              <a:t>至於坐標系</a:t>
            </a:r>
            <a:r>
              <a:rPr lang="en-US" altLang="zh-TW" sz="1200" kern="1200" dirty="0">
                <a:solidFill>
                  <a:schemeClr val="tx1"/>
                </a:solidFill>
                <a:effectLst/>
                <a:latin typeface="+mn-lt"/>
                <a:ea typeface="+mn-ea"/>
                <a:cs typeface="+mn-cs"/>
              </a:rPr>
              <a:t>(1,1) (1.8,0.2) (0.3,0.5)</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經過</a:t>
            </a:r>
            <a:r>
              <a:rPr lang="zh-TW" altLang="en-US" sz="1200" kern="1200" dirty="0">
                <a:solidFill>
                  <a:schemeClr val="tx1"/>
                </a:solidFill>
                <a:effectLst/>
                <a:latin typeface="+mn-lt"/>
                <a:ea typeface="+mn-ea"/>
                <a:cs typeface="+mn-cs"/>
              </a:rPr>
              <a:t>以下</a:t>
            </a:r>
            <a:r>
              <a:rPr lang="zh-TW" altLang="zh-TW" sz="1200" kern="1200" dirty="0">
                <a:solidFill>
                  <a:schemeClr val="tx1"/>
                </a:solidFill>
                <a:effectLst/>
                <a:latin typeface="+mn-lt"/>
                <a:ea typeface="+mn-ea"/>
                <a:cs typeface="+mn-cs"/>
              </a:rPr>
              <a:t>實測</a:t>
            </a:r>
            <a:r>
              <a:rPr lang="zh-TW" altLang="en-US" sz="1200" kern="1200" dirty="0">
                <a:solidFill>
                  <a:schemeClr val="tx1"/>
                </a:solidFill>
                <a:effectLst/>
                <a:latin typeface="+mn-lt"/>
                <a:ea typeface="+mn-ea"/>
                <a:cs typeface="+mn-cs"/>
              </a:rPr>
              <a:t>，我們可以發現定位的位子與實際的位子，有大約</a:t>
            </a:r>
            <a:r>
              <a:rPr lang="en-US" altLang="zh-TW" sz="1200" kern="1200" dirty="0">
                <a:solidFill>
                  <a:schemeClr val="tx1"/>
                </a:solidFill>
                <a:effectLst/>
                <a:latin typeface="+mn-lt"/>
                <a:ea typeface="+mn-ea"/>
                <a:cs typeface="+mn-cs"/>
              </a:rPr>
              <a:t>15</a:t>
            </a:r>
            <a:r>
              <a:rPr lang="zh-TW" altLang="en-US" sz="1200" kern="1200" dirty="0">
                <a:solidFill>
                  <a:schemeClr val="tx1"/>
                </a:solidFill>
                <a:effectLst/>
                <a:latin typeface="+mn-lt"/>
                <a:ea typeface="+mn-ea"/>
                <a:cs typeface="+mn-cs"/>
              </a:rPr>
              <a:t>公分的誤差。</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33</a:t>
            </a:fld>
            <a:endParaRPr lang="zh-TW" altLang="en-US"/>
          </a:p>
        </p:txBody>
      </p:sp>
    </p:spTree>
    <p:extLst>
      <p:ext uri="{BB962C8B-B14F-4D97-AF65-F5344CB8AC3E}">
        <p14:creationId xmlns:p14="http://schemas.microsoft.com/office/powerpoint/2010/main" val="3741164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lnSpc>
                <a:spcPct val="125000"/>
              </a:lnSpc>
              <a:spcBef>
                <a:spcPts val="300"/>
              </a:spcBef>
              <a:spcAft>
                <a:spcPts val="300"/>
              </a:spcAft>
            </a:pPr>
            <a:r>
              <a:rPr lang="en-US" altLang="zh-TW" kern="0" dirty="0" err="1" smtClean="0">
                <a:latin typeface="Times New Roman" panose="02020603050405020304" pitchFamily="18" charset="0"/>
                <a:ea typeface="標楷體" panose="03000509000000000000" pitchFamily="65" charset="-120"/>
                <a:cs typeface="DFKaiShu-SB-Estd-BF"/>
              </a:rPr>
              <a:t>WiFi</a:t>
            </a:r>
            <a:r>
              <a:rPr lang="zh-TW" altLang="zh-TW" kern="0" dirty="0" smtClean="0">
                <a:latin typeface="Times New Roman" panose="02020603050405020304" pitchFamily="18" charset="0"/>
                <a:ea typeface="標楷體" panose="03000509000000000000" pitchFamily="65" charset="-120"/>
                <a:cs typeface="DFKaiShu-SB-Estd-BF"/>
              </a:rPr>
              <a:t>近年來已成為手機的標配，其缺點在於</a:t>
            </a:r>
            <a:r>
              <a:rPr lang="en-US" altLang="zh-TW" kern="0" dirty="0" err="1" smtClean="0">
                <a:latin typeface="Times New Roman" panose="02020603050405020304" pitchFamily="18" charset="0"/>
                <a:ea typeface="標楷體" panose="03000509000000000000" pitchFamily="65" charset="-120"/>
                <a:cs typeface="DFKaiShu-SB-Estd-BF"/>
              </a:rPr>
              <a:t>WiFi</a:t>
            </a:r>
            <a:r>
              <a:rPr lang="zh-TW" altLang="zh-TW" kern="0" dirty="0" smtClean="0">
                <a:latin typeface="Times New Roman" panose="02020603050405020304" pitchFamily="18" charset="0"/>
                <a:ea typeface="標楷體" panose="03000509000000000000" pitchFamily="65" charset="-120"/>
                <a:cs typeface="DFKaiShu-SB-Estd-BF"/>
              </a:rPr>
              <a:t>容易受到障礙物與其他無線電波訊號之干擾，並在實際量測</a:t>
            </a:r>
            <a:r>
              <a:rPr lang="en-US" altLang="zh-TW" kern="0" dirty="0" smtClean="0">
                <a:latin typeface="Times New Roman" panose="02020603050405020304" pitchFamily="18" charset="0"/>
                <a:ea typeface="標楷體" panose="03000509000000000000" pitchFamily="65" charset="-120"/>
                <a:cs typeface="DFKaiShu-SB-Estd-BF"/>
              </a:rPr>
              <a:t>RSSI</a:t>
            </a:r>
            <a:r>
              <a:rPr lang="zh-TW" altLang="zh-TW" kern="0" dirty="0" smtClean="0">
                <a:latin typeface="Times New Roman" panose="02020603050405020304" pitchFamily="18" charset="0"/>
                <a:ea typeface="標楷體" panose="03000509000000000000" pitchFamily="65" charset="-120"/>
                <a:cs typeface="DFKaiShu-SB-Estd-BF"/>
              </a:rPr>
              <a:t>值中，其曲線以不規則的方式呈現，於</a:t>
            </a:r>
            <a:r>
              <a:rPr lang="zh-TW" altLang="en-US" kern="0" dirty="0" smtClean="0">
                <a:latin typeface="Times New Roman" panose="02020603050405020304" pitchFamily="18" charset="0"/>
                <a:ea typeface="標楷體" panose="03000509000000000000" pitchFamily="65" charset="-120"/>
                <a:cs typeface="DFKaiShu-SB-Estd-BF"/>
              </a:rPr>
              <a:t>之後</a:t>
            </a:r>
            <a:r>
              <a:rPr lang="zh-TW" altLang="zh-TW" kern="0" dirty="0" smtClean="0">
                <a:latin typeface="Times New Roman" panose="02020603050405020304" pitchFamily="18" charset="0"/>
                <a:ea typeface="標楷體" panose="03000509000000000000" pitchFamily="65" charset="-120"/>
                <a:cs typeface="DFKaiShu-SB-Estd-BF"/>
              </a:rPr>
              <a:t>定位將造成誤差過大；因此</a:t>
            </a:r>
            <a:r>
              <a:rPr lang="en-US" altLang="zh-TW" kern="0" dirty="0" err="1" smtClean="0">
                <a:latin typeface="Times New Roman" panose="02020603050405020304" pitchFamily="18" charset="0"/>
                <a:ea typeface="標楷體" panose="03000509000000000000" pitchFamily="65" charset="-120"/>
                <a:cs typeface="DFKaiShu-SB-Estd-BF"/>
              </a:rPr>
              <a:t>WiFi</a:t>
            </a:r>
            <a:r>
              <a:rPr lang="zh-TW" altLang="zh-TW" kern="0" dirty="0" smtClean="0">
                <a:latin typeface="Times New Roman" panose="02020603050405020304" pitchFamily="18" charset="0"/>
                <a:ea typeface="標楷體" panose="03000509000000000000" pitchFamily="65" charset="-120"/>
                <a:cs typeface="DFKaiShu-SB-Estd-BF"/>
              </a:rPr>
              <a:t>使用於室內定位之可行性並不顯著。</a:t>
            </a:r>
            <a:endParaRPr lang="zh-TW" altLang="zh-TW" sz="1100" kern="100" dirty="0" smtClean="0">
              <a:latin typeface="Times New Roman" panose="02020603050405020304" pitchFamily="18" charset="0"/>
            </a:endParaRPr>
          </a:p>
          <a:p>
            <a:pPr algn="just">
              <a:lnSpc>
                <a:spcPct val="125000"/>
              </a:lnSpc>
              <a:spcBef>
                <a:spcPts val="300"/>
              </a:spcBef>
              <a:spcAft>
                <a:spcPts val="300"/>
              </a:spcAft>
            </a:pPr>
            <a:r>
              <a:rPr lang="en-US" altLang="zh-TW" kern="0" dirty="0" smtClean="0">
                <a:latin typeface="Times New Roman" panose="02020603050405020304" pitchFamily="18" charset="0"/>
                <a:ea typeface="標楷體" panose="03000509000000000000" pitchFamily="65" charset="-120"/>
                <a:cs typeface="DFKaiShu-SB-Estd-BF"/>
              </a:rPr>
              <a:t>    </a:t>
            </a:r>
            <a:r>
              <a:rPr lang="zh-TW" altLang="zh-TW" kern="0" dirty="0" smtClean="0">
                <a:latin typeface="Times New Roman" panose="02020603050405020304" pitchFamily="18" charset="0"/>
                <a:ea typeface="標楷體" panose="03000509000000000000" pitchFamily="65" charset="-120"/>
                <a:cs typeface="DFKaiShu-SB-Estd-BF"/>
              </a:rPr>
              <a:t>另一方面，</a:t>
            </a:r>
            <a:r>
              <a:rPr lang="zh-TW" altLang="en-US" kern="0" dirty="0" smtClean="0">
                <a:latin typeface="Times New Roman" panose="02020603050405020304" pitchFamily="18" charset="0"/>
                <a:ea typeface="標楷體" panose="03000509000000000000" pitchFamily="65" charset="-120"/>
                <a:cs typeface="DFKaiShu-SB-Estd-BF"/>
              </a:rPr>
              <a:t>因為</a:t>
            </a:r>
            <a:r>
              <a:rPr lang="zh-TW" altLang="en-US" kern="0" baseline="0" dirty="0" smtClean="0">
                <a:latin typeface="Times New Roman" panose="02020603050405020304" pitchFamily="18" charset="0"/>
                <a:ea typeface="標楷體" panose="03000509000000000000" pitchFamily="65" charset="-120"/>
                <a:cs typeface="DFKaiShu-SB-Estd-BF"/>
              </a:rPr>
              <a:t>低功耗</a:t>
            </a:r>
            <a:r>
              <a:rPr lang="zh-TW" altLang="en-US" kern="0" dirty="0" smtClean="0">
                <a:latin typeface="Times New Roman" panose="02020603050405020304" pitchFamily="18" charset="0"/>
                <a:ea typeface="標楷體" panose="03000509000000000000" pitchFamily="65" charset="-120"/>
                <a:cs typeface="DFKaiShu-SB-Estd-BF"/>
              </a:rPr>
              <a:t>藍牙的</a:t>
            </a:r>
            <a:r>
              <a:rPr lang="en-US" altLang="zh-TW" kern="0" dirty="0" smtClean="0">
                <a:latin typeface="Times New Roman" panose="02020603050405020304" pitchFamily="18" charset="0"/>
                <a:ea typeface="標楷體" panose="03000509000000000000" pitchFamily="65" charset="-120"/>
                <a:cs typeface="DFKaiShu-SB-Estd-BF"/>
              </a:rPr>
              <a:t>RSSI</a:t>
            </a:r>
            <a:r>
              <a:rPr lang="zh-TW" altLang="en-US" kern="0" dirty="0" smtClean="0">
                <a:latin typeface="Times New Roman" panose="02020603050405020304" pitchFamily="18" charset="0"/>
                <a:ea typeface="標楷體" panose="03000509000000000000" pitchFamily="65" charset="-120"/>
                <a:cs typeface="DFKaiShu-SB-Estd-BF"/>
              </a:rPr>
              <a:t>值</a:t>
            </a:r>
            <a:r>
              <a:rPr lang="zh-TW" altLang="zh-TW" kern="0" dirty="0" smtClean="0">
                <a:latin typeface="Times New Roman" panose="02020603050405020304" pitchFamily="18" charset="0"/>
                <a:ea typeface="標楷體" panose="03000509000000000000" pitchFamily="65" charset="-120"/>
                <a:cs typeface="DFKaiShu-SB-Estd-BF"/>
              </a:rPr>
              <a:t>有效參考值</a:t>
            </a:r>
            <a:r>
              <a:rPr lang="zh-TW" altLang="en-US" kern="0" dirty="0" smtClean="0">
                <a:latin typeface="Times New Roman" panose="02020603050405020304" pitchFamily="18" charset="0"/>
                <a:ea typeface="標楷體" panose="03000509000000000000" pitchFamily="65" charset="-120"/>
                <a:cs typeface="DFKaiShu-SB-Estd-BF"/>
              </a:rPr>
              <a:t>只有</a:t>
            </a:r>
            <a:r>
              <a:rPr lang="en-US" altLang="zh-TW" kern="0" dirty="0" smtClean="0">
                <a:latin typeface="Times New Roman" panose="02020603050405020304" pitchFamily="18" charset="0"/>
                <a:ea typeface="標楷體" panose="03000509000000000000" pitchFamily="65" charset="-120"/>
                <a:cs typeface="DFKaiShu-SB-Estd-BF"/>
              </a:rPr>
              <a:t>2.5</a:t>
            </a:r>
            <a:r>
              <a:rPr lang="zh-TW" altLang="zh-TW" kern="0" dirty="0" smtClean="0">
                <a:latin typeface="Times New Roman" panose="02020603050405020304" pitchFamily="18" charset="0"/>
                <a:ea typeface="標楷體" panose="03000509000000000000" pitchFamily="65" charset="-120"/>
                <a:cs typeface="DFKaiShu-SB-Estd-BF"/>
              </a:rPr>
              <a:t>公尺，所以</a:t>
            </a:r>
            <a:r>
              <a:rPr lang="zh-TW" altLang="en-US" kern="0" dirty="0" smtClean="0">
                <a:latin typeface="Times New Roman" panose="02020603050405020304" pitchFamily="18" charset="0"/>
                <a:ea typeface="標楷體" panose="03000509000000000000" pitchFamily="65" charset="-120"/>
                <a:cs typeface="DFKaiShu-SB-Estd-BF"/>
              </a:rPr>
              <a:t>相較於</a:t>
            </a:r>
            <a:r>
              <a:rPr lang="en-US" altLang="zh-TW" kern="0" dirty="0" smtClean="0">
                <a:latin typeface="Times New Roman" panose="02020603050405020304" pitchFamily="18" charset="0"/>
                <a:ea typeface="標楷體" panose="03000509000000000000" pitchFamily="65" charset="-120"/>
                <a:cs typeface="DFKaiShu-SB-Estd-BF"/>
              </a:rPr>
              <a:t>UWB</a:t>
            </a:r>
            <a:r>
              <a:rPr lang="zh-TW" altLang="en-US" kern="0" dirty="0" smtClean="0">
                <a:latin typeface="Times New Roman" panose="02020603050405020304" pitchFamily="18" charset="0"/>
                <a:ea typeface="標楷體" panose="03000509000000000000" pitchFamily="65" charset="-120"/>
                <a:cs typeface="DFKaiShu-SB-Estd-BF"/>
              </a:rPr>
              <a:t>，雖然有著稱本低的優勢，但</a:t>
            </a:r>
            <a:r>
              <a:rPr lang="en-US" altLang="zh-TW" kern="0" dirty="0" smtClean="0">
                <a:latin typeface="Times New Roman" panose="02020603050405020304" pitchFamily="18" charset="0"/>
                <a:ea typeface="標楷體" panose="03000509000000000000" pitchFamily="65" charset="-120"/>
                <a:cs typeface="DFKaiShu-SB-Estd-BF"/>
              </a:rPr>
              <a:t>BLE</a:t>
            </a:r>
            <a:r>
              <a:rPr lang="zh-TW" altLang="en-US" kern="0" dirty="0" smtClean="0">
                <a:latin typeface="Times New Roman" panose="02020603050405020304" pitchFamily="18" charset="0"/>
                <a:ea typeface="標楷體" panose="03000509000000000000" pitchFamily="65" charset="-120"/>
                <a:cs typeface="DFKaiShu-SB-Estd-BF"/>
              </a:rPr>
              <a:t>可行的定位範圍卻遠小於</a:t>
            </a:r>
            <a:r>
              <a:rPr lang="en-US" altLang="zh-TW" kern="0" dirty="0" smtClean="0">
                <a:latin typeface="Times New Roman" panose="02020603050405020304" pitchFamily="18" charset="0"/>
                <a:ea typeface="標楷體" panose="03000509000000000000" pitchFamily="65" charset="-120"/>
                <a:cs typeface="DFKaiShu-SB-Estd-BF"/>
              </a:rPr>
              <a:t>UWB</a:t>
            </a:r>
            <a:r>
              <a:rPr lang="zh-TW" altLang="zh-TW" kern="0" dirty="0" smtClean="0">
                <a:latin typeface="Times New Roman" panose="02020603050405020304" pitchFamily="18" charset="0"/>
                <a:ea typeface="標楷體" panose="03000509000000000000" pitchFamily="65" charset="-120"/>
                <a:cs typeface="DFKaiShu-SB-Estd-BF"/>
              </a:rPr>
              <a:t>，</a:t>
            </a:r>
            <a:r>
              <a:rPr lang="zh-TW" altLang="en-US" kern="0" dirty="0" smtClean="0">
                <a:latin typeface="Times New Roman" panose="02020603050405020304" pitchFamily="18" charset="0"/>
                <a:ea typeface="標楷體" panose="03000509000000000000" pitchFamily="65" charset="-120"/>
                <a:cs typeface="DFKaiShu-SB-Estd-BF"/>
              </a:rPr>
              <a:t>若要實際應用於生活上，還需對軟硬體的應用進行更進一步的優化。</a:t>
            </a:r>
          </a:p>
          <a:p>
            <a:pPr algn="just">
              <a:lnSpc>
                <a:spcPct val="125000"/>
              </a:lnSpc>
              <a:spcBef>
                <a:spcPts val="300"/>
              </a:spcBef>
              <a:spcAft>
                <a:spcPts val="300"/>
              </a:spcAft>
            </a:pPr>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34</a:t>
            </a:fld>
            <a:endParaRPr lang="zh-TW" altLang="en-US"/>
          </a:p>
        </p:txBody>
      </p:sp>
    </p:spTree>
    <p:extLst>
      <p:ext uri="{BB962C8B-B14F-4D97-AF65-F5344CB8AC3E}">
        <p14:creationId xmlns:p14="http://schemas.microsoft.com/office/powerpoint/2010/main" val="1228738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主要探討不同技術的特性，針對</a:t>
            </a:r>
            <a:r>
              <a:rPr lang="en-US" altLang="zh-TW" sz="1200" kern="1200" dirty="0" err="1" smtClean="0">
                <a:solidFill>
                  <a:schemeClr val="tx1"/>
                </a:solidFill>
                <a:effectLst/>
                <a:latin typeface="+mn-lt"/>
                <a:ea typeface="+mn-ea"/>
                <a:cs typeface="+mn-cs"/>
              </a:rPr>
              <a:t>wifi</a:t>
            </a:r>
            <a:r>
              <a:rPr lang="zh-TW" altLang="zh-TW" sz="1200" kern="1200" dirty="0" smtClean="0">
                <a:solidFill>
                  <a:schemeClr val="tx1"/>
                </a:solidFill>
                <a:effectLst/>
                <a:latin typeface="+mn-lt"/>
                <a:ea typeface="+mn-ea"/>
                <a:cs typeface="+mn-cs"/>
              </a:rPr>
              <a:t>和藍牙定位的可行性與功效，對將具有較佳成效的室內定位進行實務應用和商業化之探討。</a:t>
            </a:r>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6</a:t>
            </a:fld>
            <a:endParaRPr lang="zh-TW" altLang="en-US"/>
          </a:p>
        </p:txBody>
      </p:sp>
    </p:spTree>
    <p:extLst>
      <p:ext uri="{BB962C8B-B14F-4D97-AF65-F5344CB8AC3E}">
        <p14:creationId xmlns:p14="http://schemas.microsoft.com/office/powerpoint/2010/main" val="1440258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25000"/>
              </a:lnSpc>
              <a:spcBef>
                <a:spcPts val="300"/>
              </a:spcBef>
              <a:spcAft>
                <a:spcPts val="300"/>
              </a:spcAft>
            </a:pPr>
            <a:r>
              <a:rPr lang="zh-TW" altLang="zh-TW" kern="0" dirty="0">
                <a:latin typeface="Times New Roman" panose="02020603050405020304" pitchFamily="18" charset="0"/>
                <a:ea typeface="標楷體" panose="03000509000000000000" pitchFamily="65" charset="-120"/>
                <a:cs typeface="DFKaiShu-SB-Estd-BF"/>
              </a:rPr>
              <a:t>兩種技術實務應用、商業化之探討</a:t>
            </a:r>
            <a:endParaRPr lang="zh-TW" altLang="zh-TW" sz="1100" kern="100" dirty="0">
              <a:latin typeface="Times New Roman" panose="02020603050405020304" pitchFamily="18" charset="0"/>
            </a:endParaRPr>
          </a:p>
          <a:p>
            <a:pPr marL="304800" algn="just">
              <a:lnSpc>
                <a:spcPct val="125000"/>
              </a:lnSpc>
              <a:spcBef>
                <a:spcPts val="300"/>
              </a:spcBef>
              <a:spcAft>
                <a:spcPts val="300"/>
              </a:spcAft>
            </a:pPr>
            <a:r>
              <a:rPr lang="en-US" altLang="zh-TW" kern="0" dirty="0">
                <a:latin typeface="Times New Roman" panose="02020603050405020304" pitchFamily="18" charset="0"/>
                <a:ea typeface="標楷體" panose="03000509000000000000" pitchFamily="65" charset="-120"/>
                <a:cs typeface="DFKaiShu-SB-Estd-BF"/>
              </a:rPr>
              <a:t> </a:t>
            </a:r>
            <a:r>
              <a:rPr lang="zh-TW" altLang="en-US" kern="0" dirty="0" smtClean="0">
                <a:latin typeface="Times New Roman" panose="02020603050405020304" pitchFamily="18" charset="0"/>
                <a:ea typeface="標楷體" panose="03000509000000000000" pitchFamily="65" charset="-120"/>
                <a:cs typeface="DFKaiShu-SB-Estd-BF"/>
              </a:rPr>
              <a:t>因為前定位</a:t>
            </a:r>
            <a:r>
              <a:rPr lang="zh-TW" altLang="en-US" kern="0" dirty="0">
                <a:latin typeface="Times New Roman" panose="02020603050405020304" pitchFamily="18" charset="0"/>
                <a:ea typeface="標楷體" panose="03000509000000000000" pitchFamily="65" charset="-120"/>
                <a:cs typeface="DFKaiShu-SB-Estd-BF"/>
              </a:rPr>
              <a:t>範圍受限，目前的構想是可以將其利用在家中特定的小區域裡</a:t>
            </a:r>
            <a:endParaRPr lang="en-US" altLang="zh-TW" kern="0" dirty="0">
              <a:latin typeface="Times New Roman" panose="02020603050405020304" pitchFamily="18" charset="0"/>
              <a:ea typeface="標楷體" panose="03000509000000000000" pitchFamily="65" charset="-120"/>
              <a:cs typeface="DFKaiShu-SB-Estd-BF"/>
            </a:endParaRPr>
          </a:p>
          <a:p>
            <a:pPr marL="304800" algn="just">
              <a:lnSpc>
                <a:spcPct val="125000"/>
              </a:lnSpc>
              <a:spcBef>
                <a:spcPts val="300"/>
              </a:spcBef>
              <a:spcAft>
                <a:spcPts val="300"/>
              </a:spcAft>
            </a:pPr>
            <a:r>
              <a:rPr lang="zh-TW" altLang="en-US" kern="0" dirty="0">
                <a:latin typeface="Times New Roman" panose="02020603050405020304" pitchFamily="18" charset="0"/>
                <a:ea typeface="標楷體" panose="03000509000000000000" pitchFamily="65" charset="-120"/>
                <a:cs typeface="DFKaiShu-SB-Estd-BF"/>
              </a:rPr>
              <a:t>例如</a:t>
            </a:r>
            <a:r>
              <a:rPr lang="zh-TW" altLang="zh-TW" kern="0" dirty="0">
                <a:latin typeface="Times New Roman" panose="02020603050405020304" pitchFamily="18" charset="0"/>
                <a:ea typeface="標楷體" panose="03000509000000000000" pitchFamily="65" charset="-120"/>
                <a:cs typeface="DFKaiShu-SB-Estd-BF"/>
              </a:rPr>
              <a:t>，透過將</a:t>
            </a:r>
            <a:r>
              <a:rPr lang="en-US" altLang="zh-TW" kern="0" dirty="0">
                <a:latin typeface="Times New Roman" panose="02020603050405020304" pitchFamily="18" charset="0"/>
                <a:ea typeface="標楷體" panose="03000509000000000000" pitchFamily="65" charset="-120"/>
                <a:cs typeface="DFKaiShu-SB-Estd-BF"/>
              </a:rPr>
              <a:t>beacon</a:t>
            </a:r>
            <a:r>
              <a:rPr lang="zh-TW" altLang="zh-TW" kern="0" dirty="0">
                <a:latin typeface="Times New Roman" panose="02020603050405020304" pitchFamily="18" charset="0"/>
                <a:ea typeface="標楷體" panose="03000509000000000000" pitchFamily="65" charset="-120"/>
                <a:cs typeface="DFKaiShu-SB-Estd-BF"/>
              </a:rPr>
              <a:t>晶片藏於項圈中，在家中寵物進入感知範圍，並接近範圍中的飼料機和飲水盆時，可自動在飼料盆和飲水盆添加飼料與水，避免主人</a:t>
            </a:r>
            <a:r>
              <a:rPr lang="zh-TW" altLang="en-US" kern="0" dirty="0">
                <a:latin typeface="Times New Roman" panose="02020603050405020304" pitchFamily="18" charset="0"/>
                <a:ea typeface="標楷體" panose="03000509000000000000" pitchFamily="65" charset="-120"/>
                <a:cs typeface="DFKaiShu-SB-Estd-BF"/>
              </a:rPr>
              <a:t>外出時</a:t>
            </a:r>
            <a:r>
              <a:rPr lang="zh-TW" altLang="zh-TW" kern="0" dirty="0">
                <a:latin typeface="Times New Roman" panose="02020603050405020304" pitchFamily="18" charset="0"/>
                <a:ea typeface="標楷體" panose="03000509000000000000" pitchFamily="65" charset="-120"/>
                <a:cs typeface="DFKaiShu-SB-Estd-BF"/>
              </a:rPr>
              <a:t>，寵物沒飯吃</a:t>
            </a:r>
            <a:r>
              <a:rPr lang="zh-TW" altLang="en-US" kern="0" dirty="0" smtClean="0">
                <a:latin typeface="Times New Roman" panose="02020603050405020304" pitchFamily="18" charset="0"/>
                <a:ea typeface="標楷體" panose="03000509000000000000" pitchFamily="65" charset="-120"/>
                <a:cs typeface="DFKaiShu-SB-Estd-BF"/>
              </a:rPr>
              <a:t>。</a:t>
            </a:r>
            <a:endParaRPr lang="en-US" altLang="zh-TW" kern="0" dirty="0">
              <a:latin typeface="Times New Roman" panose="02020603050405020304" pitchFamily="18" charset="0"/>
              <a:ea typeface="標楷體" panose="03000509000000000000" pitchFamily="65" charset="-120"/>
              <a:cs typeface="DFKaiShu-SB-Estd-BF"/>
            </a:endParaRPr>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36</a:t>
            </a:fld>
            <a:endParaRPr lang="zh-TW" altLang="en-US"/>
          </a:p>
        </p:txBody>
      </p:sp>
    </p:spTree>
    <p:extLst>
      <p:ext uri="{BB962C8B-B14F-4D97-AF65-F5344CB8AC3E}">
        <p14:creationId xmlns:p14="http://schemas.microsoft.com/office/powerpoint/2010/main" val="3996688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latin typeface="Times New Roman" panose="02020603050405020304" pitchFamily="18" charset="0"/>
                <a:ea typeface="標楷體" panose="03000509000000000000" pitchFamily="65" charset="-120"/>
                <a:cs typeface="DFKaiShu-SB-Estd-BF"/>
              </a:rPr>
              <a:t>「廉價且可行之室內定位系統」確實能夠透過藍牙硬體設備及程式撰寫來實現</a:t>
            </a:r>
            <a:r>
              <a:rPr lang="zh-TW" altLang="zh-TW" dirty="0" smtClean="0">
                <a:latin typeface="Times New Roman" panose="02020603050405020304" pitchFamily="18" charset="0"/>
                <a:ea typeface="標楷體" panose="03000509000000000000" pitchFamily="65" charset="-120"/>
                <a:cs typeface="DFKaiShu-SB-Estd-BF"/>
              </a:rPr>
              <a:t>，其困難點在於定位環境侷限</a:t>
            </a:r>
            <a:r>
              <a:rPr lang="zh-TW" altLang="zh-TW" dirty="0">
                <a:latin typeface="Times New Roman" panose="02020603050405020304" pitchFamily="18" charset="0"/>
                <a:ea typeface="標楷體" panose="03000509000000000000" pitchFamily="65" charset="-120"/>
                <a:cs typeface="DFKaiShu-SB-Estd-BF"/>
              </a:rPr>
              <a:t>其應用範圍；</a:t>
            </a:r>
            <a:r>
              <a:rPr lang="zh-TW" altLang="en-US" dirty="0">
                <a:latin typeface="Times New Roman" panose="02020603050405020304" pitchFamily="18" charset="0"/>
                <a:ea typeface="標楷體" panose="03000509000000000000" pitchFamily="65" charset="-120"/>
                <a:cs typeface="DFKaiShu-SB-Estd-BF"/>
              </a:rPr>
              <a:t>之後</a:t>
            </a:r>
            <a:r>
              <a:rPr lang="zh-TW" altLang="zh-TW" dirty="0">
                <a:latin typeface="Times New Roman" panose="02020603050405020304" pitchFamily="18" charset="0"/>
                <a:ea typeface="標楷體" panose="03000509000000000000" pitchFamily="65" charset="-120"/>
                <a:cs typeface="DFKaiShu-SB-Estd-BF"/>
              </a:rPr>
              <a:t>需要透過持續優化程式碼和硬體間的應用，加強定位的準確度、速度，並加大感測範圍，使感測範圍能夠遍布室內每個角落，</a:t>
            </a:r>
            <a:r>
              <a:rPr lang="zh-TW" altLang="en-US" dirty="0">
                <a:latin typeface="Times New Roman" panose="02020603050405020304" pitchFamily="18" charset="0"/>
                <a:ea typeface="標楷體" panose="03000509000000000000" pitchFamily="65" charset="-120"/>
                <a:cs typeface="DFKaiShu-SB-Estd-BF"/>
              </a:rPr>
              <a:t>並</a:t>
            </a:r>
            <a:r>
              <a:rPr lang="zh-TW" altLang="zh-TW" dirty="0">
                <a:latin typeface="Times New Roman" panose="02020603050405020304" pitchFamily="18" charset="0"/>
                <a:ea typeface="標楷體" panose="03000509000000000000" pitchFamily="65" charset="-120"/>
                <a:cs typeface="DFKaiShu-SB-Estd-BF"/>
              </a:rPr>
              <a:t>在將來與</a:t>
            </a:r>
            <a:r>
              <a:rPr lang="en-US" altLang="zh-TW" dirty="0" err="1">
                <a:latin typeface="Times New Roman" panose="02020603050405020304" pitchFamily="18" charset="0"/>
                <a:ea typeface="標楷體" panose="03000509000000000000" pitchFamily="65" charset="-120"/>
                <a:cs typeface="DFKaiShu-SB-Estd-BF"/>
              </a:rPr>
              <a:t>iot</a:t>
            </a:r>
            <a:r>
              <a:rPr lang="zh-TW" altLang="zh-TW" dirty="0">
                <a:latin typeface="Times New Roman" panose="02020603050405020304" pitchFamily="18" charset="0"/>
                <a:ea typeface="標楷體" panose="03000509000000000000" pitchFamily="65" charset="-120"/>
                <a:cs typeface="DFKaiShu-SB-Estd-BF"/>
              </a:rPr>
              <a:t>智慧</a:t>
            </a:r>
            <a:r>
              <a:rPr lang="zh-TW" altLang="zh-TW" dirty="0" smtClean="0">
                <a:latin typeface="Times New Roman" panose="02020603050405020304" pitchFamily="18" charset="0"/>
                <a:ea typeface="標楷體" panose="03000509000000000000" pitchFamily="65" charset="-120"/>
                <a:cs typeface="DFKaiShu-SB-Estd-BF"/>
              </a:rPr>
              <a:t>家</a:t>
            </a:r>
            <a:r>
              <a:rPr lang="zh-TW" altLang="en-US" dirty="0" smtClean="0">
                <a:latin typeface="Times New Roman" panose="02020603050405020304" pitchFamily="18" charset="0"/>
                <a:ea typeface="標楷體" panose="03000509000000000000" pitchFamily="65" charset="-120"/>
                <a:cs typeface="DFKaiShu-SB-Estd-BF"/>
              </a:rPr>
              <a:t>居</a:t>
            </a:r>
            <a:r>
              <a:rPr lang="zh-TW" altLang="zh-TW" dirty="0" smtClean="0">
                <a:latin typeface="Times New Roman" panose="02020603050405020304" pitchFamily="18" charset="0"/>
                <a:ea typeface="標楷體" panose="03000509000000000000" pitchFamily="65" charset="-120"/>
                <a:cs typeface="DFKaiShu-SB-Estd-BF"/>
              </a:rPr>
              <a:t>結合，大幅提升人類生活</a:t>
            </a:r>
            <a:r>
              <a:rPr lang="zh-TW" altLang="zh-TW" dirty="0">
                <a:latin typeface="Times New Roman" panose="02020603050405020304" pitchFamily="18" charset="0"/>
                <a:ea typeface="標楷體" panose="03000509000000000000" pitchFamily="65" charset="-120"/>
                <a:cs typeface="DFKaiShu-SB-Estd-BF"/>
              </a:rPr>
              <a:t>的便利性。</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37</a:t>
            </a:fld>
            <a:endParaRPr lang="zh-TW" altLang="en-US"/>
          </a:p>
        </p:txBody>
      </p:sp>
    </p:spTree>
    <p:extLst>
      <p:ext uri="{BB962C8B-B14F-4D97-AF65-F5344CB8AC3E}">
        <p14:creationId xmlns:p14="http://schemas.microsoft.com/office/powerpoint/2010/main" val="197146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本組研究使用</a:t>
            </a:r>
            <a:r>
              <a:rPr lang="en-US" altLang="zh-TW" sz="1200" kern="1200" dirty="0">
                <a:solidFill>
                  <a:schemeClr val="tx1"/>
                </a:solidFill>
                <a:effectLst/>
                <a:latin typeface="+mn-lt"/>
                <a:ea typeface="+mn-ea"/>
                <a:cs typeface="+mn-cs"/>
              </a:rPr>
              <a:t>Arduino</a:t>
            </a:r>
            <a:r>
              <a:rPr lang="zh-TW" altLang="zh-TW" sz="1200" kern="1200" dirty="0">
                <a:solidFill>
                  <a:schemeClr val="tx1"/>
                </a:solidFill>
                <a:effectLst/>
                <a:latin typeface="+mn-lt"/>
                <a:ea typeface="+mn-ea"/>
                <a:cs typeface="+mn-cs"/>
              </a:rPr>
              <a:t>進行程式撰寫，以實現</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及藍牙之數據蒐集，透過</a:t>
            </a:r>
            <a:r>
              <a:rPr lang="en-US" altLang="zh-TW" sz="1200" kern="1200" dirty="0">
                <a:solidFill>
                  <a:schemeClr val="tx1"/>
                </a:solidFill>
                <a:effectLst/>
                <a:latin typeface="+mn-lt"/>
                <a:ea typeface="+mn-ea"/>
                <a:cs typeface="+mn-cs"/>
              </a:rPr>
              <a:t>Excel</a:t>
            </a:r>
            <a:r>
              <a:rPr lang="zh-TW" altLang="zh-TW" sz="1200" kern="1200" dirty="0">
                <a:solidFill>
                  <a:schemeClr val="tx1"/>
                </a:solidFill>
                <a:effectLst/>
                <a:latin typeface="+mn-lt"/>
                <a:ea typeface="+mn-ea"/>
                <a:cs typeface="+mn-cs"/>
              </a:rPr>
              <a:t>針對兩者進行分析討論後，針對兩種無線電波發出訊號特徵進行比較，透過</a:t>
            </a:r>
            <a:r>
              <a:rPr lang="en-US" altLang="zh-TW" sz="1200" kern="1200" dirty="0">
                <a:solidFill>
                  <a:schemeClr val="tx1"/>
                </a:solidFill>
                <a:effectLst/>
                <a:latin typeface="+mn-lt"/>
                <a:ea typeface="+mn-ea"/>
                <a:cs typeface="+mn-cs"/>
              </a:rPr>
              <a:t>Excel</a:t>
            </a:r>
            <a:r>
              <a:rPr lang="zh-TW" altLang="zh-TW" sz="1200" kern="1200" dirty="0">
                <a:solidFill>
                  <a:schemeClr val="tx1"/>
                </a:solidFill>
                <a:effectLst/>
                <a:latin typeface="+mn-lt"/>
                <a:ea typeface="+mn-ea"/>
                <a:cs typeface="+mn-cs"/>
              </a:rPr>
              <a:t>針對兩者進行分析討論後，選擇與漸進線擬合程度較高的無線電波接續進行定位的前置作業。</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接續以藍牙為基礎進行定位之研究；藍牙數據將透過</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傳輸到</a:t>
            </a:r>
            <a:r>
              <a:rPr lang="en-US" altLang="zh-TW" sz="1200" kern="1200" dirty="0">
                <a:solidFill>
                  <a:schemeClr val="tx1"/>
                </a:solidFill>
                <a:effectLst/>
                <a:latin typeface="+mn-lt"/>
                <a:ea typeface="+mn-ea"/>
                <a:cs typeface="+mn-cs"/>
              </a:rPr>
              <a:t>Database</a:t>
            </a:r>
            <a:r>
              <a:rPr lang="zh-TW" altLang="zh-TW" sz="1200" kern="1200" dirty="0">
                <a:solidFill>
                  <a:schemeClr val="tx1"/>
                </a:solidFill>
                <a:effectLst/>
                <a:latin typeface="+mn-lt"/>
                <a:ea typeface="+mn-ea"/>
                <a:cs typeface="+mn-cs"/>
              </a:rPr>
              <a:t>進行儲存，並與</a:t>
            </a:r>
            <a:r>
              <a:rPr lang="en-US" altLang="zh-TW" sz="1200" kern="1200" dirty="0" err="1">
                <a:solidFill>
                  <a:schemeClr val="tx1"/>
                </a:solidFill>
                <a:effectLst/>
                <a:latin typeface="+mn-lt"/>
                <a:ea typeface="+mn-ea"/>
                <a:cs typeface="+mn-cs"/>
              </a:rPr>
              <a:t>Matlab</a:t>
            </a:r>
            <a:r>
              <a:rPr lang="zh-TW" altLang="zh-TW" sz="1200" kern="1200" dirty="0">
                <a:solidFill>
                  <a:schemeClr val="tx1"/>
                </a:solidFill>
                <a:effectLst/>
                <a:latin typeface="+mn-lt"/>
                <a:ea typeface="+mn-ea"/>
                <a:cs typeface="+mn-cs"/>
              </a:rPr>
              <a:t>進行連結，透過撰寫定位程式，將數據進行運算及製圖。</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主要的流程是用</a:t>
            </a:r>
            <a:r>
              <a:rPr lang="en-US" altLang="zh-TW" sz="1200" kern="1200" dirty="0" err="1">
                <a:solidFill>
                  <a:schemeClr val="tx1"/>
                </a:solidFill>
                <a:effectLst/>
                <a:latin typeface="+mn-lt"/>
                <a:ea typeface="+mn-ea"/>
                <a:cs typeface="+mn-cs"/>
              </a:rPr>
              <a:t>arduino</a:t>
            </a:r>
            <a:r>
              <a:rPr lang="zh-TW" altLang="zh-TW" sz="1200" kern="1200" dirty="0">
                <a:solidFill>
                  <a:schemeClr val="tx1"/>
                </a:solidFill>
                <a:effectLst/>
                <a:latin typeface="+mn-lt"/>
                <a:ea typeface="+mn-ea"/>
                <a:cs typeface="+mn-cs"/>
              </a:rPr>
              <a:t>撰寫程式後對</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和藍牙的訊號進行實測，將得到的資料用</a:t>
            </a:r>
            <a:r>
              <a:rPr lang="en-US" altLang="zh-TW" sz="1200" kern="1200" dirty="0">
                <a:solidFill>
                  <a:schemeClr val="tx1"/>
                </a:solidFill>
                <a:effectLst/>
                <a:latin typeface="+mn-lt"/>
                <a:ea typeface="+mn-ea"/>
                <a:cs typeface="+mn-cs"/>
              </a:rPr>
              <a:t>excel</a:t>
            </a:r>
            <a:r>
              <a:rPr lang="zh-TW" altLang="zh-TW" sz="1200" kern="1200" dirty="0">
                <a:solidFill>
                  <a:schemeClr val="tx1"/>
                </a:solidFill>
                <a:effectLst/>
                <a:latin typeface="+mn-lt"/>
                <a:ea typeface="+mn-ea"/>
                <a:cs typeface="+mn-cs"/>
              </a:rPr>
              <a:t>進行分析，並以三角定位的原理進行運算，後將資料上傳到由</a:t>
            </a:r>
            <a:r>
              <a:rPr lang="en-US" altLang="zh-TW" sz="1200" kern="1200" dirty="0" err="1">
                <a:solidFill>
                  <a:schemeClr val="tx1"/>
                </a:solidFill>
                <a:effectLst/>
                <a:latin typeface="+mn-lt"/>
                <a:ea typeface="+mn-ea"/>
                <a:cs typeface="+mn-cs"/>
              </a:rPr>
              <a:t>php</a:t>
            </a:r>
            <a:r>
              <a:rPr lang="zh-TW" altLang="zh-TW" sz="1200" kern="1200" dirty="0">
                <a:solidFill>
                  <a:schemeClr val="tx1"/>
                </a:solidFill>
                <a:effectLst/>
                <a:latin typeface="+mn-lt"/>
                <a:ea typeface="+mn-ea"/>
                <a:cs typeface="+mn-cs"/>
              </a:rPr>
              <a:t>建置的資料庫，再將資料透過</a:t>
            </a:r>
            <a:r>
              <a:rPr lang="en-US" altLang="zh-TW" sz="1200" kern="1200" dirty="0" err="1">
                <a:solidFill>
                  <a:schemeClr val="tx1"/>
                </a:solidFill>
                <a:effectLst/>
                <a:latin typeface="+mn-lt"/>
                <a:ea typeface="+mn-ea"/>
                <a:cs typeface="+mn-cs"/>
              </a:rPr>
              <a:t>matlab</a:t>
            </a:r>
            <a:r>
              <a:rPr lang="zh-TW" altLang="zh-TW" sz="1200" kern="1200" dirty="0">
                <a:solidFill>
                  <a:schemeClr val="tx1"/>
                </a:solidFill>
                <a:effectLst/>
                <a:latin typeface="+mn-lt"/>
                <a:ea typeface="+mn-ea"/>
                <a:cs typeface="+mn-cs"/>
              </a:rPr>
              <a:t>讀取畫圖。 由此流程來進行</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和藍牙訊號特性的比較和藍牙訊號與天線長度的關聯分析。</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    </a:t>
            </a:r>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8</a:t>
            </a:fld>
            <a:endParaRPr lang="zh-TW" altLang="en-US"/>
          </a:p>
        </p:txBody>
      </p:sp>
    </p:spTree>
    <p:extLst>
      <p:ext uri="{BB962C8B-B14F-4D97-AF65-F5344CB8AC3E}">
        <p14:creationId xmlns:p14="http://schemas.microsoft.com/office/powerpoint/2010/main" val="2122292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本組研究使用</a:t>
            </a:r>
            <a:r>
              <a:rPr lang="en-US" altLang="zh-TW" sz="1200" kern="1200" dirty="0">
                <a:solidFill>
                  <a:schemeClr val="tx1"/>
                </a:solidFill>
                <a:effectLst/>
                <a:latin typeface="+mn-lt"/>
                <a:ea typeface="+mn-ea"/>
                <a:cs typeface="+mn-cs"/>
              </a:rPr>
              <a:t>Arduino</a:t>
            </a:r>
            <a:r>
              <a:rPr lang="zh-TW" altLang="zh-TW" sz="1200" kern="1200" dirty="0">
                <a:solidFill>
                  <a:schemeClr val="tx1"/>
                </a:solidFill>
                <a:effectLst/>
                <a:latin typeface="+mn-lt"/>
                <a:ea typeface="+mn-ea"/>
                <a:cs typeface="+mn-cs"/>
              </a:rPr>
              <a:t>進行程式撰寫，以實現</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及藍牙之數據蒐集，透過</a:t>
            </a:r>
            <a:r>
              <a:rPr lang="en-US" altLang="zh-TW" sz="1200" kern="1200" dirty="0">
                <a:solidFill>
                  <a:schemeClr val="tx1"/>
                </a:solidFill>
                <a:effectLst/>
                <a:latin typeface="+mn-lt"/>
                <a:ea typeface="+mn-ea"/>
                <a:cs typeface="+mn-cs"/>
              </a:rPr>
              <a:t>Excel</a:t>
            </a:r>
            <a:r>
              <a:rPr lang="zh-TW" altLang="zh-TW" sz="1200" kern="1200" dirty="0">
                <a:solidFill>
                  <a:schemeClr val="tx1"/>
                </a:solidFill>
                <a:effectLst/>
                <a:latin typeface="+mn-lt"/>
                <a:ea typeface="+mn-ea"/>
                <a:cs typeface="+mn-cs"/>
              </a:rPr>
              <a:t>針對兩者進行分析討論後，針對兩種無線電波發出訊號特徵進行比較，透過</a:t>
            </a:r>
            <a:r>
              <a:rPr lang="en-US" altLang="zh-TW" sz="1200" kern="1200" dirty="0">
                <a:solidFill>
                  <a:schemeClr val="tx1"/>
                </a:solidFill>
                <a:effectLst/>
                <a:latin typeface="+mn-lt"/>
                <a:ea typeface="+mn-ea"/>
                <a:cs typeface="+mn-cs"/>
              </a:rPr>
              <a:t>Excel</a:t>
            </a:r>
            <a:r>
              <a:rPr lang="zh-TW" altLang="zh-TW" sz="1200" kern="1200" dirty="0">
                <a:solidFill>
                  <a:schemeClr val="tx1"/>
                </a:solidFill>
                <a:effectLst/>
                <a:latin typeface="+mn-lt"/>
                <a:ea typeface="+mn-ea"/>
                <a:cs typeface="+mn-cs"/>
              </a:rPr>
              <a:t>針對兩者進行分析討論後，選擇與漸進線擬合程度較高的無線電波接續進行定位的前置作業。</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接續以藍牙為基礎進行定位之研究；藍牙數據將透過</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傳輸到</a:t>
            </a:r>
            <a:r>
              <a:rPr lang="en-US" altLang="zh-TW" sz="1200" kern="1200" dirty="0">
                <a:solidFill>
                  <a:schemeClr val="tx1"/>
                </a:solidFill>
                <a:effectLst/>
                <a:latin typeface="+mn-lt"/>
                <a:ea typeface="+mn-ea"/>
                <a:cs typeface="+mn-cs"/>
              </a:rPr>
              <a:t>Database</a:t>
            </a:r>
            <a:r>
              <a:rPr lang="zh-TW" altLang="zh-TW" sz="1200" kern="1200" dirty="0">
                <a:solidFill>
                  <a:schemeClr val="tx1"/>
                </a:solidFill>
                <a:effectLst/>
                <a:latin typeface="+mn-lt"/>
                <a:ea typeface="+mn-ea"/>
                <a:cs typeface="+mn-cs"/>
              </a:rPr>
              <a:t>進行儲存，並與</a:t>
            </a:r>
            <a:r>
              <a:rPr lang="en-US" altLang="zh-TW" sz="1200" kern="1200" dirty="0" err="1">
                <a:solidFill>
                  <a:schemeClr val="tx1"/>
                </a:solidFill>
                <a:effectLst/>
                <a:latin typeface="+mn-lt"/>
                <a:ea typeface="+mn-ea"/>
                <a:cs typeface="+mn-cs"/>
              </a:rPr>
              <a:t>Matlab</a:t>
            </a:r>
            <a:r>
              <a:rPr lang="zh-TW" altLang="zh-TW" sz="1200" kern="1200" dirty="0">
                <a:solidFill>
                  <a:schemeClr val="tx1"/>
                </a:solidFill>
                <a:effectLst/>
                <a:latin typeface="+mn-lt"/>
                <a:ea typeface="+mn-ea"/>
                <a:cs typeface="+mn-cs"/>
              </a:rPr>
              <a:t>進行連結，透過撰寫定位程式，將數據進行運算及製圖。</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主要的流程是用</a:t>
            </a:r>
            <a:r>
              <a:rPr lang="en-US" altLang="zh-TW" sz="1200" kern="1200" dirty="0" err="1">
                <a:solidFill>
                  <a:schemeClr val="tx1"/>
                </a:solidFill>
                <a:effectLst/>
                <a:latin typeface="+mn-lt"/>
                <a:ea typeface="+mn-ea"/>
                <a:cs typeface="+mn-cs"/>
              </a:rPr>
              <a:t>arduino</a:t>
            </a:r>
            <a:r>
              <a:rPr lang="zh-TW" altLang="zh-TW" sz="1200" kern="1200" dirty="0">
                <a:solidFill>
                  <a:schemeClr val="tx1"/>
                </a:solidFill>
                <a:effectLst/>
                <a:latin typeface="+mn-lt"/>
                <a:ea typeface="+mn-ea"/>
                <a:cs typeface="+mn-cs"/>
              </a:rPr>
              <a:t>撰寫程式後對</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和藍牙的訊號進行實測，將得到的資料用</a:t>
            </a:r>
            <a:r>
              <a:rPr lang="en-US" altLang="zh-TW" sz="1200" kern="1200" dirty="0">
                <a:solidFill>
                  <a:schemeClr val="tx1"/>
                </a:solidFill>
                <a:effectLst/>
                <a:latin typeface="+mn-lt"/>
                <a:ea typeface="+mn-ea"/>
                <a:cs typeface="+mn-cs"/>
              </a:rPr>
              <a:t>excel</a:t>
            </a:r>
            <a:r>
              <a:rPr lang="zh-TW" altLang="zh-TW" sz="1200" kern="1200" dirty="0">
                <a:solidFill>
                  <a:schemeClr val="tx1"/>
                </a:solidFill>
                <a:effectLst/>
                <a:latin typeface="+mn-lt"/>
                <a:ea typeface="+mn-ea"/>
                <a:cs typeface="+mn-cs"/>
              </a:rPr>
              <a:t>進行分析，並以三角定位的原理進行運算，後將資料上傳到由</a:t>
            </a:r>
            <a:r>
              <a:rPr lang="en-US" altLang="zh-TW" sz="1200" kern="1200" dirty="0" err="1">
                <a:solidFill>
                  <a:schemeClr val="tx1"/>
                </a:solidFill>
                <a:effectLst/>
                <a:latin typeface="+mn-lt"/>
                <a:ea typeface="+mn-ea"/>
                <a:cs typeface="+mn-cs"/>
              </a:rPr>
              <a:t>php</a:t>
            </a:r>
            <a:r>
              <a:rPr lang="zh-TW" altLang="zh-TW" sz="1200" kern="1200" dirty="0">
                <a:solidFill>
                  <a:schemeClr val="tx1"/>
                </a:solidFill>
                <a:effectLst/>
                <a:latin typeface="+mn-lt"/>
                <a:ea typeface="+mn-ea"/>
                <a:cs typeface="+mn-cs"/>
              </a:rPr>
              <a:t>建置的資料庫，再將資料透過</a:t>
            </a:r>
            <a:r>
              <a:rPr lang="en-US" altLang="zh-TW" sz="1200" kern="1200" dirty="0" err="1">
                <a:solidFill>
                  <a:schemeClr val="tx1"/>
                </a:solidFill>
                <a:effectLst/>
                <a:latin typeface="+mn-lt"/>
                <a:ea typeface="+mn-ea"/>
                <a:cs typeface="+mn-cs"/>
              </a:rPr>
              <a:t>matlab</a:t>
            </a:r>
            <a:r>
              <a:rPr lang="zh-TW" altLang="zh-TW" sz="1200" kern="1200" dirty="0">
                <a:solidFill>
                  <a:schemeClr val="tx1"/>
                </a:solidFill>
                <a:effectLst/>
                <a:latin typeface="+mn-lt"/>
                <a:ea typeface="+mn-ea"/>
                <a:cs typeface="+mn-cs"/>
              </a:rPr>
              <a:t>讀取畫圖。 由此流程來進行</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和藍牙訊號特性的比較和藍牙訊號與天線長度的關聯分析。</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    </a:t>
            </a:r>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9</a:t>
            </a:fld>
            <a:endParaRPr lang="zh-TW" altLang="en-US"/>
          </a:p>
        </p:txBody>
      </p:sp>
    </p:spTree>
    <p:extLst>
      <p:ext uri="{BB962C8B-B14F-4D97-AF65-F5344CB8AC3E}">
        <p14:creationId xmlns:p14="http://schemas.microsoft.com/office/powerpoint/2010/main" val="3080673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RSSI</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Received Signal Strength Indicator</a:t>
            </a:r>
            <a:r>
              <a:rPr lang="zh-TW" altLang="zh-TW" sz="1200" kern="1200" dirty="0">
                <a:solidFill>
                  <a:schemeClr val="tx1"/>
                </a:solidFill>
                <a:effectLst/>
                <a:latin typeface="+mn-lt"/>
                <a:ea typeface="+mn-ea"/>
                <a:cs typeface="+mn-cs"/>
              </a:rPr>
              <a:t>）</a:t>
            </a:r>
          </a:p>
          <a:p>
            <a:r>
              <a:rPr lang="zh-TW" altLang="zh-TW" sz="1200" kern="1200" dirty="0">
                <a:solidFill>
                  <a:schemeClr val="tx1"/>
                </a:solidFill>
                <a:effectLst/>
                <a:latin typeface="+mn-lt"/>
                <a:ea typeface="+mn-ea"/>
                <a:cs typeface="+mn-cs"/>
              </a:rPr>
              <a:t>隨著距離的改變，無線電波在空氣傳輸的過程中，將有不同程度的能量衰減，本次研究依照此特性進行定位，</a:t>
            </a:r>
            <a:r>
              <a:rPr lang="en-US" altLang="zh-TW" sz="1200" kern="1200" dirty="0">
                <a:solidFill>
                  <a:schemeClr val="tx1"/>
                </a:solidFill>
                <a:effectLst/>
                <a:latin typeface="+mn-lt"/>
                <a:ea typeface="+mn-ea"/>
                <a:cs typeface="+mn-cs"/>
              </a:rPr>
              <a:t>RSSI</a:t>
            </a:r>
            <a:r>
              <a:rPr lang="zh-TW" altLang="zh-TW" sz="1200" kern="1200" dirty="0">
                <a:solidFill>
                  <a:schemeClr val="tx1"/>
                </a:solidFill>
                <a:effectLst/>
                <a:latin typeface="+mn-lt"/>
                <a:ea typeface="+mn-ea"/>
                <a:cs typeface="+mn-cs"/>
              </a:rPr>
              <a:t>為接收信號強度指標，單位為</a:t>
            </a:r>
            <a:r>
              <a:rPr lang="en-US" altLang="zh-TW" sz="1200" kern="1200" dirty="0" err="1">
                <a:solidFill>
                  <a:schemeClr val="tx1"/>
                </a:solidFill>
                <a:effectLst/>
                <a:latin typeface="+mn-lt"/>
                <a:ea typeface="+mn-ea"/>
                <a:cs typeface="+mn-cs"/>
              </a:rPr>
              <a:t>dBm</a:t>
            </a:r>
            <a:r>
              <a:rPr lang="zh-TW" altLang="zh-TW" sz="1200" kern="1200" dirty="0">
                <a:solidFill>
                  <a:schemeClr val="tx1"/>
                </a:solidFill>
                <a:effectLst/>
                <a:latin typeface="+mn-lt"/>
                <a:ea typeface="+mn-ea"/>
                <a:cs typeface="+mn-cs"/>
              </a:rPr>
              <a:t>；藉由收集</a:t>
            </a:r>
            <a:r>
              <a:rPr lang="en-US" altLang="zh-TW" sz="1200" kern="1200" dirty="0">
                <a:solidFill>
                  <a:schemeClr val="tx1"/>
                </a:solidFill>
                <a:effectLst/>
                <a:latin typeface="+mn-lt"/>
                <a:ea typeface="+mn-ea"/>
                <a:cs typeface="+mn-cs"/>
              </a:rPr>
              <a:t>RSSI</a:t>
            </a:r>
            <a:r>
              <a:rPr lang="zh-TW" altLang="zh-TW" sz="1200" kern="1200" dirty="0">
                <a:solidFill>
                  <a:schemeClr val="tx1"/>
                </a:solidFill>
                <a:effectLst/>
                <a:latin typeface="+mn-lt"/>
                <a:ea typeface="+mn-ea"/>
                <a:cs typeface="+mn-cs"/>
              </a:rPr>
              <a:t>與距離產生的變化，透過試算表進行分析，便可估測接收與發送端之間的距離，進而達到定位的目的。</a:t>
            </a:r>
          </a:p>
          <a:p>
            <a:endParaRPr lang="en-US" altLang="zh-TW" dirty="0"/>
          </a:p>
          <a:p>
            <a:r>
              <a:rPr lang="zh-TW" altLang="zh-TW" sz="1200" kern="1200" dirty="0">
                <a:solidFill>
                  <a:schemeClr val="tx1"/>
                </a:solidFill>
                <a:effectLst/>
                <a:latin typeface="+mn-lt"/>
                <a:ea typeface="+mn-ea"/>
                <a:cs typeface="+mn-cs"/>
              </a:rPr>
              <a:t>無線電波是指在電磁波中，波長比微波更長的電磁波，波長約在</a:t>
            </a:r>
            <a:r>
              <a:rPr lang="en-US" altLang="zh-TW" sz="1200" kern="1200" dirty="0">
                <a:solidFill>
                  <a:schemeClr val="tx1"/>
                </a:solidFill>
                <a:effectLst/>
                <a:latin typeface="+mn-lt"/>
                <a:ea typeface="+mn-ea"/>
                <a:cs typeface="+mn-cs"/>
              </a:rPr>
              <a:t>100 </a:t>
            </a:r>
            <a:r>
              <a:rPr lang="zh-TW" altLang="zh-TW" sz="1200" kern="1200" dirty="0">
                <a:solidFill>
                  <a:schemeClr val="tx1"/>
                </a:solidFill>
                <a:effectLst/>
                <a:latin typeface="+mn-lt"/>
                <a:ea typeface="+mn-ea"/>
                <a:cs typeface="+mn-cs"/>
              </a:rPr>
              <a:t>公尺到</a:t>
            </a:r>
            <a:r>
              <a:rPr lang="en-US" altLang="zh-TW" sz="1200" kern="1200" dirty="0">
                <a:solidFill>
                  <a:schemeClr val="tx1"/>
                </a:solidFill>
                <a:effectLst/>
                <a:latin typeface="+mn-lt"/>
                <a:ea typeface="+mn-ea"/>
                <a:cs typeface="+mn-cs"/>
              </a:rPr>
              <a:t>104 </a:t>
            </a:r>
            <a:r>
              <a:rPr lang="zh-TW" altLang="zh-TW" sz="1200" kern="1200" dirty="0">
                <a:solidFill>
                  <a:schemeClr val="tx1"/>
                </a:solidFill>
                <a:effectLst/>
                <a:latin typeface="+mn-lt"/>
                <a:ea typeface="+mn-ea"/>
                <a:cs typeface="+mn-cs"/>
              </a:rPr>
              <a:t>公尺，對應頻率約為</a:t>
            </a:r>
            <a:r>
              <a:rPr lang="en-US" altLang="zh-TW" sz="1200" kern="1200" dirty="0">
                <a:solidFill>
                  <a:schemeClr val="tx1"/>
                </a:solidFill>
                <a:effectLst/>
                <a:latin typeface="+mn-lt"/>
                <a:ea typeface="+mn-ea"/>
                <a:cs typeface="+mn-cs"/>
              </a:rPr>
              <a:t>3 MHz</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300 GHz</a:t>
            </a:r>
            <a:r>
              <a:rPr lang="zh-TW" altLang="zh-TW" sz="1200" kern="1200" dirty="0">
                <a:solidFill>
                  <a:schemeClr val="tx1"/>
                </a:solidFill>
                <a:effectLst/>
                <a:latin typeface="+mn-lt"/>
                <a:ea typeface="+mn-ea"/>
                <a:cs typeface="+mn-cs"/>
              </a:rPr>
              <a:t>；在資訊界短距離資訊傳輸使用的無線通訊包含： </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、藍牙</a:t>
            </a:r>
            <a:r>
              <a:rPr lang="en-US" altLang="zh-TW" sz="1200" kern="1200" dirty="0">
                <a:solidFill>
                  <a:schemeClr val="tx1"/>
                </a:solidFill>
                <a:effectLst/>
                <a:latin typeface="+mn-lt"/>
                <a:ea typeface="+mn-ea"/>
                <a:cs typeface="+mn-cs"/>
              </a:rPr>
              <a:t>(Bluetooth)</a:t>
            </a:r>
            <a:r>
              <a:rPr lang="zh-TW" altLang="zh-TW" sz="1200" kern="1200" dirty="0">
                <a:solidFill>
                  <a:schemeClr val="tx1"/>
                </a:solidFill>
                <a:effectLst/>
                <a:latin typeface="+mn-lt"/>
                <a:ea typeface="+mn-ea"/>
                <a:cs typeface="+mn-cs"/>
              </a:rPr>
              <a:t>、射頻辨識系統</a:t>
            </a:r>
            <a:r>
              <a:rPr lang="en-US" altLang="zh-TW" sz="1200" kern="1200" dirty="0">
                <a:solidFill>
                  <a:schemeClr val="tx1"/>
                </a:solidFill>
                <a:effectLst/>
                <a:latin typeface="+mn-lt"/>
                <a:ea typeface="+mn-ea"/>
                <a:cs typeface="+mn-cs"/>
              </a:rPr>
              <a:t>(Radio Frequency Identification</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RFID) </a:t>
            </a:r>
            <a:r>
              <a:rPr lang="zh-TW" altLang="zh-TW" sz="1200" kern="1200" dirty="0">
                <a:solidFill>
                  <a:schemeClr val="tx1"/>
                </a:solidFill>
                <a:effectLst/>
                <a:latin typeface="+mn-lt"/>
                <a:ea typeface="+mn-ea"/>
                <a:cs typeface="+mn-cs"/>
              </a:rPr>
              <a:t>及 超寬頻</a:t>
            </a:r>
            <a:r>
              <a:rPr lang="en-US" altLang="zh-TW" sz="1200" kern="1200" dirty="0">
                <a:solidFill>
                  <a:schemeClr val="tx1"/>
                </a:solidFill>
                <a:effectLst/>
                <a:latin typeface="+mn-lt"/>
                <a:ea typeface="+mn-ea"/>
                <a:cs typeface="+mn-cs"/>
              </a:rPr>
              <a:t>(UWB)</a:t>
            </a:r>
            <a:r>
              <a:rPr lang="zh-TW" altLang="zh-TW" sz="1200" kern="1200" dirty="0">
                <a:solidFill>
                  <a:schemeClr val="tx1"/>
                </a:solidFill>
                <a:effectLst/>
                <a:latin typeface="+mn-lt"/>
                <a:ea typeface="+mn-ea"/>
                <a:cs typeface="+mn-cs"/>
              </a:rPr>
              <a:t>。</a:t>
            </a:r>
          </a:p>
          <a:p>
            <a:r>
              <a:rPr lang="en-US" altLang="zh-TW" sz="1200" kern="1200" dirty="0" err="1">
                <a:solidFill>
                  <a:schemeClr val="tx1"/>
                </a:solidFill>
                <a:effectLst/>
                <a:latin typeface="+mn-lt"/>
                <a:ea typeface="+mn-ea"/>
                <a:cs typeface="+mn-cs"/>
              </a:rPr>
              <a:t>WiFi</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：基於</a:t>
            </a:r>
            <a:r>
              <a:rPr lang="en-US" altLang="zh-TW" sz="1200" kern="1200" dirty="0">
                <a:solidFill>
                  <a:schemeClr val="tx1"/>
                </a:solidFill>
                <a:effectLst/>
                <a:latin typeface="+mn-lt"/>
                <a:ea typeface="+mn-ea"/>
                <a:cs typeface="+mn-cs"/>
              </a:rPr>
              <a:t>IEEE 802.11</a:t>
            </a:r>
            <a:r>
              <a:rPr lang="zh-TW" altLang="zh-TW" sz="1200" kern="1200" dirty="0">
                <a:solidFill>
                  <a:schemeClr val="tx1"/>
                </a:solidFill>
                <a:effectLst/>
                <a:latin typeface="+mn-lt"/>
                <a:ea typeface="+mn-ea"/>
                <a:cs typeface="+mn-cs"/>
              </a:rPr>
              <a:t>標準的無線區域網路技術，使用頻段以</a:t>
            </a:r>
            <a:r>
              <a:rPr lang="en-US" altLang="zh-TW" sz="1200" kern="1200" dirty="0">
                <a:solidFill>
                  <a:schemeClr val="tx1"/>
                </a:solidFill>
                <a:effectLst/>
                <a:latin typeface="+mn-lt"/>
                <a:ea typeface="+mn-ea"/>
                <a:cs typeface="+mn-cs"/>
              </a:rPr>
              <a:t>2.4</a:t>
            </a:r>
            <a:r>
              <a:rPr lang="zh-TW" altLang="zh-TW" sz="1200" kern="1200" dirty="0">
                <a:solidFill>
                  <a:schemeClr val="tx1"/>
                </a:solidFill>
                <a:effectLst/>
                <a:latin typeface="+mn-lt"/>
                <a:ea typeface="+mn-ea"/>
                <a:cs typeface="+mn-cs"/>
              </a:rPr>
              <a:t>及</a:t>
            </a:r>
            <a:r>
              <a:rPr lang="en-US" altLang="zh-TW" sz="1200" kern="1200" dirty="0">
                <a:solidFill>
                  <a:schemeClr val="tx1"/>
                </a:solidFill>
                <a:effectLst/>
                <a:latin typeface="+mn-lt"/>
                <a:ea typeface="+mn-ea"/>
                <a:cs typeface="+mn-cs"/>
              </a:rPr>
              <a:t>5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GHz</a:t>
            </a:r>
            <a:r>
              <a:rPr lang="zh-TW" altLang="zh-TW" sz="1200" kern="1200" dirty="0">
                <a:solidFill>
                  <a:schemeClr val="tx1"/>
                </a:solidFill>
                <a:effectLst/>
                <a:latin typeface="+mn-lt"/>
                <a:ea typeface="+mn-ea"/>
                <a:cs typeface="+mn-cs"/>
              </a:rPr>
              <a:t>為主，標準由</a:t>
            </a:r>
            <a:r>
              <a:rPr lang="en-US" altLang="zh-TW" sz="1200" kern="1200" dirty="0" err="1">
                <a:solidFill>
                  <a:schemeClr val="tx1"/>
                </a:solidFill>
                <a:effectLst/>
                <a:latin typeface="+mn-lt"/>
                <a:ea typeface="+mn-ea"/>
                <a:cs typeface="+mn-cs"/>
              </a:rPr>
              <a:t>WiFi</a:t>
            </a:r>
            <a:r>
              <a:rPr lang="en-US" altLang="zh-TW" sz="1200" kern="1200" dirty="0">
                <a:solidFill>
                  <a:schemeClr val="tx1"/>
                </a:solidFill>
                <a:effectLst/>
                <a:latin typeface="+mn-lt"/>
                <a:ea typeface="+mn-ea"/>
                <a:cs typeface="+mn-cs"/>
              </a:rPr>
              <a:t> Alliance</a:t>
            </a:r>
            <a:r>
              <a:rPr lang="zh-TW" altLang="zh-TW" sz="1200" kern="1200" dirty="0">
                <a:solidFill>
                  <a:schemeClr val="tx1"/>
                </a:solidFill>
                <a:effectLst/>
                <a:latin typeface="+mn-lt"/>
                <a:ea typeface="+mn-ea"/>
                <a:cs typeface="+mn-cs"/>
              </a:rPr>
              <a:t>訂定。</a:t>
            </a:r>
          </a:p>
          <a:p>
            <a:r>
              <a:rPr lang="zh-TW" altLang="zh-TW" sz="1200" kern="1200" dirty="0">
                <a:solidFill>
                  <a:schemeClr val="tx1"/>
                </a:solidFill>
                <a:effectLst/>
                <a:latin typeface="+mn-lt"/>
                <a:ea typeface="+mn-ea"/>
                <a:cs typeface="+mn-cs"/>
              </a:rPr>
              <a:t>藍牙 ：運用跳頻展頻技術</a:t>
            </a:r>
            <a:r>
              <a:rPr lang="en-US" altLang="zh-TW" sz="1200" kern="1200" dirty="0">
                <a:solidFill>
                  <a:schemeClr val="tx1"/>
                </a:solidFill>
                <a:effectLst/>
                <a:latin typeface="+mn-lt"/>
                <a:ea typeface="+mn-ea"/>
                <a:cs typeface="+mn-cs"/>
              </a:rPr>
              <a:t>(Frequency Hopping Spread Spectrum -- FHSS)</a:t>
            </a:r>
            <a:r>
              <a:rPr lang="zh-TW" altLang="zh-TW" sz="1200" kern="1200" dirty="0">
                <a:solidFill>
                  <a:schemeClr val="tx1"/>
                </a:solidFill>
                <a:effectLst/>
                <a:latin typeface="+mn-lt"/>
                <a:ea typeface="+mn-ea"/>
                <a:cs typeface="+mn-cs"/>
              </a:rPr>
              <a:t>方</a:t>
            </a:r>
          </a:p>
          <a:p>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式使藍牙晶片的兩端以某一特定形式的窄頻載波同步地在</a:t>
            </a:r>
            <a:r>
              <a:rPr lang="en-US" altLang="zh-TW" sz="1200" kern="1200" dirty="0">
                <a:solidFill>
                  <a:schemeClr val="tx1"/>
                </a:solidFill>
                <a:effectLst/>
                <a:latin typeface="+mn-lt"/>
                <a:ea typeface="+mn-ea"/>
                <a:cs typeface="+mn-cs"/>
              </a:rPr>
              <a:t>2.4</a:t>
            </a:r>
            <a:r>
              <a:rPr lang="zh-TW" altLang="zh-TW" sz="1200" kern="1200" dirty="0">
                <a:solidFill>
                  <a:schemeClr val="tx1"/>
                </a:solidFill>
                <a:effectLst/>
                <a:latin typeface="+mn-lt"/>
                <a:ea typeface="+mn-ea"/>
                <a:cs typeface="+mn-cs"/>
              </a:rPr>
              <a:t>至</a:t>
            </a:r>
          </a:p>
          <a:p>
            <a:r>
              <a:rPr lang="en-US" altLang="zh-TW" sz="1200" kern="1200" dirty="0">
                <a:solidFill>
                  <a:schemeClr val="tx1"/>
                </a:solidFill>
                <a:effectLst/>
                <a:latin typeface="+mn-lt"/>
                <a:ea typeface="+mn-ea"/>
                <a:cs typeface="+mn-cs"/>
              </a:rPr>
              <a:t>       2.485 GHz</a:t>
            </a:r>
            <a:r>
              <a:rPr lang="zh-TW" altLang="zh-TW" sz="1200" kern="1200" dirty="0">
                <a:solidFill>
                  <a:schemeClr val="tx1"/>
                </a:solidFill>
                <a:effectLst/>
                <a:latin typeface="+mn-lt"/>
                <a:ea typeface="+mn-ea"/>
                <a:cs typeface="+mn-cs"/>
              </a:rPr>
              <a:t>頻段上傳送訊號。</a:t>
            </a:r>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RFID </a:t>
            </a:r>
            <a:r>
              <a:rPr lang="zh-TW" altLang="zh-TW" sz="1200" kern="1200" dirty="0">
                <a:solidFill>
                  <a:schemeClr val="tx1"/>
                </a:solidFill>
                <a:effectLst/>
                <a:latin typeface="+mn-lt"/>
                <a:ea typeface="+mn-ea"/>
                <a:cs typeface="+mn-cs"/>
              </a:rPr>
              <a:t>：系統組成為天線、感應器及接收器，由國際電信聯合會提出規範，</a:t>
            </a:r>
          </a:p>
          <a:p>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利用感應器發射無線電波，觸動感應範圍內的</a:t>
            </a:r>
            <a:r>
              <a:rPr lang="en-US" altLang="zh-TW" sz="1200" kern="1200" dirty="0">
                <a:solidFill>
                  <a:schemeClr val="tx1"/>
                </a:solidFill>
                <a:effectLst/>
                <a:latin typeface="+mn-lt"/>
                <a:ea typeface="+mn-ea"/>
                <a:cs typeface="+mn-cs"/>
              </a:rPr>
              <a:t>RFID</a:t>
            </a:r>
            <a:r>
              <a:rPr lang="zh-TW" altLang="zh-TW" sz="1200" kern="1200" dirty="0">
                <a:solidFill>
                  <a:schemeClr val="tx1"/>
                </a:solidFill>
                <a:effectLst/>
                <a:latin typeface="+mn-lt"/>
                <a:ea typeface="+mn-ea"/>
                <a:cs typeface="+mn-cs"/>
              </a:rPr>
              <a:t>標籤，藉由電</a:t>
            </a:r>
          </a:p>
          <a:p>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磁感應產生電流，供應</a:t>
            </a:r>
            <a:r>
              <a:rPr lang="en-US" altLang="zh-TW" sz="1200" kern="1200" dirty="0">
                <a:solidFill>
                  <a:schemeClr val="tx1"/>
                </a:solidFill>
                <a:effectLst/>
                <a:latin typeface="+mn-lt"/>
                <a:ea typeface="+mn-ea"/>
                <a:cs typeface="+mn-cs"/>
              </a:rPr>
              <a:t>RFID</a:t>
            </a:r>
            <a:r>
              <a:rPr lang="zh-TW" altLang="zh-TW" sz="1200" kern="1200" dirty="0">
                <a:solidFill>
                  <a:schemeClr val="tx1"/>
                </a:solidFill>
                <a:effectLst/>
                <a:latin typeface="+mn-lt"/>
                <a:ea typeface="+mn-ea"/>
                <a:cs typeface="+mn-cs"/>
              </a:rPr>
              <a:t>標籤上的晶片運作並發出電磁波回應</a:t>
            </a:r>
          </a:p>
          <a:p>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，感應器頻段為</a:t>
            </a:r>
            <a:r>
              <a:rPr lang="en-US" altLang="zh-TW" sz="1200" kern="1200" dirty="0">
                <a:solidFill>
                  <a:schemeClr val="tx1"/>
                </a:solidFill>
                <a:effectLst/>
                <a:latin typeface="+mn-lt"/>
                <a:ea typeface="+mn-ea"/>
                <a:cs typeface="+mn-cs"/>
              </a:rPr>
              <a:t>135KHz</a:t>
            </a:r>
            <a:r>
              <a:rPr lang="zh-TW" altLang="zh-TW" sz="1200" kern="1200" dirty="0">
                <a:solidFill>
                  <a:schemeClr val="tx1"/>
                </a:solidFill>
                <a:effectLst/>
                <a:latin typeface="+mn-lt"/>
                <a:ea typeface="+mn-ea"/>
                <a:cs typeface="+mn-cs"/>
              </a:rPr>
              <a:t>以下、</a:t>
            </a:r>
            <a:r>
              <a:rPr lang="en-US" altLang="zh-TW" sz="1200" kern="1200" dirty="0">
                <a:solidFill>
                  <a:schemeClr val="tx1"/>
                </a:solidFill>
                <a:effectLst/>
                <a:latin typeface="+mn-lt"/>
                <a:ea typeface="+mn-ea"/>
                <a:cs typeface="+mn-cs"/>
              </a:rPr>
              <a:t>13.56MHz</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433.92MHz</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860M</a:t>
            </a:r>
            <a:r>
              <a:rPr lang="zh-TW" altLang="zh-TW" sz="1200" kern="1200" dirty="0">
                <a:solidFill>
                  <a:schemeClr val="tx1"/>
                </a:solidFill>
                <a:effectLst/>
                <a:latin typeface="+mn-lt"/>
                <a:ea typeface="+mn-ea"/>
                <a:cs typeface="+mn-cs"/>
              </a:rPr>
              <a:t>至</a:t>
            </a:r>
          </a:p>
          <a:p>
            <a:r>
              <a:rPr lang="en-US" altLang="zh-TW" sz="1200" kern="1200" dirty="0">
                <a:solidFill>
                  <a:schemeClr val="tx1"/>
                </a:solidFill>
                <a:effectLst/>
                <a:latin typeface="+mn-lt"/>
                <a:ea typeface="+mn-ea"/>
                <a:cs typeface="+mn-cs"/>
              </a:rPr>
              <a:t>       930MHz</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2.45GHz</a:t>
            </a:r>
            <a:r>
              <a:rPr lang="zh-TW" altLang="zh-TW" sz="1200" kern="1200" dirty="0">
                <a:solidFill>
                  <a:schemeClr val="tx1"/>
                </a:solidFill>
                <a:effectLst/>
                <a:latin typeface="+mn-lt"/>
                <a:ea typeface="+mn-ea"/>
                <a:cs typeface="+mn-cs"/>
              </a:rPr>
              <a:t>以及</a:t>
            </a:r>
            <a:r>
              <a:rPr lang="en-US" altLang="zh-TW" sz="1200" kern="1200" dirty="0">
                <a:solidFill>
                  <a:schemeClr val="tx1"/>
                </a:solidFill>
                <a:effectLst/>
                <a:latin typeface="+mn-lt"/>
                <a:ea typeface="+mn-ea"/>
                <a:cs typeface="+mn-cs"/>
              </a:rPr>
              <a:t>5.8GHz</a:t>
            </a:r>
            <a:r>
              <a:rPr lang="zh-TW" altLang="zh-TW" sz="1200" kern="1200" dirty="0">
                <a:solidFill>
                  <a:schemeClr val="tx1"/>
                </a:solidFill>
                <a:effectLst/>
                <a:latin typeface="+mn-lt"/>
                <a:ea typeface="+mn-ea"/>
                <a:cs typeface="+mn-cs"/>
              </a:rPr>
              <a:t>。</a:t>
            </a:r>
          </a:p>
          <a:p>
            <a:r>
              <a:rPr lang="en-US" altLang="zh-TW" sz="1200" kern="1200" dirty="0">
                <a:solidFill>
                  <a:schemeClr val="tx1"/>
                </a:solidFill>
                <a:effectLst/>
                <a:latin typeface="+mn-lt"/>
                <a:ea typeface="+mn-ea"/>
                <a:cs typeface="+mn-cs"/>
              </a:rPr>
              <a:t>UWB </a:t>
            </a:r>
            <a:r>
              <a:rPr lang="zh-TW" altLang="zh-TW" sz="1200" kern="1200" dirty="0">
                <a:solidFill>
                  <a:schemeClr val="tx1"/>
                </a:solidFill>
                <a:effectLst/>
                <a:latin typeface="+mn-lt"/>
                <a:ea typeface="+mn-ea"/>
                <a:cs typeface="+mn-cs"/>
              </a:rPr>
              <a:t>：美國聯邦通訊委員會</a:t>
            </a:r>
            <a:r>
              <a:rPr lang="en-US" altLang="zh-TW" sz="1200" kern="1200" dirty="0">
                <a:solidFill>
                  <a:schemeClr val="tx1"/>
                </a:solidFill>
                <a:effectLst/>
                <a:latin typeface="+mn-lt"/>
                <a:ea typeface="+mn-ea"/>
                <a:cs typeface="+mn-cs"/>
              </a:rPr>
              <a:t>FCC</a:t>
            </a:r>
            <a:r>
              <a:rPr lang="zh-TW" altLang="zh-TW" sz="1200" kern="1200" dirty="0">
                <a:solidFill>
                  <a:schemeClr val="tx1"/>
                </a:solidFill>
                <a:effectLst/>
                <a:latin typeface="+mn-lt"/>
                <a:ea typeface="+mn-ea"/>
                <a:cs typeface="+mn-cs"/>
              </a:rPr>
              <a:t>於</a:t>
            </a:r>
            <a:r>
              <a:rPr lang="en-US" altLang="zh-TW" sz="1200" kern="1200" dirty="0">
                <a:solidFill>
                  <a:schemeClr val="tx1"/>
                </a:solidFill>
                <a:effectLst/>
                <a:latin typeface="+mn-lt"/>
                <a:ea typeface="+mn-ea"/>
                <a:cs typeface="+mn-cs"/>
              </a:rPr>
              <a:t>2002</a:t>
            </a:r>
            <a:r>
              <a:rPr lang="zh-TW" altLang="zh-TW" sz="1200" kern="1200" dirty="0">
                <a:solidFill>
                  <a:schemeClr val="tx1"/>
                </a:solidFill>
                <a:effectLst/>
                <a:latin typeface="+mn-lt"/>
                <a:ea typeface="+mn-ea"/>
                <a:cs typeface="+mn-cs"/>
              </a:rPr>
              <a:t>年發布商用化規範，透過相關器</a:t>
            </a:r>
          </a:p>
          <a:p>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Correlator</a:t>
            </a:r>
            <a:r>
              <a:rPr lang="zh-TW" altLang="zh-TW" sz="1200" kern="1200" dirty="0">
                <a:solidFill>
                  <a:schemeClr val="tx1"/>
                </a:solidFill>
                <a:effectLst/>
                <a:latin typeface="+mn-lt"/>
                <a:ea typeface="+mn-ea"/>
                <a:cs typeface="+mn-cs"/>
              </a:rPr>
              <a:t>）進行脈波整形與基頻接收，用模板波形乘以接收到的射頻信號，積分得出直流輸出電壓，相乘和積分只發生在脈衝持續時間內，間歇期則無，處理過程小於</a:t>
            </a:r>
            <a:r>
              <a:rPr lang="en-US" altLang="zh-TW" sz="1200" kern="1200" dirty="0">
                <a:solidFill>
                  <a:schemeClr val="tx1"/>
                </a:solidFill>
                <a:effectLst/>
                <a:latin typeface="+mn-lt"/>
                <a:ea typeface="+mn-ea"/>
                <a:cs typeface="+mn-cs"/>
              </a:rPr>
              <a:t>1ns</a:t>
            </a:r>
            <a:r>
              <a:rPr lang="zh-TW" altLang="zh-TW" sz="1200" kern="1200" dirty="0">
                <a:solidFill>
                  <a:schemeClr val="tx1"/>
                </a:solidFill>
                <a:effectLst/>
                <a:latin typeface="+mn-lt"/>
                <a:ea typeface="+mn-ea"/>
                <a:cs typeface="+mn-cs"/>
              </a:rPr>
              <a:t>採用脈衝位置調製</a:t>
            </a:r>
            <a:r>
              <a:rPr lang="en-US" altLang="zh-TW" sz="1200" kern="1200" dirty="0">
                <a:solidFill>
                  <a:schemeClr val="tx1"/>
                </a:solidFill>
                <a:effectLst/>
                <a:latin typeface="+mn-lt"/>
                <a:ea typeface="+mn-ea"/>
                <a:cs typeface="+mn-cs"/>
              </a:rPr>
              <a:t>PPM</a:t>
            </a:r>
            <a:r>
              <a:rPr lang="zh-TW" altLang="zh-TW" sz="1200" kern="1200" dirty="0">
                <a:solidFill>
                  <a:schemeClr val="tx1"/>
                </a:solidFill>
                <a:effectLst/>
                <a:latin typeface="+mn-lt"/>
                <a:ea typeface="+mn-ea"/>
                <a:cs typeface="+mn-cs"/>
              </a:rPr>
              <a:t>單周期脈衝來攜帶信息和通道編碼，一般工作脈寬</a:t>
            </a:r>
            <a:r>
              <a:rPr lang="en-US" altLang="zh-TW" sz="1200" kern="1200" dirty="0">
                <a:solidFill>
                  <a:schemeClr val="tx1"/>
                </a:solidFill>
                <a:effectLst/>
                <a:latin typeface="+mn-lt"/>
                <a:ea typeface="+mn-ea"/>
                <a:cs typeface="+mn-cs"/>
              </a:rPr>
              <a:t>0.1</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1.5ns</a:t>
            </a:r>
            <a:r>
              <a:rPr lang="zh-TW" altLang="zh-TW" sz="1200" kern="1200" dirty="0">
                <a:solidFill>
                  <a:schemeClr val="tx1"/>
                </a:solidFill>
                <a:effectLst/>
                <a:latin typeface="+mn-lt"/>
                <a:ea typeface="+mn-ea"/>
                <a:cs typeface="+mn-cs"/>
              </a:rPr>
              <a:t>，重覆週期在</a:t>
            </a:r>
            <a:r>
              <a:rPr lang="en-US" altLang="zh-TW" sz="1200" kern="1200" dirty="0">
                <a:solidFill>
                  <a:schemeClr val="tx1"/>
                </a:solidFill>
                <a:effectLst/>
                <a:latin typeface="+mn-lt"/>
                <a:ea typeface="+mn-ea"/>
                <a:cs typeface="+mn-cs"/>
              </a:rPr>
              <a:t>25</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1000ns</a:t>
            </a:r>
            <a:r>
              <a:rPr lang="zh-TW" altLang="zh-TW" sz="1200" kern="1200" dirty="0">
                <a:solidFill>
                  <a:schemeClr val="tx1"/>
                </a:solidFill>
                <a:effectLst/>
                <a:latin typeface="+mn-lt"/>
                <a:ea typeface="+mn-ea"/>
                <a:cs typeface="+mn-cs"/>
              </a:rPr>
              <a:t>；使用</a:t>
            </a:r>
            <a:r>
              <a:rPr lang="en-US" altLang="zh-TW" sz="1200" kern="1200" dirty="0">
                <a:solidFill>
                  <a:schemeClr val="tx1"/>
                </a:solidFill>
                <a:effectLst/>
                <a:latin typeface="+mn-lt"/>
                <a:ea typeface="+mn-ea"/>
                <a:cs typeface="+mn-cs"/>
              </a:rPr>
              <a:t>3.1 </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 10.6 GHz</a:t>
            </a:r>
            <a:r>
              <a:rPr lang="zh-TW" altLang="zh-TW" sz="1200" kern="1200" dirty="0">
                <a:solidFill>
                  <a:schemeClr val="tx1"/>
                </a:solidFill>
                <a:effectLst/>
                <a:latin typeface="+mn-lt"/>
                <a:ea typeface="+mn-ea"/>
                <a:cs typeface="+mn-cs"/>
              </a:rPr>
              <a:t>之頻段。</a:t>
            </a:r>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三角定位法廣泛運用於衛星定位上，黑點</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Xd</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Yd</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為使用者所在位置，</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Xa</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Ya</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Xb</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Yb</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Xc</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Yc</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為三顆感測器的已知位置，</a:t>
            </a:r>
            <a:r>
              <a:rPr lang="en-US" altLang="zh-TW" sz="1200" kern="1200" dirty="0">
                <a:solidFill>
                  <a:schemeClr val="tx1"/>
                </a:solidFill>
                <a:effectLst/>
                <a:latin typeface="+mn-lt"/>
                <a:ea typeface="+mn-ea"/>
                <a:cs typeface="+mn-cs"/>
              </a:rPr>
              <a:t>da</a:t>
            </a:r>
            <a:r>
              <a:rPr lang="zh-TW"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db</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dc</a:t>
            </a:r>
            <a:r>
              <a:rPr lang="zh-TW" altLang="zh-TW" sz="1200" kern="1200" dirty="0">
                <a:solidFill>
                  <a:schemeClr val="tx1"/>
                </a:solidFill>
                <a:effectLst/>
                <a:latin typeface="+mn-lt"/>
                <a:ea typeface="+mn-ea"/>
                <a:cs typeface="+mn-cs"/>
              </a:rPr>
              <a:t>為三顆感測器和使用者的距離。</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左邊為目前較為常見的四種室內定位方法</a:t>
            </a:r>
            <a:r>
              <a:rPr lang="zh-TW" altLang="en-US" sz="1200" kern="1200" dirty="0">
                <a:solidFill>
                  <a:schemeClr val="tx1"/>
                </a:solidFill>
                <a:effectLst/>
                <a:latin typeface="+mn-lt"/>
                <a:ea typeface="+mn-ea"/>
                <a:cs typeface="+mn-cs"/>
              </a:rPr>
              <a:t>特性的比較圖</a:t>
            </a:r>
            <a:r>
              <a:rPr lang="zh-TW" altLang="zh-TW" sz="1200" kern="1200" dirty="0">
                <a:solidFill>
                  <a:schemeClr val="tx1"/>
                </a:solidFill>
                <a:effectLst/>
                <a:latin typeface="+mn-lt"/>
                <a:ea typeface="+mn-ea"/>
                <a:cs typeface="+mn-cs"/>
              </a:rPr>
              <a:t>，但由於</a:t>
            </a:r>
            <a:r>
              <a:rPr lang="en-US" altLang="zh-TW" sz="1200" kern="1200" dirty="0">
                <a:solidFill>
                  <a:schemeClr val="tx1"/>
                </a:solidFill>
                <a:effectLst/>
                <a:latin typeface="+mn-lt"/>
                <a:ea typeface="+mn-ea"/>
                <a:cs typeface="+mn-cs"/>
              </a:rPr>
              <a:t>RFID</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UWB</a:t>
            </a:r>
            <a:r>
              <a:rPr lang="zh-TW" altLang="zh-TW" sz="1200" kern="1200" dirty="0">
                <a:solidFill>
                  <a:schemeClr val="tx1"/>
                </a:solidFill>
                <a:effectLst/>
                <a:latin typeface="+mn-lt"/>
                <a:ea typeface="+mn-ea"/>
                <a:cs typeface="+mn-cs"/>
              </a:rPr>
              <a:t>的成本過高所以不納入這次研究的目標，主要以成本相對較低的</a:t>
            </a:r>
            <a:r>
              <a:rPr lang="en-US" altLang="zh-TW" sz="1200" kern="1200" dirty="0">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和藍牙</a:t>
            </a:r>
            <a:r>
              <a:rPr lang="en-US" altLang="zh-TW" sz="1200" kern="1200" dirty="0">
                <a:solidFill>
                  <a:schemeClr val="tx1"/>
                </a:solidFill>
                <a:effectLst/>
                <a:latin typeface="+mn-lt"/>
                <a:ea typeface="+mn-ea"/>
                <a:cs typeface="+mn-cs"/>
              </a:rPr>
              <a:t>BLE</a:t>
            </a:r>
            <a:r>
              <a:rPr lang="zh-TW" altLang="zh-TW" sz="1200" kern="1200" dirty="0">
                <a:solidFill>
                  <a:schemeClr val="tx1"/>
                </a:solidFill>
                <a:effectLst/>
                <a:latin typeface="+mn-lt"/>
                <a:ea typeface="+mn-ea"/>
                <a:cs typeface="+mn-cs"/>
              </a:rPr>
              <a:t>進行研究，而</a:t>
            </a:r>
            <a:r>
              <a:rPr lang="en-US" altLang="zh-TW" sz="1200" kern="1200" dirty="0">
                <a:solidFill>
                  <a:schemeClr val="tx1"/>
                </a:solidFill>
                <a:effectLst/>
                <a:latin typeface="+mn-lt"/>
                <a:ea typeface="+mn-ea"/>
                <a:cs typeface="+mn-cs"/>
              </a:rPr>
              <a:t>RSSI</a:t>
            </a:r>
            <a:r>
              <a:rPr lang="zh-TW" altLang="zh-TW" sz="1200" kern="1200" dirty="0">
                <a:solidFill>
                  <a:schemeClr val="tx1"/>
                </a:solidFill>
                <a:effectLst/>
                <a:latin typeface="+mn-lt"/>
                <a:ea typeface="+mn-ea"/>
                <a:cs typeface="+mn-cs"/>
              </a:rPr>
              <a:t>為接收信號強度的指標，單位為</a:t>
            </a:r>
            <a:r>
              <a:rPr lang="en-US" altLang="zh-TW" sz="1200" kern="1200" dirty="0">
                <a:solidFill>
                  <a:schemeClr val="tx1"/>
                </a:solidFill>
                <a:effectLst/>
                <a:latin typeface="+mn-lt"/>
                <a:ea typeface="+mn-ea"/>
                <a:cs typeface="+mn-cs"/>
              </a:rPr>
              <a:t>DBM</a:t>
            </a:r>
            <a:r>
              <a:rPr lang="zh-TW" altLang="zh-TW" sz="1200" kern="1200" dirty="0">
                <a:solidFill>
                  <a:schemeClr val="tx1"/>
                </a:solidFill>
                <a:effectLst/>
                <a:latin typeface="+mn-lt"/>
                <a:ea typeface="+mn-ea"/>
                <a:cs typeface="+mn-cs"/>
              </a:rPr>
              <a:t>，收集</a:t>
            </a:r>
            <a:r>
              <a:rPr lang="en-US" altLang="zh-TW" sz="1200" kern="1200" dirty="0">
                <a:solidFill>
                  <a:schemeClr val="tx1"/>
                </a:solidFill>
                <a:effectLst/>
                <a:latin typeface="+mn-lt"/>
                <a:ea typeface="+mn-ea"/>
                <a:cs typeface="+mn-cs"/>
              </a:rPr>
              <a:t>RSSI</a:t>
            </a:r>
            <a:r>
              <a:rPr lang="zh-TW" altLang="zh-TW" sz="1200" kern="1200" dirty="0">
                <a:solidFill>
                  <a:schemeClr val="tx1"/>
                </a:solidFill>
                <a:effectLst/>
                <a:latin typeface="+mn-lt"/>
                <a:ea typeface="+mn-ea"/>
                <a:cs typeface="+mn-cs"/>
              </a:rPr>
              <a:t>與距離產生的變化來達到定位的目的。</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10</a:t>
            </a:fld>
            <a:endParaRPr lang="zh-TW" altLang="en-US"/>
          </a:p>
        </p:txBody>
      </p:sp>
    </p:spTree>
    <p:extLst>
      <p:ext uri="{BB962C8B-B14F-4D97-AF65-F5344CB8AC3E}">
        <p14:creationId xmlns:p14="http://schemas.microsoft.com/office/powerpoint/2010/main" val="275698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三角</a:t>
            </a:r>
            <a:r>
              <a:rPr lang="zh-TW" altLang="zh-TW" sz="1200" kern="1200" dirty="0">
                <a:solidFill>
                  <a:schemeClr val="tx1"/>
                </a:solidFill>
                <a:effectLst/>
                <a:latin typeface="+mn-lt"/>
                <a:ea typeface="+mn-ea"/>
                <a:cs typeface="+mn-cs"/>
              </a:rPr>
              <a:t>定位法廣泛運用於衛星定位上，黑點</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Xd</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Yd</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為使用者所在位置，</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Xa</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Ya</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Xb</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Yb</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Xc</a:t>
            </a:r>
            <a:r>
              <a:rPr lang="en-US" altLang="zh-TW" sz="1200" kern="1200" dirty="0">
                <a:solidFill>
                  <a:schemeClr val="tx1"/>
                </a:solidFill>
                <a:effectLst/>
                <a:latin typeface="+mn-lt"/>
                <a:ea typeface="+mn-ea"/>
                <a:cs typeface="+mn-cs"/>
              </a:rPr>
              <a:t> , </a:t>
            </a:r>
            <a:r>
              <a:rPr lang="en-US" altLang="zh-TW" sz="1200" kern="1200" dirty="0" err="1">
                <a:solidFill>
                  <a:schemeClr val="tx1"/>
                </a:solidFill>
                <a:effectLst/>
                <a:latin typeface="+mn-lt"/>
                <a:ea typeface="+mn-ea"/>
                <a:cs typeface="+mn-cs"/>
              </a:rPr>
              <a:t>Yc</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為三顆感測器的已知位置，</a:t>
            </a:r>
            <a:r>
              <a:rPr lang="en-US" altLang="zh-TW" sz="1200" kern="1200" dirty="0">
                <a:solidFill>
                  <a:schemeClr val="tx1"/>
                </a:solidFill>
                <a:effectLst/>
                <a:latin typeface="+mn-lt"/>
                <a:ea typeface="+mn-ea"/>
                <a:cs typeface="+mn-cs"/>
              </a:rPr>
              <a:t>da</a:t>
            </a:r>
            <a:r>
              <a:rPr lang="zh-TW" altLang="zh-TW" sz="1200" kern="1200" dirty="0">
                <a:solidFill>
                  <a:schemeClr val="tx1"/>
                </a:solidFill>
                <a:effectLst/>
                <a:latin typeface="+mn-lt"/>
                <a:ea typeface="+mn-ea"/>
                <a:cs typeface="+mn-cs"/>
              </a:rPr>
              <a:t>、</a:t>
            </a:r>
            <a:r>
              <a:rPr lang="en-US" altLang="zh-TW" sz="1200" kern="1200" dirty="0" err="1">
                <a:solidFill>
                  <a:schemeClr val="tx1"/>
                </a:solidFill>
                <a:effectLst/>
                <a:latin typeface="+mn-lt"/>
                <a:ea typeface="+mn-ea"/>
                <a:cs typeface="+mn-cs"/>
              </a:rPr>
              <a:t>db</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dc</a:t>
            </a:r>
            <a:r>
              <a:rPr lang="zh-TW" altLang="zh-TW" sz="1200" kern="1200" dirty="0">
                <a:solidFill>
                  <a:schemeClr val="tx1"/>
                </a:solidFill>
                <a:effectLst/>
                <a:latin typeface="+mn-lt"/>
                <a:ea typeface="+mn-ea"/>
                <a:cs typeface="+mn-cs"/>
              </a:rPr>
              <a:t>為三顆感測器和使用者的距離。</a:t>
            </a:r>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三角定位法是一種數學原理，主要運用兩台或兩台以上的探測器在不同位置探測目標位置，後運用三角幾何原理確定目標位置和距離，左下角為三角定位使用的公式</a:t>
            </a:r>
          </a:p>
          <a:p>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11</a:t>
            </a:fld>
            <a:endParaRPr lang="zh-TW" altLang="en-US"/>
          </a:p>
        </p:txBody>
      </p:sp>
    </p:spTree>
    <p:extLst>
      <p:ext uri="{BB962C8B-B14F-4D97-AF65-F5344CB8AC3E}">
        <p14:creationId xmlns:p14="http://schemas.microsoft.com/office/powerpoint/2010/main" val="398638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Arduino</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基於簡單易用的硬體與軟體</a:t>
            </a:r>
            <a:r>
              <a:rPr lang="en-US" altLang="zh-TW" sz="1200" kern="1200" dirty="0">
                <a:solidFill>
                  <a:schemeClr val="tx1"/>
                </a:solidFill>
                <a:effectLst/>
                <a:latin typeface="+mn-lt"/>
                <a:ea typeface="+mn-ea"/>
                <a:cs typeface="+mn-cs"/>
              </a:rPr>
              <a:t>open source </a:t>
            </a:r>
            <a:r>
              <a:rPr lang="zh-TW" altLang="zh-TW" sz="1200" kern="1200" dirty="0">
                <a:solidFill>
                  <a:schemeClr val="tx1"/>
                </a:solidFill>
                <a:effectLst/>
                <a:latin typeface="+mn-lt"/>
                <a:ea typeface="+mn-ea"/>
                <a:cs typeface="+mn-cs"/>
              </a:rPr>
              <a:t>開源平台，能作為獨立的核心並透過撰寫程式，來控制機器人、智能車、雷射槍等電子設備，也可用於開發交互式對象，採取各種開關或傳感器輸入，控制各種燈，電機和其他物理輸出；本次專題研究透過其資源進行</a:t>
            </a:r>
            <a:r>
              <a:rPr lang="en-US" altLang="zh-TW" sz="1200" kern="1200" dirty="0" err="1">
                <a:solidFill>
                  <a:schemeClr val="tx1"/>
                </a:solidFill>
                <a:effectLst/>
                <a:latin typeface="+mn-lt"/>
                <a:ea typeface="+mn-ea"/>
                <a:cs typeface="+mn-cs"/>
              </a:rPr>
              <a:t>LinkIt</a:t>
            </a:r>
            <a:r>
              <a:rPr lang="en-US" altLang="zh-TW" sz="1200" kern="1200" dirty="0">
                <a:solidFill>
                  <a:schemeClr val="tx1"/>
                </a:solidFill>
                <a:effectLst/>
                <a:latin typeface="+mn-lt"/>
                <a:ea typeface="+mn-ea"/>
                <a:cs typeface="+mn-cs"/>
              </a:rPr>
              <a:t> 7697</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ESP-32</a:t>
            </a:r>
            <a:r>
              <a:rPr lang="zh-TW" altLang="zh-TW" sz="1200" kern="1200" dirty="0">
                <a:solidFill>
                  <a:schemeClr val="tx1"/>
                </a:solidFill>
                <a:effectLst/>
                <a:latin typeface="+mn-lt"/>
                <a:ea typeface="+mn-ea"/>
                <a:cs typeface="+mn-cs"/>
              </a:rPr>
              <a:t>之程式撰寫，以達成數據實測蒐集和軟硬體間的訊息傳遞。</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err="1">
                <a:solidFill>
                  <a:schemeClr val="tx1"/>
                </a:solidFill>
                <a:effectLst/>
                <a:latin typeface="+mn-lt"/>
                <a:ea typeface="+mn-ea"/>
                <a:cs typeface="+mn-cs"/>
              </a:rPr>
              <a:t>PhpMyAdmin</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PhpMyAdmin</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是一個以</a:t>
            </a:r>
            <a:r>
              <a:rPr lang="en-US" altLang="zh-TW" sz="1200" kern="1200" dirty="0">
                <a:solidFill>
                  <a:schemeClr val="tx1"/>
                </a:solidFill>
                <a:effectLst/>
                <a:latin typeface="+mn-lt"/>
                <a:ea typeface="+mn-ea"/>
                <a:cs typeface="+mn-cs"/>
              </a:rPr>
              <a:t>PHP</a:t>
            </a:r>
            <a:r>
              <a:rPr lang="zh-TW" altLang="zh-TW" sz="1200" kern="1200" dirty="0">
                <a:solidFill>
                  <a:schemeClr val="tx1"/>
                </a:solidFill>
                <a:effectLst/>
                <a:latin typeface="+mn-lt"/>
                <a:ea typeface="+mn-ea"/>
                <a:cs typeface="+mn-cs"/>
              </a:rPr>
              <a:t>為基礎，以</a:t>
            </a:r>
            <a:r>
              <a:rPr lang="en-US" altLang="zh-TW" sz="1200" kern="1200" dirty="0">
                <a:solidFill>
                  <a:schemeClr val="tx1"/>
                </a:solidFill>
                <a:effectLst/>
                <a:latin typeface="+mn-lt"/>
                <a:ea typeface="+mn-ea"/>
                <a:cs typeface="+mn-cs"/>
              </a:rPr>
              <a:t>Web-Base</a:t>
            </a:r>
            <a:r>
              <a:rPr lang="zh-TW" altLang="zh-TW" sz="1200" kern="1200" dirty="0">
                <a:solidFill>
                  <a:schemeClr val="tx1"/>
                </a:solidFill>
                <a:effectLst/>
                <a:latin typeface="+mn-lt"/>
                <a:ea typeface="+mn-ea"/>
                <a:cs typeface="+mn-cs"/>
              </a:rPr>
              <a:t>方式架構在網站主機上的</a:t>
            </a:r>
            <a:r>
              <a:rPr lang="en-US" altLang="zh-TW" sz="1200" kern="1200" dirty="0">
                <a:solidFill>
                  <a:schemeClr val="tx1"/>
                </a:solidFill>
                <a:effectLst/>
                <a:latin typeface="+mn-lt"/>
                <a:ea typeface="+mn-ea"/>
                <a:cs typeface="+mn-cs"/>
              </a:rPr>
              <a:t>MySQL</a:t>
            </a:r>
            <a:r>
              <a:rPr lang="zh-TW" altLang="zh-TW" sz="1200" kern="1200" dirty="0">
                <a:solidFill>
                  <a:schemeClr val="tx1"/>
                </a:solidFill>
                <a:effectLst/>
                <a:latin typeface="+mn-lt"/>
                <a:ea typeface="+mn-ea"/>
                <a:cs typeface="+mn-cs"/>
              </a:rPr>
              <a:t>的資料庫管理工具，讓管理者可用</a:t>
            </a:r>
            <a:r>
              <a:rPr lang="en-US" altLang="zh-TW" sz="1200" kern="1200" dirty="0">
                <a:solidFill>
                  <a:schemeClr val="tx1"/>
                </a:solidFill>
                <a:effectLst/>
                <a:latin typeface="+mn-lt"/>
                <a:ea typeface="+mn-ea"/>
                <a:cs typeface="+mn-cs"/>
              </a:rPr>
              <a:t>Web</a:t>
            </a:r>
            <a:r>
              <a:rPr lang="zh-TW" altLang="zh-TW" sz="1200" kern="1200" dirty="0">
                <a:solidFill>
                  <a:schemeClr val="tx1"/>
                </a:solidFill>
                <a:effectLst/>
                <a:latin typeface="+mn-lt"/>
                <a:ea typeface="+mn-ea"/>
                <a:cs typeface="+mn-cs"/>
              </a:rPr>
              <a:t>介面管理</a:t>
            </a:r>
            <a:r>
              <a:rPr lang="en-US" altLang="zh-TW" sz="1200" kern="1200" dirty="0">
                <a:solidFill>
                  <a:schemeClr val="tx1"/>
                </a:solidFill>
                <a:effectLst/>
                <a:latin typeface="+mn-lt"/>
                <a:ea typeface="+mn-ea"/>
                <a:cs typeface="+mn-cs"/>
              </a:rPr>
              <a:t>MySQL</a:t>
            </a:r>
            <a:r>
              <a:rPr lang="zh-TW" altLang="zh-TW" sz="1200" kern="1200" dirty="0">
                <a:solidFill>
                  <a:schemeClr val="tx1"/>
                </a:solidFill>
                <a:effectLst/>
                <a:latin typeface="+mn-lt"/>
                <a:ea typeface="+mn-ea"/>
                <a:cs typeface="+mn-cs"/>
              </a:rPr>
              <a:t>資料庫；本次專題研究透過上述之資源將數據進行儲存，以便接續</a:t>
            </a:r>
            <a:r>
              <a:rPr lang="en-US" altLang="zh-TW" sz="1200" kern="1200" dirty="0" err="1">
                <a:solidFill>
                  <a:schemeClr val="tx1"/>
                </a:solidFill>
                <a:effectLst/>
                <a:latin typeface="+mn-lt"/>
                <a:ea typeface="+mn-ea"/>
                <a:cs typeface="+mn-cs"/>
              </a:rPr>
              <a:t>Matlab</a:t>
            </a:r>
            <a:r>
              <a:rPr lang="zh-TW" altLang="zh-TW" sz="1200" kern="1200" dirty="0">
                <a:solidFill>
                  <a:schemeClr val="tx1"/>
                </a:solidFill>
                <a:effectLst/>
                <a:latin typeface="+mn-lt"/>
                <a:ea typeface="+mn-ea"/>
                <a:cs typeface="+mn-cs"/>
              </a:rPr>
              <a:t>之定位製圖。</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err="1">
                <a:solidFill>
                  <a:schemeClr val="tx1"/>
                </a:solidFill>
                <a:effectLst/>
                <a:latin typeface="+mn-lt"/>
                <a:ea typeface="+mn-ea"/>
                <a:cs typeface="+mn-cs"/>
              </a:rPr>
              <a:t>Matlab</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Matlab</a:t>
            </a:r>
            <a:r>
              <a:rPr lang="zh-TW" altLang="zh-TW" sz="1200" kern="1200" dirty="0">
                <a:solidFill>
                  <a:schemeClr val="tx1"/>
                </a:solidFill>
                <a:effectLst/>
                <a:latin typeface="+mn-lt"/>
                <a:ea typeface="+mn-ea"/>
                <a:cs typeface="+mn-cs"/>
              </a:rPr>
              <a:t>具有整合數值分析、矩陣計算及信號處理的功能，並具備將資料進行繪圖表現的計算能力，常用於演算法開發、資料視覺化、資料分析以及數值計算的進階技術計算語言和互動式環境；本次專題研究透過上述功能進行室內定位之程式撰寫，以驗證研究之可行性。</a:t>
            </a:r>
          </a:p>
          <a:p>
            <a:r>
              <a:rPr lang="en-US" altLang="zh-TW" sz="1200" kern="1200" dirty="0" err="1">
                <a:solidFill>
                  <a:schemeClr val="tx1"/>
                </a:solidFill>
                <a:effectLst/>
                <a:latin typeface="+mn-lt"/>
                <a:ea typeface="+mn-ea"/>
                <a:cs typeface="+mn-cs"/>
              </a:rPr>
              <a:t>LinkIt</a:t>
            </a:r>
            <a:r>
              <a:rPr lang="en-US" altLang="zh-TW" sz="1200" kern="1200" dirty="0">
                <a:solidFill>
                  <a:schemeClr val="tx1"/>
                </a:solidFill>
                <a:effectLst/>
                <a:latin typeface="+mn-lt"/>
                <a:ea typeface="+mn-ea"/>
                <a:cs typeface="+mn-cs"/>
              </a:rPr>
              <a:t> 7697</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LinkIt</a:t>
            </a:r>
            <a:r>
              <a:rPr lang="en-US" altLang="zh-TW" sz="1200" kern="1200" dirty="0">
                <a:solidFill>
                  <a:schemeClr val="tx1"/>
                </a:solidFill>
                <a:effectLst/>
                <a:latin typeface="+mn-lt"/>
                <a:ea typeface="+mn-ea"/>
                <a:cs typeface="+mn-cs"/>
              </a:rPr>
              <a:t> 7697 </a:t>
            </a:r>
            <a:r>
              <a:rPr lang="zh-TW" altLang="zh-TW" sz="1200" kern="1200" dirty="0">
                <a:solidFill>
                  <a:schemeClr val="tx1"/>
                </a:solidFill>
                <a:effectLst/>
                <a:latin typeface="+mn-lt"/>
                <a:ea typeface="+mn-ea"/>
                <a:cs typeface="+mn-cs"/>
              </a:rPr>
              <a:t>是一塊針對物聯網應用的開發板。 它基於</a:t>
            </a:r>
            <a:r>
              <a:rPr lang="en-US" altLang="zh-TW" sz="1200" kern="1200" dirty="0">
                <a:solidFill>
                  <a:schemeClr val="tx1"/>
                </a:solidFill>
                <a:effectLst/>
                <a:latin typeface="+mn-lt"/>
                <a:ea typeface="+mn-ea"/>
                <a:cs typeface="+mn-cs"/>
              </a:rPr>
              <a:t>MT7697 </a:t>
            </a:r>
            <a:r>
              <a:rPr lang="zh-TW" altLang="zh-TW" sz="1200" kern="1200" dirty="0">
                <a:solidFill>
                  <a:schemeClr val="tx1"/>
                </a:solidFill>
                <a:effectLst/>
                <a:latin typeface="+mn-lt"/>
                <a:ea typeface="+mn-ea"/>
                <a:cs typeface="+mn-cs"/>
              </a:rPr>
              <a:t>系統單晶片，具有含浮點運算的</a:t>
            </a:r>
            <a:r>
              <a:rPr lang="en-US" altLang="zh-TW" sz="1200" kern="1200" dirty="0">
                <a:solidFill>
                  <a:schemeClr val="tx1"/>
                </a:solidFill>
                <a:effectLst/>
                <a:latin typeface="+mn-lt"/>
                <a:ea typeface="+mn-ea"/>
                <a:cs typeface="+mn-cs"/>
              </a:rPr>
              <a:t>ARM Cortex-M4 </a:t>
            </a:r>
            <a:r>
              <a:rPr lang="zh-TW" altLang="zh-TW" sz="1200" kern="1200" dirty="0">
                <a:solidFill>
                  <a:schemeClr val="tx1"/>
                </a:solidFill>
                <a:effectLst/>
                <a:latin typeface="+mn-lt"/>
                <a:ea typeface="+mn-ea"/>
                <a:cs typeface="+mn-cs"/>
              </a:rPr>
              <a:t>微控制器，並整合了</a:t>
            </a:r>
            <a:r>
              <a:rPr lang="en-US" altLang="zh-TW" sz="1200" kern="1200" dirty="0">
                <a:solidFill>
                  <a:schemeClr val="tx1"/>
                </a:solidFill>
                <a:effectLst/>
                <a:latin typeface="+mn-lt"/>
                <a:ea typeface="+mn-ea"/>
                <a:cs typeface="+mn-cs"/>
              </a:rPr>
              <a:t>802.11b/g/n </a:t>
            </a:r>
            <a:r>
              <a:rPr lang="en-US" altLang="zh-TW" sz="1200" kern="1200" dirty="0" err="1">
                <a:solidFill>
                  <a:schemeClr val="tx1"/>
                </a:solidFill>
                <a:effectLst/>
                <a:latin typeface="+mn-lt"/>
                <a:ea typeface="+mn-ea"/>
                <a:cs typeface="+mn-cs"/>
              </a:rPr>
              <a:t>WiFi</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無線網路與</a:t>
            </a:r>
            <a:r>
              <a:rPr lang="en-US" altLang="zh-TW" sz="1200" kern="1200" dirty="0">
                <a:solidFill>
                  <a:schemeClr val="tx1"/>
                </a:solidFill>
                <a:effectLst/>
                <a:latin typeface="+mn-lt"/>
                <a:ea typeface="+mn-ea"/>
                <a:cs typeface="+mn-cs"/>
              </a:rPr>
              <a:t>Bluetooth 4.2 </a:t>
            </a:r>
            <a:r>
              <a:rPr lang="zh-TW" altLang="zh-TW" sz="1200" kern="1200" dirty="0">
                <a:solidFill>
                  <a:schemeClr val="tx1"/>
                </a:solidFill>
                <a:effectLst/>
                <a:latin typeface="+mn-lt"/>
                <a:ea typeface="+mn-ea"/>
                <a:cs typeface="+mn-cs"/>
              </a:rPr>
              <a:t>低功耗藍牙；本次研究使用上述功能進行</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訊號的實測與數據分析。</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ESP-32</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ESP32</a:t>
            </a:r>
            <a:r>
              <a:rPr lang="zh-TW" altLang="zh-TW" sz="1200" kern="1200" dirty="0">
                <a:solidFill>
                  <a:schemeClr val="tx1"/>
                </a:solidFill>
                <a:effectLst/>
                <a:latin typeface="+mn-lt"/>
                <a:ea typeface="+mn-ea"/>
                <a:cs typeface="+mn-cs"/>
              </a:rPr>
              <a:t>是一系列低成本，低功耗的單晶片微控制器，集成了</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和雙模藍牙。</a:t>
            </a:r>
            <a:r>
              <a:rPr lang="en-US" altLang="zh-TW" sz="1200" kern="1200" dirty="0">
                <a:solidFill>
                  <a:schemeClr val="tx1"/>
                </a:solidFill>
                <a:effectLst/>
                <a:latin typeface="+mn-lt"/>
                <a:ea typeface="+mn-ea"/>
                <a:cs typeface="+mn-cs"/>
              </a:rPr>
              <a:t> ESP32</a:t>
            </a:r>
            <a:r>
              <a:rPr lang="zh-TW" altLang="zh-TW" sz="1200" kern="1200" dirty="0">
                <a:solidFill>
                  <a:schemeClr val="tx1"/>
                </a:solidFill>
                <a:effectLst/>
                <a:latin typeface="+mn-lt"/>
                <a:ea typeface="+mn-ea"/>
                <a:cs typeface="+mn-cs"/>
              </a:rPr>
              <a:t>系列採用</a:t>
            </a:r>
            <a:r>
              <a:rPr lang="en-US" altLang="zh-TW" sz="1200" kern="1200" dirty="0" err="1">
                <a:solidFill>
                  <a:schemeClr val="tx1"/>
                </a:solidFill>
                <a:effectLst/>
                <a:latin typeface="+mn-lt"/>
                <a:ea typeface="+mn-ea"/>
                <a:cs typeface="+mn-cs"/>
              </a:rPr>
              <a:t>Tensilica</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Xtensa</a:t>
            </a:r>
            <a:r>
              <a:rPr lang="en-US" altLang="zh-TW" sz="1200" kern="1200" dirty="0">
                <a:solidFill>
                  <a:schemeClr val="tx1"/>
                </a:solidFill>
                <a:effectLst/>
                <a:latin typeface="+mn-lt"/>
                <a:ea typeface="+mn-ea"/>
                <a:cs typeface="+mn-cs"/>
              </a:rPr>
              <a:t> LX6</a:t>
            </a:r>
            <a:r>
              <a:rPr lang="zh-TW" altLang="zh-TW" sz="1200" kern="1200" dirty="0">
                <a:solidFill>
                  <a:schemeClr val="tx1"/>
                </a:solidFill>
                <a:effectLst/>
                <a:latin typeface="+mn-lt"/>
                <a:ea typeface="+mn-ea"/>
                <a:cs typeface="+mn-cs"/>
              </a:rPr>
              <a:t>微處理器，包括雙核心和單核變體，內建天線開關，</a:t>
            </a:r>
            <a:r>
              <a:rPr lang="en-US" altLang="zh-TW" sz="1200" kern="1200" dirty="0">
                <a:solidFill>
                  <a:schemeClr val="tx1"/>
                </a:solidFill>
                <a:effectLst/>
                <a:latin typeface="+mn-lt"/>
                <a:ea typeface="+mn-ea"/>
                <a:cs typeface="+mn-cs"/>
              </a:rPr>
              <a:t>RF</a:t>
            </a:r>
            <a:r>
              <a:rPr lang="zh-TW" altLang="zh-TW" sz="1200" kern="1200" dirty="0">
                <a:solidFill>
                  <a:schemeClr val="tx1"/>
                </a:solidFill>
                <a:effectLst/>
                <a:latin typeface="+mn-lt"/>
                <a:ea typeface="+mn-ea"/>
                <a:cs typeface="+mn-cs"/>
              </a:rPr>
              <a:t>變換器，功率放大器，低雜訊接收放大器，濾波器和電源管理模組；同時</a:t>
            </a:r>
            <a:r>
              <a:rPr lang="en-US" altLang="zh-TW" sz="1200" kern="1200" dirty="0">
                <a:solidFill>
                  <a:schemeClr val="tx1"/>
                </a:solidFill>
                <a:effectLst/>
                <a:latin typeface="+mn-lt"/>
                <a:ea typeface="+mn-ea"/>
                <a:cs typeface="+mn-cs"/>
              </a:rPr>
              <a:t>ESP32</a:t>
            </a:r>
            <a:r>
              <a:rPr lang="zh-TW" altLang="zh-TW" sz="1200" kern="1200" dirty="0">
                <a:solidFill>
                  <a:schemeClr val="tx1"/>
                </a:solidFill>
                <a:effectLst/>
                <a:latin typeface="+mn-lt"/>
                <a:ea typeface="+mn-ea"/>
                <a:cs typeface="+mn-cs"/>
              </a:rPr>
              <a:t>為本次研究之重點硬體，使用其藍牙進行數據實測及傳輸，並透過</a:t>
            </a:r>
            <a:r>
              <a:rPr lang="en-US" altLang="zh-TW" sz="1200" kern="1200" dirty="0" err="1">
                <a:solidFill>
                  <a:schemeClr val="tx1"/>
                </a:solidFill>
                <a:effectLst/>
                <a:latin typeface="+mn-lt"/>
                <a:ea typeface="+mn-ea"/>
                <a:cs typeface="+mn-cs"/>
              </a:rPr>
              <a:t>WiFi</a:t>
            </a:r>
            <a:r>
              <a:rPr lang="zh-TW" altLang="zh-TW" sz="1200" kern="1200" dirty="0">
                <a:solidFill>
                  <a:schemeClr val="tx1"/>
                </a:solidFill>
                <a:effectLst/>
                <a:latin typeface="+mn-lt"/>
                <a:ea typeface="+mn-ea"/>
                <a:cs typeface="+mn-cs"/>
              </a:rPr>
              <a:t>將實測數據上傳至</a:t>
            </a:r>
            <a:r>
              <a:rPr lang="en-US" altLang="zh-TW" sz="1200" kern="1200" dirty="0">
                <a:solidFill>
                  <a:schemeClr val="tx1"/>
                </a:solidFill>
                <a:effectLst/>
                <a:latin typeface="+mn-lt"/>
                <a:ea typeface="+mn-ea"/>
                <a:cs typeface="+mn-cs"/>
              </a:rPr>
              <a:t>Database</a:t>
            </a:r>
            <a:r>
              <a:rPr lang="zh-TW" altLang="zh-TW" sz="1200" kern="1200" dirty="0">
                <a:solidFill>
                  <a:schemeClr val="tx1"/>
                </a:solidFill>
                <a:effectLst/>
                <a:latin typeface="+mn-lt"/>
                <a:ea typeface="+mn-ea"/>
                <a:cs typeface="+mn-cs"/>
              </a:rPr>
              <a:t>進行儲存。</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Beacon</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Beacon</a:t>
            </a:r>
            <a:r>
              <a:rPr lang="zh-TW" altLang="zh-TW" sz="1200" kern="1200" dirty="0">
                <a:solidFill>
                  <a:schemeClr val="tx1"/>
                </a:solidFill>
                <a:effectLst/>
                <a:latin typeface="+mn-lt"/>
                <a:ea typeface="+mn-ea"/>
                <a:cs typeface="+mn-cs"/>
              </a:rPr>
              <a:t>是蘋果公司提出的「一種可以讓附近手持電子設備檢測到的一種新的低功耗、低成本信號傳送器」的一套可用於室內定位系統的協議這種技術可以使一個智慧型手機或其他裝置在一個</a:t>
            </a:r>
            <a:r>
              <a:rPr lang="en-US" altLang="zh-TW" sz="1200" kern="1200" dirty="0">
                <a:solidFill>
                  <a:schemeClr val="tx1"/>
                </a:solidFill>
                <a:effectLst/>
                <a:latin typeface="+mn-lt"/>
                <a:ea typeface="+mn-ea"/>
                <a:cs typeface="+mn-cs"/>
              </a:rPr>
              <a:t>Beacon</a:t>
            </a:r>
            <a:r>
              <a:rPr lang="zh-TW" altLang="zh-TW" sz="1200" kern="1200" dirty="0">
                <a:solidFill>
                  <a:schemeClr val="tx1"/>
                </a:solidFill>
                <a:effectLst/>
                <a:latin typeface="+mn-lt"/>
                <a:ea typeface="+mn-ea"/>
                <a:cs typeface="+mn-cs"/>
              </a:rPr>
              <a:t>基站的感應範圍內執行相應的命令；本次研究便以其作為藍牙訊號實測對象及室內定位之目標物</a:t>
            </a:r>
            <a:r>
              <a:rPr lang="zh-TW" altLang="zh-TW"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左邊為使用的軟體右邊為硬體而這次使用</a:t>
            </a:r>
            <a:r>
              <a:rPr lang="en-US" altLang="zh-TW" sz="1200" kern="1200" dirty="0" smtClean="0">
                <a:solidFill>
                  <a:schemeClr val="tx1"/>
                </a:solidFill>
                <a:effectLst/>
                <a:latin typeface="+mn-lt"/>
                <a:ea typeface="+mn-ea"/>
                <a:cs typeface="+mn-cs"/>
              </a:rPr>
              <a:t>eps32</a:t>
            </a:r>
            <a:r>
              <a:rPr lang="zh-TW" altLang="zh-TW" sz="1200" kern="1200" dirty="0" smtClean="0">
                <a:solidFill>
                  <a:schemeClr val="tx1"/>
                </a:solidFill>
                <a:effectLst/>
                <a:latin typeface="+mn-lt"/>
                <a:ea typeface="+mn-ea"/>
                <a:cs typeface="+mn-cs"/>
              </a:rPr>
              <a:t>和</a:t>
            </a:r>
            <a:r>
              <a:rPr lang="en-US" altLang="zh-TW" sz="1200" kern="1200" dirty="0" smtClean="0">
                <a:solidFill>
                  <a:schemeClr val="tx1"/>
                </a:solidFill>
                <a:effectLst/>
                <a:latin typeface="+mn-lt"/>
                <a:ea typeface="+mn-ea"/>
                <a:cs typeface="+mn-cs"/>
              </a:rPr>
              <a:t>linkit7697</a:t>
            </a:r>
            <a:r>
              <a:rPr lang="zh-TW" altLang="zh-TW" sz="1200" kern="1200" dirty="0" smtClean="0">
                <a:solidFill>
                  <a:schemeClr val="tx1"/>
                </a:solidFill>
                <a:effectLst/>
                <a:latin typeface="+mn-lt"/>
                <a:ea typeface="+mn-ea"/>
                <a:cs typeface="+mn-cs"/>
              </a:rPr>
              <a:t>來做為這是研究的重點硬體，</a:t>
            </a:r>
            <a:r>
              <a:rPr lang="en-US" altLang="zh-TW" sz="1200" kern="1200" dirty="0" err="1" smtClean="0">
                <a:solidFill>
                  <a:schemeClr val="tx1"/>
                </a:solidFill>
                <a:effectLst/>
                <a:latin typeface="+mn-lt"/>
                <a:ea typeface="+mn-ea"/>
                <a:cs typeface="+mn-cs"/>
              </a:rPr>
              <a:t>linkit</a:t>
            </a:r>
            <a:r>
              <a:rPr lang="zh-TW" altLang="zh-TW" sz="1200" kern="1200" dirty="0" smtClean="0">
                <a:solidFill>
                  <a:schemeClr val="tx1"/>
                </a:solidFill>
                <a:effectLst/>
                <a:latin typeface="+mn-lt"/>
                <a:ea typeface="+mn-ea"/>
                <a:cs typeface="+mn-cs"/>
              </a:rPr>
              <a:t>主要用於</a:t>
            </a:r>
            <a:r>
              <a:rPr lang="en-US" altLang="zh-TW" sz="1200" kern="1200" dirty="0" err="1" smtClean="0">
                <a:solidFill>
                  <a:schemeClr val="tx1"/>
                </a:solidFill>
                <a:effectLst/>
                <a:latin typeface="+mn-lt"/>
                <a:ea typeface="+mn-ea"/>
                <a:cs typeface="+mn-cs"/>
              </a:rPr>
              <a:t>wifi</a:t>
            </a:r>
            <a:r>
              <a:rPr lang="zh-TW" altLang="zh-TW" sz="1200" kern="1200" dirty="0" smtClean="0">
                <a:solidFill>
                  <a:schemeClr val="tx1"/>
                </a:solidFill>
                <a:effectLst/>
                <a:latin typeface="+mn-lt"/>
                <a:ea typeface="+mn-ea"/>
                <a:cs typeface="+mn-cs"/>
              </a:rPr>
              <a:t>訊號的實測和分析，</a:t>
            </a:r>
            <a:r>
              <a:rPr lang="en-US" altLang="zh-TW" sz="1200" kern="1200" dirty="0" smtClean="0">
                <a:solidFill>
                  <a:schemeClr val="tx1"/>
                </a:solidFill>
                <a:effectLst/>
                <a:latin typeface="+mn-lt"/>
                <a:ea typeface="+mn-ea"/>
                <a:cs typeface="+mn-cs"/>
              </a:rPr>
              <a:t>esp32</a:t>
            </a:r>
            <a:r>
              <a:rPr lang="zh-TW" altLang="zh-TW" sz="1200" kern="1200" dirty="0" smtClean="0">
                <a:solidFill>
                  <a:schemeClr val="tx1"/>
                </a:solidFill>
                <a:effectLst/>
                <a:latin typeface="+mn-lt"/>
                <a:ea typeface="+mn-ea"/>
                <a:cs typeface="+mn-cs"/>
              </a:rPr>
              <a:t>則是藍牙的實測及傳輸。</a:t>
            </a:r>
          </a:p>
          <a:p>
            <a:r>
              <a:rPr lang="en-US" altLang="zh-TW" sz="1200" kern="1200" dirty="0" smtClean="0">
                <a:solidFill>
                  <a:schemeClr val="tx1"/>
                </a:solidFill>
                <a:effectLst/>
                <a:latin typeface="+mn-lt"/>
                <a:ea typeface="+mn-ea"/>
                <a:cs typeface="+mn-cs"/>
              </a:rPr>
              <a:t>Beacon</a:t>
            </a:r>
            <a:r>
              <a:rPr lang="zh-TW" altLang="zh-TW" sz="1200" kern="1200" dirty="0" smtClean="0">
                <a:solidFill>
                  <a:schemeClr val="tx1"/>
                </a:solidFill>
                <a:effectLst/>
                <a:latin typeface="+mn-lt"/>
                <a:ea typeface="+mn-ea"/>
                <a:cs typeface="+mn-cs"/>
              </a:rPr>
              <a:t>則作為這次測試藍牙訊號實測的對象及室內定位的目標物</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左方程式部分則用</a:t>
            </a:r>
            <a:r>
              <a:rPr lang="en-US" altLang="zh-TW" sz="1200" kern="1200" dirty="0" err="1" smtClean="0">
                <a:solidFill>
                  <a:schemeClr val="tx1"/>
                </a:solidFill>
                <a:effectLst/>
                <a:latin typeface="+mn-lt"/>
                <a:ea typeface="+mn-ea"/>
                <a:cs typeface="+mn-cs"/>
              </a:rPr>
              <a:t>arduino</a:t>
            </a:r>
            <a:r>
              <a:rPr lang="zh-TW" altLang="zh-TW" sz="1200" kern="1200" dirty="0" smtClean="0">
                <a:solidFill>
                  <a:schemeClr val="tx1"/>
                </a:solidFill>
                <a:effectLst/>
                <a:latin typeface="+mn-lt"/>
                <a:ea typeface="+mn-ea"/>
                <a:cs typeface="+mn-cs"/>
              </a:rPr>
              <a:t>進行</a:t>
            </a:r>
            <a:r>
              <a:rPr lang="en-US" altLang="zh-TW" sz="1200" kern="1200" dirty="0" smtClean="0">
                <a:solidFill>
                  <a:schemeClr val="tx1"/>
                </a:solidFill>
                <a:effectLst/>
                <a:latin typeface="+mn-lt"/>
                <a:ea typeface="+mn-ea"/>
                <a:cs typeface="+mn-cs"/>
              </a:rPr>
              <a:t>esp32</a:t>
            </a:r>
            <a:r>
              <a:rPr lang="zh-TW" altLang="zh-TW" sz="1200" kern="1200" dirty="0" smtClean="0">
                <a:solidFill>
                  <a:schemeClr val="tx1"/>
                </a:solidFill>
                <a:effectLst/>
                <a:latin typeface="+mn-lt"/>
                <a:ea typeface="+mn-ea"/>
                <a:cs typeface="+mn-cs"/>
              </a:rPr>
              <a:t>和</a:t>
            </a:r>
            <a:r>
              <a:rPr lang="en-US" altLang="zh-TW" sz="1200" kern="1200" dirty="0" smtClean="0">
                <a:solidFill>
                  <a:schemeClr val="tx1"/>
                </a:solidFill>
                <a:effectLst/>
                <a:latin typeface="+mn-lt"/>
                <a:ea typeface="+mn-ea"/>
                <a:cs typeface="+mn-cs"/>
              </a:rPr>
              <a:t>linkit7697</a:t>
            </a:r>
            <a:r>
              <a:rPr lang="zh-TW" altLang="zh-TW" sz="1200" kern="1200" dirty="0" smtClean="0">
                <a:solidFill>
                  <a:schemeClr val="tx1"/>
                </a:solidFill>
                <a:effectLst/>
                <a:latin typeface="+mn-lt"/>
                <a:ea typeface="+mn-ea"/>
                <a:cs typeface="+mn-cs"/>
              </a:rPr>
              <a:t>程式的撰寫 由</a:t>
            </a:r>
            <a:r>
              <a:rPr lang="en-US" altLang="zh-TW" sz="1200" kern="1200" dirty="0" err="1" smtClean="0">
                <a:solidFill>
                  <a:schemeClr val="tx1"/>
                </a:solidFill>
                <a:effectLst/>
                <a:latin typeface="+mn-lt"/>
                <a:ea typeface="+mn-ea"/>
                <a:cs typeface="+mn-cs"/>
              </a:rPr>
              <a:t>phpmyadmin</a:t>
            </a:r>
            <a:r>
              <a:rPr lang="zh-TW" altLang="zh-TW" sz="1200" kern="1200" dirty="0" smtClean="0">
                <a:solidFill>
                  <a:schemeClr val="tx1"/>
                </a:solidFill>
                <a:effectLst/>
                <a:latin typeface="+mn-lt"/>
                <a:ea typeface="+mn-ea"/>
                <a:cs typeface="+mn-cs"/>
              </a:rPr>
              <a:t>建立資料庫將數據儲存。</a:t>
            </a:r>
          </a:p>
          <a:p>
            <a:r>
              <a:rPr lang="zh-TW" altLang="zh-TW" sz="1200" kern="1200" dirty="0" smtClean="0">
                <a:solidFill>
                  <a:schemeClr val="tx1"/>
                </a:solidFill>
                <a:effectLst/>
                <a:latin typeface="+mn-lt"/>
                <a:ea typeface="+mn-ea"/>
                <a:cs typeface="+mn-cs"/>
              </a:rPr>
              <a:t>而</a:t>
            </a:r>
            <a:r>
              <a:rPr lang="en-US" altLang="zh-TW" sz="1200" kern="1200" dirty="0" err="1" smtClean="0">
                <a:solidFill>
                  <a:schemeClr val="tx1"/>
                </a:solidFill>
                <a:effectLst/>
                <a:latin typeface="+mn-lt"/>
                <a:ea typeface="+mn-ea"/>
                <a:cs typeface="+mn-cs"/>
              </a:rPr>
              <a:t>matlab</a:t>
            </a:r>
            <a:r>
              <a:rPr lang="zh-TW" altLang="zh-TW" sz="1200" kern="1200" dirty="0" smtClean="0">
                <a:solidFill>
                  <a:schemeClr val="tx1"/>
                </a:solidFill>
                <a:effectLst/>
                <a:latin typeface="+mn-lt"/>
                <a:ea typeface="+mn-ea"/>
                <a:cs typeface="+mn-cs"/>
              </a:rPr>
              <a:t>具有整合數據分析和矩陣計算的能力，</a:t>
            </a:r>
            <a:r>
              <a:rPr lang="zh-TW" altLang="en-US" sz="1200" kern="1200" dirty="0" smtClean="0">
                <a:solidFill>
                  <a:schemeClr val="tx1"/>
                </a:solidFill>
                <a:effectLst/>
                <a:latin typeface="+mn-lt"/>
                <a:ea typeface="+mn-ea"/>
                <a:cs typeface="+mn-cs"/>
              </a:rPr>
              <a:t>可</a:t>
            </a:r>
            <a:r>
              <a:rPr lang="zh-TW" altLang="zh-TW" sz="1200" kern="1200" dirty="0" smtClean="0">
                <a:solidFill>
                  <a:schemeClr val="tx1"/>
                </a:solidFill>
                <a:effectLst/>
                <a:latin typeface="+mn-lt"/>
                <a:ea typeface="+mn-ea"/>
                <a:cs typeface="+mn-cs"/>
              </a:rPr>
              <a:t>將得到的資料進行繪圖表現</a:t>
            </a:r>
          </a:p>
          <a:p>
            <a:r>
              <a:rPr lang="en-US" altLang="zh-TW" sz="1200" kern="1200" dirty="0" smtClean="0">
                <a:solidFill>
                  <a:schemeClr val="tx1"/>
                </a:solidFill>
                <a:effectLst/>
                <a:latin typeface="+mn-lt"/>
                <a:ea typeface="+mn-ea"/>
                <a:cs typeface="+mn-cs"/>
              </a:rPr>
              <a:t> </a:t>
            </a:r>
            <a:endParaRPr lang="zh-TW"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B4A4E52D-5221-4D83-BEFD-39B8090AB873}" type="slidenum">
              <a:rPr lang="zh-TW" altLang="en-US" smtClean="0"/>
              <a:t>12</a:t>
            </a:fld>
            <a:endParaRPr lang="zh-TW" altLang="en-US"/>
          </a:p>
        </p:txBody>
      </p:sp>
    </p:spTree>
    <p:extLst>
      <p:ext uri="{BB962C8B-B14F-4D97-AF65-F5344CB8AC3E}">
        <p14:creationId xmlns:p14="http://schemas.microsoft.com/office/powerpoint/2010/main" val="258772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在環境的部份，我們是使用手機的熱點連接</a:t>
            </a:r>
            <a:r>
              <a:rPr lang="zh-TW" altLang="en-US" dirty="0" smtClean="0"/>
              <a:t>到</a:t>
            </a:r>
            <a:r>
              <a:rPr lang="en-US" altLang="zh-TW" dirty="0" err="1" smtClean="0"/>
              <a:t>Linkit</a:t>
            </a:r>
            <a:r>
              <a:rPr lang="en-US" altLang="zh-TW" dirty="0" smtClean="0"/>
              <a:t> </a:t>
            </a:r>
            <a:r>
              <a:rPr lang="zh-TW" altLang="en-US" dirty="0" smtClean="0"/>
              <a:t>，</a:t>
            </a:r>
            <a:r>
              <a:rPr lang="zh-TW" altLang="en-US" dirty="0"/>
              <a:t>所以手機是我們取</a:t>
            </a:r>
            <a:r>
              <a:rPr lang="en-US" altLang="zh-TW" dirty="0"/>
              <a:t>RSSI</a:t>
            </a:r>
            <a:r>
              <a:rPr lang="zh-TW" altLang="en-US" dirty="0"/>
              <a:t>值目標，程式部分在</a:t>
            </a:r>
            <a:r>
              <a:rPr lang="en-US" altLang="zh-TW" dirty="0" err="1"/>
              <a:t>wifi</a:t>
            </a:r>
            <a:r>
              <a:rPr lang="zh-TW" altLang="en-US" dirty="0"/>
              <a:t>成功連接後，我們使用</a:t>
            </a:r>
            <a:r>
              <a:rPr lang="en-US" altLang="zh-TW" dirty="0" err="1"/>
              <a:t>printWifiStatus</a:t>
            </a:r>
            <a:r>
              <a:rPr lang="en-US" altLang="zh-TW" dirty="0"/>
              <a:t> </a:t>
            </a:r>
            <a:r>
              <a:rPr lang="zh-TW" altLang="en-US" dirty="0"/>
              <a:t>方法，進行</a:t>
            </a:r>
            <a:r>
              <a:rPr lang="en-US" altLang="zh-TW" dirty="0"/>
              <a:t>100</a:t>
            </a:r>
            <a:r>
              <a:rPr lang="zh-TW" altLang="en-US" dirty="0"/>
              <a:t>次的取樣，每次取樣為掃描</a:t>
            </a:r>
            <a:r>
              <a:rPr lang="en-US" altLang="zh-TW" dirty="0"/>
              <a:t>5</a:t>
            </a:r>
            <a:r>
              <a:rPr lang="zh-TW" altLang="en-US" dirty="0"/>
              <a:t>次</a:t>
            </a:r>
            <a:r>
              <a:rPr lang="en-US" altLang="zh-TW" dirty="0"/>
              <a:t>RSSI</a:t>
            </a:r>
            <a:r>
              <a:rPr lang="zh-TW" altLang="en-US" dirty="0"/>
              <a:t>值的平均值，所以我們總共有</a:t>
            </a:r>
            <a:r>
              <a:rPr lang="en-US" altLang="zh-TW" dirty="0"/>
              <a:t>500</a:t>
            </a:r>
            <a:r>
              <a:rPr lang="zh-TW" altLang="en-US" dirty="0"/>
              <a:t>個樣本</a:t>
            </a:r>
            <a:r>
              <a:rPr lang="zh-TW" altLang="en-US" dirty="0" smtClean="0"/>
              <a:t>數，最後掃瞄</a:t>
            </a:r>
            <a:r>
              <a:rPr lang="en-US" altLang="zh-TW" dirty="0" smtClean="0"/>
              <a:t>100</a:t>
            </a:r>
            <a:r>
              <a:rPr lang="zh-TW" altLang="en-US" dirty="0" smtClean="0"/>
              <a:t>次後自動結束。</a:t>
            </a:r>
            <a:endParaRPr lang="en-US" altLang="zh-TW" dirty="0"/>
          </a:p>
        </p:txBody>
      </p:sp>
      <p:sp>
        <p:nvSpPr>
          <p:cNvPr id="4" name="投影片編號版面配置區 3"/>
          <p:cNvSpPr>
            <a:spLocks noGrp="1"/>
          </p:cNvSpPr>
          <p:nvPr>
            <p:ph type="sldNum" sz="quarter" idx="5"/>
          </p:nvPr>
        </p:nvSpPr>
        <p:spPr/>
        <p:txBody>
          <a:bodyPr/>
          <a:lstStyle/>
          <a:p>
            <a:fld id="{B4A4E52D-5221-4D83-BEFD-39B8090AB873}" type="slidenum">
              <a:rPr lang="zh-TW" altLang="en-US" smtClean="0"/>
              <a:t>13</a:t>
            </a:fld>
            <a:endParaRPr lang="zh-TW" altLang="en-US"/>
          </a:p>
        </p:txBody>
      </p:sp>
    </p:spTree>
    <p:extLst>
      <p:ext uri="{BB962C8B-B14F-4D97-AF65-F5344CB8AC3E}">
        <p14:creationId xmlns:p14="http://schemas.microsoft.com/office/powerpoint/2010/main" val="3610952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zh-TW" altLang="en-US"/>
              <a:t>按一下以編輯母片標題樣式</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A540318A-AB16-4C95-8FB5-60CBB55B8AEF}" type="datetime1">
              <a:rPr lang="zh-TW" altLang="en-US" smtClean="0"/>
              <a:t>2021/12/24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2238095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BCF44E-AFCC-417C-822D-593E334377DF}" type="datetime1">
              <a:rPr lang="zh-TW" altLang="en-US" smtClean="0"/>
              <a:t>2021/12/24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1888158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7AAF64D-31A9-46E3-BFC9-9689F1BC3DD5}" type="datetime1">
              <a:rPr lang="zh-TW" altLang="en-US" smtClean="0"/>
              <a:t>2021/12/24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2337974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BB9F1E0-BAE5-45CF-9E90-38F497C4141C}" type="datetime1">
              <a:rPr lang="zh-TW" altLang="en-US" smtClean="0"/>
              <a:t>2021/12/24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1512077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zh-TW" altLang="en-US"/>
              <a:t>按一下以編輯母片標題樣式</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CA3A1C2D-97FD-47E8-8214-C0A270176D6B}" type="datetime1">
              <a:rPr lang="zh-TW" altLang="en-US" smtClean="0"/>
              <a:t>2021/12/24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1818694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F62F6173-8285-453A-BDCF-E0BB851FC665}" type="datetime1">
              <a:rPr lang="zh-TW" altLang="en-US" smtClean="0"/>
              <a:t>2021/12/24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1060394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a:t>按一下以編輯母片文字樣式</a:t>
            </a:r>
          </a:p>
        </p:txBody>
      </p:sp>
      <p:sp>
        <p:nvSpPr>
          <p:cNvPr id="4" name="Content Placeholder 3"/>
          <p:cNvSpPr>
            <a:spLocks noGrp="1"/>
          </p:cNvSpPr>
          <p:nvPr>
            <p:ph sz="half" idx="2"/>
          </p:nvPr>
        </p:nvSpPr>
        <p:spPr>
          <a:xfrm>
            <a:off x="1259683" y="3757613"/>
            <a:ext cx="7736681" cy="55268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TW" altLang="en-US"/>
              <a:t>按一下以編輯母片文字樣式</a:t>
            </a:r>
          </a:p>
        </p:txBody>
      </p:sp>
      <p:sp>
        <p:nvSpPr>
          <p:cNvPr id="6" name="Content Placeholder 5"/>
          <p:cNvSpPr>
            <a:spLocks noGrp="1"/>
          </p:cNvSpPr>
          <p:nvPr>
            <p:ph sz="quarter" idx="4"/>
          </p:nvPr>
        </p:nvSpPr>
        <p:spPr>
          <a:xfrm>
            <a:off x="9258300" y="3757613"/>
            <a:ext cx="7774782" cy="55268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8707BC9-9CAC-47F6-877E-A5BAED55AD63}" type="datetime1">
              <a:rPr lang="zh-TW" altLang="en-US" smtClean="0"/>
              <a:t>2021/12/24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28731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E03149F-B4A2-4977-BCE1-F141D8133DC1}" type="datetime1">
              <a:rPr lang="zh-TW" altLang="en-US" smtClean="0"/>
              <a:t>2021/12/24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2960979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894AA-65C8-454F-BBD0-786D8C59696C}" type="datetime1">
              <a:rPr lang="zh-TW" altLang="en-US" smtClean="0"/>
              <a:t>2021/12/24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26288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zh-TW" altLang="en-US"/>
              <a:t>按一下以編輯母片標題樣式</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792F6F-94D9-46D1-BFA9-43C98DFE2393}" type="datetime1">
              <a:rPr lang="zh-TW" altLang="en-US" smtClean="0"/>
              <a:t>2021/12/24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850698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4EA2318-0CB2-45A7-9B3F-B3951A16E5D0}" type="datetime1">
              <a:rPr lang="zh-TW" altLang="en-US" smtClean="0"/>
              <a:t>2021/12/24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2908942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alpha val="70000"/>
              </a:schemeClr>
            </a:gs>
            <a:gs pos="75000">
              <a:schemeClr val="bg1">
                <a:lumMod val="75000"/>
                <a:alpha val="50000"/>
              </a:schemeClr>
            </a:gs>
            <a:gs pos="50000">
              <a:schemeClr val="bg1">
                <a:lumMod val="75000"/>
                <a:alpha val="50000"/>
              </a:schemeClr>
            </a:gs>
            <a:gs pos="25000">
              <a:schemeClr val="bg1">
                <a:lumMod val="85000"/>
                <a:alpha val="50000"/>
              </a:schemeClr>
            </a:gs>
            <a:gs pos="100000">
              <a:schemeClr val="bg1">
                <a:lumMod val="50000"/>
                <a:alpha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07B9E4F-DF46-4F51-A36B-2B6656D479BF}" type="datetime1">
              <a:rPr lang="zh-TW" altLang="en-US" smtClean="0"/>
              <a:t>2021/12/24</a:t>
            </a:fld>
            <a:endParaRPr lang="zh-TW" alt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6BD11731-35EA-41EA-B932-75CDBE315166}" type="slidenum">
              <a:rPr lang="zh-TW" altLang="en-US" smtClean="0"/>
              <a:t>‹#›</a:t>
            </a:fld>
            <a:endParaRPr lang="zh-TW" altLang="en-US"/>
          </a:p>
        </p:txBody>
      </p:sp>
    </p:spTree>
    <p:extLst>
      <p:ext uri="{BB962C8B-B14F-4D97-AF65-F5344CB8AC3E}">
        <p14:creationId xmlns:p14="http://schemas.microsoft.com/office/powerpoint/2010/main" val="5433913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microsoft.com/office/2007/relationships/hdphoto" Target="../media/hdphoto13.wdp"/><Relationship Id="rId4" Type="http://schemas.openxmlformats.org/officeDocument/2006/relationships/image" Target="../media/image24.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hdphoto" Target="../media/hdphoto13.wdp"/><Relationship Id="rId3" Type="http://schemas.openxmlformats.org/officeDocument/2006/relationships/image" Target="../media/image7.png"/><Relationship Id="rId7" Type="http://schemas.microsoft.com/office/2007/relationships/hdphoto" Target="../media/hdphoto14.wdp"/><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microsoft.com/office/2007/relationships/hdphoto" Target="../media/hdphoto12.wdp"/><Relationship Id="rId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9.png"/><Relationship Id="rId9" Type="http://schemas.microsoft.com/office/2007/relationships/hdphoto" Target="../media/hdphoto15.wdp"/></Relationships>
</file>

<file path=ppt/slides/_rels/slide13.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16.wdp"/><Relationship Id="rId4" Type="http://schemas.openxmlformats.org/officeDocument/2006/relationships/image" Target="../media/image36.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2.png"/><Relationship Id="rId4" Type="http://schemas.openxmlformats.org/officeDocument/2006/relationships/image" Target="../media/image41.png"/><Relationship Id="rId9" Type="http://schemas.microsoft.com/office/2007/relationships/hdphoto" Target="../media/hdphoto16.wdp"/></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3.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4.png"/><Relationship Id="rId4" Type="http://schemas.openxmlformats.org/officeDocument/2006/relationships/image" Target="../media/image7.png"/><Relationship Id="rId9" Type="http://schemas.microsoft.com/office/2007/relationships/hdphoto" Target="../media/hdphoto16.wdp"/></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6.png"/><Relationship Id="rId10" Type="http://schemas.openxmlformats.org/officeDocument/2006/relationships/image" Target="../media/image47.png"/><Relationship Id="rId4" Type="http://schemas.openxmlformats.org/officeDocument/2006/relationships/image" Target="../media/image45.png"/><Relationship Id="rId9" Type="http://schemas.microsoft.com/office/2007/relationships/hdphoto" Target="../media/hdphoto16.wdp"/></Relationships>
</file>

<file path=ppt/slides/_rels/slide18.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48.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35.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5.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4.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1.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png"/><Relationship Id="rId5" Type="http://schemas.microsoft.com/office/2007/relationships/hdphoto" Target="../media/hdphoto16.wdp"/><Relationship Id="rId4" Type="http://schemas.openxmlformats.org/officeDocument/2006/relationships/image" Target="../media/image35.png"/><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7.png"/><Relationship Id="rId5" Type="http://schemas.microsoft.com/office/2007/relationships/hdphoto" Target="../media/hdphoto16.wdp"/><Relationship Id="rId4" Type="http://schemas.openxmlformats.org/officeDocument/2006/relationships/image" Target="../media/image35.pn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5.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35.png"/><Relationship Id="rId4" Type="http://schemas.openxmlformats.org/officeDocument/2006/relationships/image" Target="../media/image7.png"/><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microsoft.com/office/2007/relationships/hdphoto" Target="../media/hdphoto12.wdp"/><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eg"/></Relationships>
</file>

<file path=ppt/slides/_rels/slide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jp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60.jpe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png"/><Relationship Id="rId7" Type="http://schemas.microsoft.com/office/2007/relationships/hdphoto" Target="../media/hdphoto19.wdp"/><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5.png"/><Relationship Id="rId11" Type="http://schemas.microsoft.com/office/2007/relationships/hdphoto" Target="../media/hdphoto21.wdp"/><Relationship Id="rId5" Type="http://schemas.openxmlformats.org/officeDocument/2006/relationships/image" Target="../media/image35.png"/><Relationship Id="rId10" Type="http://schemas.openxmlformats.org/officeDocument/2006/relationships/image" Target="../media/image77.png"/><Relationship Id="rId4" Type="http://schemas.openxmlformats.org/officeDocument/2006/relationships/image" Target="../media/image74.png"/><Relationship Id="rId9" Type="http://schemas.microsoft.com/office/2007/relationships/hdphoto" Target="../media/hdphoto20.wdp"/></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13" Type="http://schemas.microsoft.com/office/2007/relationships/hdphoto" Target="../media/hdphoto4.wdp"/><Relationship Id="rId3" Type="http://schemas.microsoft.com/office/2007/relationships/hdphoto" Target="../media/hdphoto10.wdp"/><Relationship Id="rId7" Type="http://schemas.microsoft.com/office/2007/relationships/hdphoto" Target="../media/hdphoto6.wdp"/><Relationship Id="rId12" Type="http://schemas.openxmlformats.org/officeDocument/2006/relationships/image" Target="../media/image4.png"/><Relationship Id="rId2" Type="http://schemas.openxmlformats.org/officeDocument/2006/relationships/image" Target="../media/image15.png"/><Relationship Id="rId16"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6.png"/><Relationship Id="rId11" Type="http://schemas.microsoft.com/office/2007/relationships/hdphoto" Target="../media/hdphoto22.wdp"/><Relationship Id="rId5" Type="http://schemas.microsoft.com/office/2007/relationships/hdphoto" Target="../media/hdphoto17.wdp"/><Relationship Id="rId15" Type="http://schemas.microsoft.com/office/2007/relationships/hdphoto" Target="../media/hdphoto23.wdp"/><Relationship Id="rId10" Type="http://schemas.openxmlformats.org/officeDocument/2006/relationships/image" Target="../media/image79.png"/><Relationship Id="rId4" Type="http://schemas.openxmlformats.org/officeDocument/2006/relationships/image" Target="../media/image61.png"/><Relationship Id="rId9" Type="http://schemas.microsoft.com/office/2007/relationships/hdphoto" Target="../media/hdphoto18.wdp"/><Relationship Id="rId1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24.wdp"/></Relationships>
</file>

<file path=ppt/slides/_rels/slide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microsoft.com/office/2007/relationships/hdphoto" Target="../media/hdphoto9.wdp"/><Relationship Id="rId5" Type="http://schemas.microsoft.com/office/2007/relationships/hdphoto" Target="../media/hdphoto7.wdp"/><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11.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圖片 99">
            <a:extLst>
              <a:ext uri="{FF2B5EF4-FFF2-40B4-BE49-F238E27FC236}">
                <a16:creationId xmlns:a16="http://schemas.microsoft.com/office/drawing/2014/main" id="{560EBB74-431F-46EC-B2E5-45FD9CA26F81}"/>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3856" b="58004"/>
          <a:stretch/>
        </p:blipFill>
        <p:spPr>
          <a:xfrm flipH="1">
            <a:off x="11297651" y="3597847"/>
            <a:ext cx="6990349" cy="6689153"/>
          </a:xfrm>
          <a:prstGeom prst="rect">
            <a:avLst/>
          </a:prstGeom>
        </p:spPr>
      </p:pic>
      <p:grpSp>
        <p:nvGrpSpPr>
          <p:cNvPr id="86" name="群組 85">
            <a:extLst>
              <a:ext uri="{FF2B5EF4-FFF2-40B4-BE49-F238E27FC236}">
                <a16:creationId xmlns:a16="http://schemas.microsoft.com/office/drawing/2014/main" id="{DDC76B82-A553-4626-B465-DB045C2D2B4B}"/>
              </a:ext>
            </a:extLst>
          </p:cNvPr>
          <p:cNvGrpSpPr/>
          <p:nvPr/>
        </p:nvGrpSpPr>
        <p:grpSpPr>
          <a:xfrm>
            <a:off x="12716492" y="4703230"/>
            <a:ext cx="3134921" cy="1953243"/>
            <a:chOff x="12716492" y="4703230"/>
            <a:chExt cx="3134921" cy="1953243"/>
          </a:xfrm>
        </p:grpSpPr>
        <p:pic>
          <p:nvPicPr>
            <p:cNvPr id="76" name="圖片 75">
              <a:extLst>
                <a:ext uri="{FF2B5EF4-FFF2-40B4-BE49-F238E27FC236}">
                  <a16:creationId xmlns:a16="http://schemas.microsoft.com/office/drawing/2014/main" id="{25EEC979-67E5-40C1-B41D-7D07CB265E42}"/>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7097" b="90968" l="3395" r="96605">
                          <a14:foregroundMark x1="7099" y1="43226" x2="7099" y2="61935"/>
                          <a14:foregroundMark x1="89506" y1="50968" x2="89506" y2="50968"/>
                          <a14:foregroundMark x1="93210" y1="50323" x2="93210" y2="50323"/>
                          <a14:foregroundMark x1="60185" y1="7097" x2="60185" y2="7097"/>
                          <a14:foregroundMark x1="96605" y1="50323" x2="96605" y2="50323"/>
                          <a14:foregroundMark x1="72531" y1="90968" x2="72222" y2="90968"/>
                          <a14:foregroundMark x1="3395" y1="48387" x2="3395" y2="4838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60527" t="36211" r="14479" b="36573"/>
            <a:stretch/>
          </p:blipFill>
          <p:spPr>
            <a:xfrm flipH="1">
              <a:off x="14995552" y="6120245"/>
              <a:ext cx="370956" cy="240189"/>
            </a:xfrm>
            <a:prstGeom prst="rect">
              <a:avLst/>
            </a:prstGeom>
            <a:noFill/>
          </p:spPr>
        </p:pic>
        <p:grpSp>
          <p:nvGrpSpPr>
            <p:cNvPr id="85" name="群組 84">
              <a:extLst>
                <a:ext uri="{FF2B5EF4-FFF2-40B4-BE49-F238E27FC236}">
                  <a16:creationId xmlns:a16="http://schemas.microsoft.com/office/drawing/2014/main" id="{56E47943-ED16-4E8F-8F7D-87907666CF38}"/>
                </a:ext>
              </a:extLst>
            </p:cNvPr>
            <p:cNvGrpSpPr/>
            <p:nvPr/>
          </p:nvGrpSpPr>
          <p:grpSpPr>
            <a:xfrm>
              <a:off x="12716492" y="4703230"/>
              <a:ext cx="3134921" cy="1953243"/>
              <a:chOff x="12716492" y="4703230"/>
              <a:chExt cx="3134921" cy="1953243"/>
            </a:xfrm>
          </p:grpSpPr>
          <p:pic>
            <p:nvPicPr>
              <p:cNvPr id="74" name="圖片 73">
                <a:extLst>
                  <a:ext uri="{FF2B5EF4-FFF2-40B4-BE49-F238E27FC236}">
                    <a16:creationId xmlns:a16="http://schemas.microsoft.com/office/drawing/2014/main" id="{7078FADE-7938-4191-9953-C4D320FEA9D0}"/>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7097" b="90968" l="3395" r="96605">
                            <a14:foregroundMark x1="7099" y1="43226" x2="7099" y2="61935"/>
                            <a14:foregroundMark x1="89506" y1="50968" x2="89506" y2="50968"/>
                            <a14:foregroundMark x1="93210" y1="50323" x2="93210" y2="50323"/>
                            <a14:foregroundMark x1="60185" y1="7097" x2="60185" y2="7097"/>
                            <a14:foregroundMark x1="96605" y1="50323" x2="96605" y2="50323"/>
                            <a14:foregroundMark x1="72531" y1="90968" x2="72222" y2="90968"/>
                            <a14:foregroundMark x1="3395" y1="48387" x2="3395" y2="4838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23736"/>
              <a:stretch/>
            </p:blipFill>
            <p:spPr>
              <a:xfrm flipH="1">
                <a:off x="12716492" y="5825476"/>
                <a:ext cx="2279195" cy="830997"/>
              </a:xfrm>
              <a:prstGeom prst="rect">
                <a:avLst/>
              </a:prstGeom>
              <a:noFill/>
            </p:spPr>
          </p:pic>
          <p:pic>
            <p:nvPicPr>
              <p:cNvPr id="77" name="圖片 76">
                <a:extLst>
                  <a:ext uri="{FF2B5EF4-FFF2-40B4-BE49-F238E27FC236}">
                    <a16:creationId xmlns:a16="http://schemas.microsoft.com/office/drawing/2014/main" id="{85467B33-A87B-497A-BB09-C60F96BE677A}"/>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7097" b="90968" l="3395" r="96605">
                            <a14:foregroundMark x1="7099" y1="43226" x2="7099" y2="61935"/>
                            <a14:foregroundMark x1="89506" y1="50968" x2="89506" y2="50968"/>
                            <a14:foregroundMark x1="93210" y1="50323" x2="93210" y2="50323"/>
                            <a14:foregroundMark x1="60185" y1="7097" x2="60185" y2="7097"/>
                            <a14:foregroundMark x1="96605" y1="50323" x2="96605" y2="50323"/>
                            <a14:foregroundMark x1="72531" y1="90968" x2="72222" y2="90968"/>
                            <a14:foregroundMark x1="3395" y1="48387" x2="3395" y2="4838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60527" t="36211" r="14479" b="36573"/>
              <a:stretch/>
            </p:blipFill>
            <p:spPr>
              <a:xfrm rot="-1800000" flipH="1">
                <a:off x="15311094" y="6003033"/>
                <a:ext cx="463264" cy="252000"/>
              </a:xfrm>
              <a:prstGeom prst="rect">
                <a:avLst/>
              </a:prstGeom>
              <a:noFill/>
            </p:spPr>
          </p:pic>
          <p:pic>
            <p:nvPicPr>
              <p:cNvPr id="78" name="圖片 77">
                <a:extLst>
                  <a:ext uri="{FF2B5EF4-FFF2-40B4-BE49-F238E27FC236}">
                    <a16:creationId xmlns:a16="http://schemas.microsoft.com/office/drawing/2014/main" id="{DB91F675-D2B9-4F28-8B27-CF1D3D422BC0}"/>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7097" b="90968" l="3395" r="96605">
                            <a14:foregroundMark x1="7099" y1="43226" x2="7099" y2="61935"/>
                            <a14:foregroundMark x1="89506" y1="50968" x2="89506" y2="50968"/>
                            <a14:foregroundMark x1="93210" y1="50323" x2="93210" y2="50323"/>
                            <a14:foregroundMark x1="60185" y1="7097" x2="60185" y2="7097"/>
                            <a14:foregroundMark x1="96605" y1="50323" x2="96605" y2="50323"/>
                            <a14:foregroundMark x1="72531" y1="90968" x2="72222" y2="90968"/>
                            <a14:foregroundMark x1="3395" y1="48387" x2="3395" y2="4838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60527" t="36211" r="14479" b="36573"/>
              <a:stretch/>
            </p:blipFill>
            <p:spPr>
              <a:xfrm rot="16200000" flipH="1">
                <a:off x="15158157" y="5348536"/>
                <a:ext cx="1134512" cy="252000"/>
              </a:xfrm>
              <a:prstGeom prst="rect">
                <a:avLst/>
              </a:prstGeom>
              <a:noFill/>
            </p:spPr>
          </p:pic>
          <p:pic>
            <p:nvPicPr>
              <p:cNvPr id="79" name="圖片 78">
                <a:extLst>
                  <a:ext uri="{FF2B5EF4-FFF2-40B4-BE49-F238E27FC236}">
                    <a16:creationId xmlns:a16="http://schemas.microsoft.com/office/drawing/2014/main" id="{BF756546-EA80-4B88-9FAE-D391C75E19A3}"/>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7097" b="90968" l="3395" r="96605">
                            <a14:foregroundMark x1="7099" y1="43226" x2="7099" y2="61935"/>
                            <a14:foregroundMark x1="89506" y1="50968" x2="89506" y2="50968"/>
                            <a14:foregroundMark x1="93210" y1="50323" x2="93210" y2="50323"/>
                            <a14:foregroundMark x1="60185" y1="7097" x2="60185" y2="7097"/>
                            <a14:foregroundMark x1="96605" y1="50323" x2="96605" y2="50323"/>
                            <a14:foregroundMark x1="72531" y1="90968" x2="72222" y2="90968"/>
                            <a14:foregroundMark x1="3395" y1="48387" x2="3395" y2="4838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60527" t="36211" r="14479" b="36573"/>
              <a:stretch/>
            </p:blipFill>
            <p:spPr>
              <a:xfrm rot="1800000" flipH="1">
                <a:off x="15311094" y="4703230"/>
                <a:ext cx="463264" cy="252000"/>
              </a:xfrm>
              <a:prstGeom prst="rect">
                <a:avLst/>
              </a:prstGeom>
              <a:noFill/>
            </p:spPr>
          </p:pic>
        </p:grpSp>
      </p:grpSp>
      <p:pic>
        <p:nvPicPr>
          <p:cNvPr id="47" name="圖片 46">
            <a:extLst>
              <a:ext uri="{FF2B5EF4-FFF2-40B4-BE49-F238E27FC236}">
                <a16:creationId xmlns:a16="http://schemas.microsoft.com/office/drawing/2014/main" id="{DA1159A6-D419-440F-B60E-554C9F99222C}"/>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4981" b="49149"/>
          <a:stretch/>
        </p:blipFill>
        <p:spPr>
          <a:xfrm rot="10800000" flipH="1">
            <a:off x="0" y="-1"/>
            <a:ext cx="8723098" cy="8099648"/>
          </a:xfrm>
          <a:prstGeom prst="rect">
            <a:avLst/>
          </a:prstGeom>
        </p:spPr>
      </p:pic>
      <p:sp>
        <p:nvSpPr>
          <p:cNvPr id="49" name="文字方塊 48">
            <a:extLst>
              <a:ext uri="{FF2B5EF4-FFF2-40B4-BE49-F238E27FC236}">
                <a16:creationId xmlns:a16="http://schemas.microsoft.com/office/drawing/2014/main" id="{A1C7D9F9-C56A-4A7D-B6CD-B034BECA8282}"/>
              </a:ext>
            </a:extLst>
          </p:cNvPr>
          <p:cNvSpPr txBox="1"/>
          <p:nvPr/>
        </p:nvSpPr>
        <p:spPr>
          <a:xfrm>
            <a:off x="4554852" y="4296334"/>
            <a:ext cx="9178296" cy="830997"/>
          </a:xfrm>
          <a:prstGeom prst="rect">
            <a:avLst/>
          </a:prstGeom>
          <a:noFill/>
        </p:spPr>
        <p:txBody>
          <a:bodyPr wrap="square">
            <a:spAutoFit/>
          </a:bodyPr>
          <a:lstStyle/>
          <a:p>
            <a:pPr algn="ctr"/>
            <a:r>
              <a:rPr lang="en-US" altLang="zh-TW" sz="4800" b="1" kern="100" dirty="0">
                <a:latin typeface="Imprint MT Shadow" panose="04020605060303030202" pitchFamily="82" charset="0"/>
                <a:ea typeface="標楷體" panose="03000509000000000000" pitchFamily="65" charset="-120"/>
                <a:cs typeface="Times New Roman" panose="02020603050405020304" pitchFamily="18" charset="0"/>
              </a:rPr>
              <a:t>107 </a:t>
            </a:r>
            <a:r>
              <a:rPr lang="zh-TW" altLang="zh-TW" sz="4800" b="1" kern="100" dirty="0">
                <a:latin typeface="標楷體" panose="03000509000000000000" pitchFamily="65" charset="-120"/>
                <a:ea typeface="標楷體" panose="03000509000000000000" pitchFamily="65" charset="-120"/>
                <a:cs typeface="Times New Roman" panose="02020603050405020304" pitchFamily="18" charset="0"/>
              </a:rPr>
              <a:t>高科技產業生產實務研究專題</a:t>
            </a:r>
            <a:endParaRPr lang="zh-TW" altLang="en-US" sz="4800" b="1" dirty="0">
              <a:latin typeface="標楷體" panose="03000509000000000000" pitchFamily="65" charset="-120"/>
              <a:ea typeface="標楷體" panose="03000509000000000000" pitchFamily="65" charset="-120"/>
            </a:endParaRPr>
          </a:p>
        </p:txBody>
      </p:sp>
      <p:grpSp>
        <p:nvGrpSpPr>
          <p:cNvPr id="69" name="群組 68">
            <a:extLst>
              <a:ext uri="{FF2B5EF4-FFF2-40B4-BE49-F238E27FC236}">
                <a16:creationId xmlns:a16="http://schemas.microsoft.com/office/drawing/2014/main" id="{DE358043-7A33-474F-9224-AECEF08475F4}"/>
              </a:ext>
            </a:extLst>
          </p:cNvPr>
          <p:cNvGrpSpPr/>
          <p:nvPr/>
        </p:nvGrpSpPr>
        <p:grpSpPr>
          <a:xfrm>
            <a:off x="5082372" y="5729561"/>
            <a:ext cx="8049270" cy="1022828"/>
            <a:chOff x="5082372" y="5729561"/>
            <a:chExt cx="8049270" cy="1022828"/>
          </a:xfrm>
        </p:grpSpPr>
        <p:sp>
          <p:nvSpPr>
            <p:cNvPr id="67" name="矩形: 圓角 66">
              <a:extLst>
                <a:ext uri="{FF2B5EF4-FFF2-40B4-BE49-F238E27FC236}">
                  <a16:creationId xmlns:a16="http://schemas.microsoft.com/office/drawing/2014/main" id="{DBD708D7-A217-4719-B00A-91113AF40D28}"/>
                </a:ext>
              </a:extLst>
            </p:cNvPr>
            <p:cNvSpPr/>
            <p:nvPr/>
          </p:nvSpPr>
          <p:spPr>
            <a:xfrm>
              <a:off x="5082372" y="5729561"/>
              <a:ext cx="8049270" cy="1022828"/>
            </a:xfrm>
            <a:custGeom>
              <a:avLst/>
              <a:gdLst>
                <a:gd name="connsiteX0" fmla="*/ 0 w 8049270"/>
                <a:gd name="connsiteY0" fmla="*/ 170475 h 1022828"/>
                <a:gd name="connsiteX1" fmla="*/ 170475 w 8049270"/>
                <a:gd name="connsiteY1" fmla="*/ 0 h 1022828"/>
                <a:gd name="connsiteX2" fmla="*/ 658669 w 8049270"/>
                <a:gd name="connsiteY2" fmla="*/ 0 h 1022828"/>
                <a:gd name="connsiteX3" fmla="*/ 1146862 w 8049270"/>
                <a:gd name="connsiteY3" fmla="*/ 0 h 1022828"/>
                <a:gd name="connsiteX4" fmla="*/ 1943389 w 8049270"/>
                <a:gd name="connsiteY4" fmla="*/ 0 h 1022828"/>
                <a:gd name="connsiteX5" fmla="*/ 2585749 w 8049270"/>
                <a:gd name="connsiteY5" fmla="*/ 0 h 1022828"/>
                <a:gd name="connsiteX6" fmla="*/ 2996859 w 8049270"/>
                <a:gd name="connsiteY6" fmla="*/ 0 h 1022828"/>
                <a:gd name="connsiteX7" fmla="*/ 3485053 w 8049270"/>
                <a:gd name="connsiteY7" fmla="*/ 0 h 1022828"/>
                <a:gd name="connsiteX8" fmla="*/ 3896163 w 8049270"/>
                <a:gd name="connsiteY8" fmla="*/ 0 h 1022828"/>
                <a:gd name="connsiteX9" fmla="*/ 4461440 w 8049270"/>
                <a:gd name="connsiteY9" fmla="*/ 0 h 1022828"/>
                <a:gd name="connsiteX10" fmla="*/ 5103800 w 8049270"/>
                <a:gd name="connsiteY10" fmla="*/ 0 h 1022828"/>
                <a:gd name="connsiteX11" fmla="*/ 5823243 w 8049270"/>
                <a:gd name="connsiteY11" fmla="*/ 0 h 1022828"/>
                <a:gd name="connsiteX12" fmla="*/ 6619769 w 8049270"/>
                <a:gd name="connsiteY12" fmla="*/ 0 h 1022828"/>
                <a:gd name="connsiteX13" fmla="*/ 7878795 w 8049270"/>
                <a:gd name="connsiteY13" fmla="*/ 0 h 1022828"/>
                <a:gd name="connsiteX14" fmla="*/ 8049270 w 8049270"/>
                <a:gd name="connsiteY14" fmla="*/ 170475 h 1022828"/>
                <a:gd name="connsiteX15" fmla="*/ 8049270 w 8049270"/>
                <a:gd name="connsiteY15" fmla="*/ 852353 h 1022828"/>
                <a:gd name="connsiteX16" fmla="*/ 7878795 w 8049270"/>
                <a:gd name="connsiteY16" fmla="*/ 1022828 h 1022828"/>
                <a:gd name="connsiteX17" fmla="*/ 7467685 w 8049270"/>
                <a:gd name="connsiteY17" fmla="*/ 1022828 h 1022828"/>
                <a:gd name="connsiteX18" fmla="*/ 6748241 w 8049270"/>
                <a:gd name="connsiteY18" fmla="*/ 1022828 h 1022828"/>
                <a:gd name="connsiteX19" fmla="*/ 6337131 w 8049270"/>
                <a:gd name="connsiteY19" fmla="*/ 1022828 h 1022828"/>
                <a:gd name="connsiteX20" fmla="*/ 5694771 w 8049270"/>
                <a:gd name="connsiteY20" fmla="*/ 1022828 h 1022828"/>
                <a:gd name="connsiteX21" fmla="*/ 4975328 w 8049270"/>
                <a:gd name="connsiteY21" fmla="*/ 1022828 h 1022828"/>
                <a:gd name="connsiteX22" fmla="*/ 4410051 w 8049270"/>
                <a:gd name="connsiteY22" fmla="*/ 1022828 h 1022828"/>
                <a:gd name="connsiteX23" fmla="*/ 3844774 w 8049270"/>
                <a:gd name="connsiteY23" fmla="*/ 1022828 h 1022828"/>
                <a:gd name="connsiteX24" fmla="*/ 3433664 w 8049270"/>
                <a:gd name="connsiteY24" fmla="*/ 1022828 h 1022828"/>
                <a:gd name="connsiteX25" fmla="*/ 2714221 w 8049270"/>
                <a:gd name="connsiteY25" fmla="*/ 1022828 h 1022828"/>
                <a:gd name="connsiteX26" fmla="*/ 1917694 w 8049270"/>
                <a:gd name="connsiteY26" fmla="*/ 1022828 h 1022828"/>
                <a:gd name="connsiteX27" fmla="*/ 1352417 w 8049270"/>
                <a:gd name="connsiteY27" fmla="*/ 1022828 h 1022828"/>
                <a:gd name="connsiteX28" fmla="*/ 170475 w 8049270"/>
                <a:gd name="connsiteY28" fmla="*/ 1022828 h 1022828"/>
                <a:gd name="connsiteX29" fmla="*/ 0 w 8049270"/>
                <a:gd name="connsiteY29" fmla="*/ 852353 h 1022828"/>
                <a:gd name="connsiteX30" fmla="*/ 0 w 8049270"/>
                <a:gd name="connsiteY30" fmla="*/ 170475 h 102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49270" h="1022828" fill="none" extrusionOk="0">
                  <a:moveTo>
                    <a:pt x="0" y="170475"/>
                  </a:moveTo>
                  <a:cubicBezTo>
                    <a:pt x="-3255" y="71762"/>
                    <a:pt x="86166" y="-11106"/>
                    <a:pt x="170475" y="0"/>
                  </a:cubicBezTo>
                  <a:cubicBezTo>
                    <a:pt x="281076" y="3016"/>
                    <a:pt x="472059" y="-15412"/>
                    <a:pt x="658669" y="0"/>
                  </a:cubicBezTo>
                  <a:cubicBezTo>
                    <a:pt x="845279" y="15412"/>
                    <a:pt x="1044233" y="-12244"/>
                    <a:pt x="1146862" y="0"/>
                  </a:cubicBezTo>
                  <a:cubicBezTo>
                    <a:pt x="1249491" y="12244"/>
                    <a:pt x="1760229" y="14953"/>
                    <a:pt x="1943389" y="0"/>
                  </a:cubicBezTo>
                  <a:cubicBezTo>
                    <a:pt x="2126549" y="-14953"/>
                    <a:pt x="2402523" y="-29127"/>
                    <a:pt x="2585749" y="0"/>
                  </a:cubicBezTo>
                  <a:cubicBezTo>
                    <a:pt x="2768975" y="29127"/>
                    <a:pt x="2818442" y="13163"/>
                    <a:pt x="2996859" y="0"/>
                  </a:cubicBezTo>
                  <a:cubicBezTo>
                    <a:pt x="3175276" y="-13163"/>
                    <a:pt x="3265703" y="-23169"/>
                    <a:pt x="3485053" y="0"/>
                  </a:cubicBezTo>
                  <a:cubicBezTo>
                    <a:pt x="3704403" y="23169"/>
                    <a:pt x="3786167" y="17041"/>
                    <a:pt x="3896163" y="0"/>
                  </a:cubicBezTo>
                  <a:cubicBezTo>
                    <a:pt x="4006159" y="-17041"/>
                    <a:pt x="4348363" y="1380"/>
                    <a:pt x="4461440" y="0"/>
                  </a:cubicBezTo>
                  <a:cubicBezTo>
                    <a:pt x="4574517" y="-1380"/>
                    <a:pt x="4966367" y="-29934"/>
                    <a:pt x="5103800" y="0"/>
                  </a:cubicBezTo>
                  <a:cubicBezTo>
                    <a:pt x="5241233" y="29934"/>
                    <a:pt x="5620040" y="21444"/>
                    <a:pt x="5823243" y="0"/>
                  </a:cubicBezTo>
                  <a:cubicBezTo>
                    <a:pt x="6026446" y="-21444"/>
                    <a:pt x="6446458" y="-14013"/>
                    <a:pt x="6619769" y="0"/>
                  </a:cubicBezTo>
                  <a:cubicBezTo>
                    <a:pt x="6793080" y="14013"/>
                    <a:pt x="7445316" y="-55836"/>
                    <a:pt x="7878795" y="0"/>
                  </a:cubicBezTo>
                  <a:cubicBezTo>
                    <a:pt x="7989448" y="7995"/>
                    <a:pt x="8058488" y="59985"/>
                    <a:pt x="8049270" y="170475"/>
                  </a:cubicBezTo>
                  <a:cubicBezTo>
                    <a:pt x="8061583" y="373086"/>
                    <a:pt x="8066467" y="644421"/>
                    <a:pt x="8049270" y="852353"/>
                  </a:cubicBezTo>
                  <a:cubicBezTo>
                    <a:pt x="8042571" y="959957"/>
                    <a:pt x="7995327" y="1030060"/>
                    <a:pt x="7878795" y="1022828"/>
                  </a:cubicBezTo>
                  <a:cubicBezTo>
                    <a:pt x="7785554" y="1004158"/>
                    <a:pt x="7595796" y="1043031"/>
                    <a:pt x="7467685" y="1022828"/>
                  </a:cubicBezTo>
                  <a:cubicBezTo>
                    <a:pt x="7339574" y="1002626"/>
                    <a:pt x="7059747" y="1008369"/>
                    <a:pt x="6748241" y="1022828"/>
                  </a:cubicBezTo>
                  <a:cubicBezTo>
                    <a:pt x="6436735" y="1037287"/>
                    <a:pt x="6502483" y="1042296"/>
                    <a:pt x="6337131" y="1022828"/>
                  </a:cubicBezTo>
                  <a:cubicBezTo>
                    <a:pt x="6171779" y="1003361"/>
                    <a:pt x="5911101" y="1026907"/>
                    <a:pt x="5694771" y="1022828"/>
                  </a:cubicBezTo>
                  <a:cubicBezTo>
                    <a:pt x="5478441" y="1018749"/>
                    <a:pt x="5253042" y="993639"/>
                    <a:pt x="4975328" y="1022828"/>
                  </a:cubicBezTo>
                  <a:cubicBezTo>
                    <a:pt x="4697614" y="1052017"/>
                    <a:pt x="4584098" y="1022259"/>
                    <a:pt x="4410051" y="1022828"/>
                  </a:cubicBezTo>
                  <a:cubicBezTo>
                    <a:pt x="4236004" y="1023397"/>
                    <a:pt x="4030344" y="1012044"/>
                    <a:pt x="3844774" y="1022828"/>
                  </a:cubicBezTo>
                  <a:cubicBezTo>
                    <a:pt x="3659204" y="1033612"/>
                    <a:pt x="3536635" y="1040555"/>
                    <a:pt x="3433664" y="1022828"/>
                  </a:cubicBezTo>
                  <a:cubicBezTo>
                    <a:pt x="3330693" y="1005102"/>
                    <a:pt x="2866278" y="1024338"/>
                    <a:pt x="2714221" y="1022828"/>
                  </a:cubicBezTo>
                  <a:cubicBezTo>
                    <a:pt x="2562164" y="1021318"/>
                    <a:pt x="2177028" y="1006332"/>
                    <a:pt x="1917694" y="1022828"/>
                  </a:cubicBezTo>
                  <a:cubicBezTo>
                    <a:pt x="1658360" y="1039324"/>
                    <a:pt x="1531346" y="1037953"/>
                    <a:pt x="1352417" y="1022828"/>
                  </a:cubicBezTo>
                  <a:cubicBezTo>
                    <a:pt x="1173488" y="1007703"/>
                    <a:pt x="458024" y="1053640"/>
                    <a:pt x="170475" y="1022828"/>
                  </a:cubicBezTo>
                  <a:cubicBezTo>
                    <a:pt x="68868" y="1033519"/>
                    <a:pt x="-11257" y="962895"/>
                    <a:pt x="0" y="852353"/>
                  </a:cubicBezTo>
                  <a:cubicBezTo>
                    <a:pt x="-2630" y="580066"/>
                    <a:pt x="-17937" y="408323"/>
                    <a:pt x="0" y="170475"/>
                  </a:cubicBezTo>
                  <a:close/>
                </a:path>
                <a:path w="8049270" h="1022828" stroke="0" extrusionOk="0">
                  <a:moveTo>
                    <a:pt x="0" y="170475"/>
                  </a:moveTo>
                  <a:cubicBezTo>
                    <a:pt x="-6753" y="67627"/>
                    <a:pt x="75796" y="-13147"/>
                    <a:pt x="170475" y="0"/>
                  </a:cubicBezTo>
                  <a:cubicBezTo>
                    <a:pt x="440106" y="14516"/>
                    <a:pt x="537615" y="-24926"/>
                    <a:pt x="735752" y="0"/>
                  </a:cubicBezTo>
                  <a:cubicBezTo>
                    <a:pt x="933889" y="24926"/>
                    <a:pt x="1191931" y="-556"/>
                    <a:pt x="1532278" y="0"/>
                  </a:cubicBezTo>
                  <a:cubicBezTo>
                    <a:pt x="1872625" y="556"/>
                    <a:pt x="2045002" y="34150"/>
                    <a:pt x="2251721" y="0"/>
                  </a:cubicBezTo>
                  <a:cubicBezTo>
                    <a:pt x="2458440" y="-34150"/>
                    <a:pt x="2840128" y="21761"/>
                    <a:pt x="3048248" y="0"/>
                  </a:cubicBezTo>
                  <a:cubicBezTo>
                    <a:pt x="3256368" y="-21761"/>
                    <a:pt x="3517278" y="-3973"/>
                    <a:pt x="3844774" y="0"/>
                  </a:cubicBezTo>
                  <a:cubicBezTo>
                    <a:pt x="4172270" y="3973"/>
                    <a:pt x="4353191" y="-953"/>
                    <a:pt x="4641301" y="0"/>
                  </a:cubicBezTo>
                  <a:cubicBezTo>
                    <a:pt x="4929411" y="953"/>
                    <a:pt x="5028810" y="-21300"/>
                    <a:pt x="5129494" y="0"/>
                  </a:cubicBezTo>
                  <a:cubicBezTo>
                    <a:pt x="5230178" y="21300"/>
                    <a:pt x="5515188" y="-16951"/>
                    <a:pt x="5694771" y="0"/>
                  </a:cubicBezTo>
                  <a:cubicBezTo>
                    <a:pt x="5874354" y="16951"/>
                    <a:pt x="6080533" y="-8737"/>
                    <a:pt x="6337131" y="0"/>
                  </a:cubicBezTo>
                  <a:cubicBezTo>
                    <a:pt x="6593729" y="8737"/>
                    <a:pt x="6600503" y="994"/>
                    <a:pt x="6748241" y="0"/>
                  </a:cubicBezTo>
                  <a:cubicBezTo>
                    <a:pt x="6895979" y="-994"/>
                    <a:pt x="7059437" y="24149"/>
                    <a:pt x="7313518" y="0"/>
                  </a:cubicBezTo>
                  <a:cubicBezTo>
                    <a:pt x="7567599" y="-24149"/>
                    <a:pt x="7703168" y="7388"/>
                    <a:pt x="7878795" y="0"/>
                  </a:cubicBezTo>
                  <a:cubicBezTo>
                    <a:pt x="7958559" y="17952"/>
                    <a:pt x="8045294" y="83858"/>
                    <a:pt x="8049270" y="170475"/>
                  </a:cubicBezTo>
                  <a:cubicBezTo>
                    <a:pt x="8053748" y="448039"/>
                    <a:pt x="8029840" y="662929"/>
                    <a:pt x="8049270" y="852353"/>
                  </a:cubicBezTo>
                  <a:cubicBezTo>
                    <a:pt x="8059341" y="949306"/>
                    <a:pt x="7992340" y="1032382"/>
                    <a:pt x="7878795" y="1022828"/>
                  </a:cubicBezTo>
                  <a:cubicBezTo>
                    <a:pt x="7745055" y="1007074"/>
                    <a:pt x="7578138" y="1018934"/>
                    <a:pt x="7467685" y="1022828"/>
                  </a:cubicBezTo>
                  <a:cubicBezTo>
                    <a:pt x="7357232" y="1026723"/>
                    <a:pt x="6983355" y="995766"/>
                    <a:pt x="6671158" y="1022828"/>
                  </a:cubicBezTo>
                  <a:cubicBezTo>
                    <a:pt x="6358961" y="1049890"/>
                    <a:pt x="6290589" y="1036823"/>
                    <a:pt x="5951715" y="1022828"/>
                  </a:cubicBezTo>
                  <a:cubicBezTo>
                    <a:pt x="5612841" y="1008833"/>
                    <a:pt x="5623541" y="1014497"/>
                    <a:pt x="5463521" y="1022828"/>
                  </a:cubicBezTo>
                  <a:cubicBezTo>
                    <a:pt x="5303501" y="1031159"/>
                    <a:pt x="5222117" y="1022644"/>
                    <a:pt x="5052411" y="1022828"/>
                  </a:cubicBezTo>
                  <a:cubicBezTo>
                    <a:pt x="4882705" y="1023013"/>
                    <a:pt x="4663619" y="1010245"/>
                    <a:pt x="4332968" y="1022828"/>
                  </a:cubicBezTo>
                  <a:cubicBezTo>
                    <a:pt x="4002317" y="1035411"/>
                    <a:pt x="3984292" y="1028448"/>
                    <a:pt x="3767691" y="1022828"/>
                  </a:cubicBezTo>
                  <a:cubicBezTo>
                    <a:pt x="3551090" y="1017208"/>
                    <a:pt x="3280266" y="1009744"/>
                    <a:pt x="2971165" y="1022828"/>
                  </a:cubicBezTo>
                  <a:cubicBezTo>
                    <a:pt x="2662064" y="1035912"/>
                    <a:pt x="2725023" y="1000887"/>
                    <a:pt x="2482971" y="1022828"/>
                  </a:cubicBezTo>
                  <a:cubicBezTo>
                    <a:pt x="2240919" y="1044769"/>
                    <a:pt x="2068632" y="1000015"/>
                    <a:pt x="1917694" y="1022828"/>
                  </a:cubicBezTo>
                  <a:cubicBezTo>
                    <a:pt x="1766756" y="1045641"/>
                    <a:pt x="1634539" y="1037883"/>
                    <a:pt x="1352417" y="1022828"/>
                  </a:cubicBezTo>
                  <a:cubicBezTo>
                    <a:pt x="1070295" y="1007773"/>
                    <a:pt x="594738" y="1060490"/>
                    <a:pt x="170475" y="1022828"/>
                  </a:cubicBezTo>
                  <a:cubicBezTo>
                    <a:pt x="59898" y="1013062"/>
                    <a:pt x="3592" y="932326"/>
                    <a:pt x="0" y="852353"/>
                  </a:cubicBezTo>
                  <a:cubicBezTo>
                    <a:pt x="-33783" y="660973"/>
                    <a:pt x="31628" y="507838"/>
                    <a:pt x="0" y="170475"/>
                  </a:cubicBezTo>
                  <a:close/>
                </a:path>
              </a:pathLst>
            </a:custGeom>
            <a:solidFill>
              <a:srgbClr val="315079"/>
            </a:solidFill>
            <a:ln w="76200">
              <a:solidFill>
                <a:srgbClr val="315079"/>
              </a:solidFill>
              <a:extLst>
                <a:ext uri="{C807C97D-BFC1-408E-A445-0C87EB9F89A2}">
                  <ask:lineSketchStyleProps xmlns="" xmlns:ask="http://schemas.microsoft.com/office/drawing/2018/sketchyshapes" sd="4253679307">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E728410F-073B-4EE6-805A-AE80DF32FD46}"/>
                </a:ext>
              </a:extLst>
            </p:cNvPr>
            <p:cNvSpPr txBox="1"/>
            <p:nvPr/>
          </p:nvSpPr>
          <p:spPr>
            <a:xfrm>
              <a:off x="5190912" y="5856255"/>
              <a:ext cx="7832191" cy="707886"/>
            </a:xfrm>
            <a:prstGeom prst="rect">
              <a:avLst/>
            </a:prstGeom>
            <a:noFill/>
          </p:spPr>
          <p:txBody>
            <a:bodyPr wrap="square">
              <a:spAutoFit/>
            </a:bodyPr>
            <a:lstStyle/>
            <a:p>
              <a:pPr algn="ctr">
                <a:tabLst>
                  <a:tab pos="1472565" algn="r"/>
                  <a:tab pos="1537970" algn="l"/>
                  <a:tab pos="2693670" algn="dec"/>
                </a:tabLst>
              </a:pPr>
              <a:r>
                <a:rPr lang="zh-TW" altLang="en-US" sz="4000" b="1" kern="100" dirty="0">
                  <a:solidFill>
                    <a:schemeClr val="bg1"/>
                  </a:solidFill>
                  <a:latin typeface="微軟正黑體" panose="020B0604030504040204" pitchFamily="34" charset="-120"/>
                  <a:ea typeface="微軟正黑體" panose="020B0604030504040204" pitchFamily="34" charset="-120"/>
                </a:rPr>
                <a:t>藍牙傳輸於</a:t>
              </a:r>
              <a:r>
                <a:rPr lang="zh-TW" altLang="zh-TW" sz="4000" b="1" kern="100" dirty="0">
                  <a:solidFill>
                    <a:schemeClr val="bg1"/>
                  </a:solidFill>
                  <a:effectLst/>
                  <a:latin typeface="微軟正黑體" panose="020B0604030504040204" pitchFamily="34" charset="-120"/>
                  <a:ea typeface="微軟正黑體" panose="020B0604030504040204" pitchFamily="34" charset="-120"/>
                </a:rPr>
                <a:t>室內定位</a:t>
              </a:r>
              <a:r>
                <a:rPr lang="zh-TW" altLang="en-US" sz="4000" b="1" kern="100" dirty="0">
                  <a:solidFill>
                    <a:schemeClr val="bg1"/>
                  </a:solidFill>
                  <a:latin typeface="微軟正黑體" panose="020B0604030504040204" pitchFamily="34" charset="-120"/>
                  <a:ea typeface="微軟正黑體" panose="020B0604030504040204" pitchFamily="34" charset="-120"/>
                </a:rPr>
                <a:t>之應用</a:t>
              </a:r>
              <a:endParaRPr lang="zh-TW" altLang="zh-TW" sz="4000" b="1" kern="100" dirty="0">
                <a:solidFill>
                  <a:schemeClr val="bg1"/>
                </a:solidFill>
                <a:effectLst/>
                <a:latin typeface="微軟正黑體" panose="020B0604030504040204" pitchFamily="34" charset="-120"/>
                <a:ea typeface="微軟正黑體" panose="020B0604030504040204" pitchFamily="34" charset="-120"/>
              </a:endParaRPr>
            </a:p>
          </p:txBody>
        </p:sp>
      </p:grpSp>
      <p:cxnSp>
        <p:nvCxnSpPr>
          <p:cNvPr id="57" name="直線接點 56">
            <a:extLst>
              <a:ext uri="{FF2B5EF4-FFF2-40B4-BE49-F238E27FC236}">
                <a16:creationId xmlns:a16="http://schemas.microsoft.com/office/drawing/2014/main" id="{67756E6F-9F6B-4EE7-9067-15EBB9B38FF6}"/>
              </a:ext>
            </a:extLst>
          </p:cNvPr>
          <p:cNvCxnSpPr>
            <a:cxnSpLocks/>
          </p:cNvCxnSpPr>
          <p:nvPr/>
        </p:nvCxnSpPr>
        <p:spPr>
          <a:xfrm flipV="1">
            <a:off x="4457700" y="5399300"/>
            <a:ext cx="9302237" cy="20963"/>
          </a:xfrm>
          <a:prstGeom prst="line">
            <a:avLst/>
          </a:prstGeom>
        </p:spPr>
        <p:style>
          <a:lnRef idx="1">
            <a:schemeClr val="accent1"/>
          </a:lnRef>
          <a:fillRef idx="0">
            <a:schemeClr val="accent1"/>
          </a:fillRef>
          <a:effectRef idx="0">
            <a:schemeClr val="accent1"/>
          </a:effectRef>
          <a:fontRef idx="minor">
            <a:schemeClr val="tx1"/>
          </a:fontRef>
        </p:style>
      </p:cxnSp>
      <p:grpSp>
        <p:nvGrpSpPr>
          <p:cNvPr id="98" name="群組 97">
            <a:extLst>
              <a:ext uri="{FF2B5EF4-FFF2-40B4-BE49-F238E27FC236}">
                <a16:creationId xmlns:a16="http://schemas.microsoft.com/office/drawing/2014/main" id="{DB416AE0-107C-49A6-AB85-A0E46403F1BC}"/>
              </a:ext>
            </a:extLst>
          </p:cNvPr>
          <p:cNvGrpSpPr/>
          <p:nvPr/>
        </p:nvGrpSpPr>
        <p:grpSpPr>
          <a:xfrm>
            <a:off x="8244000" y="2385130"/>
            <a:ext cx="1800000" cy="1800000"/>
            <a:chOff x="8301150" y="2450445"/>
            <a:chExt cx="1800000" cy="1800000"/>
          </a:xfrm>
        </p:grpSpPr>
        <p:grpSp>
          <p:nvGrpSpPr>
            <p:cNvPr id="97" name="群組 96">
              <a:extLst>
                <a:ext uri="{FF2B5EF4-FFF2-40B4-BE49-F238E27FC236}">
                  <a16:creationId xmlns:a16="http://schemas.microsoft.com/office/drawing/2014/main" id="{C7EF0E40-F42A-44AE-9236-F2A104426557}"/>
                </a:ext>
              </a:extLst>
            </p:cNvPr>
            <p:cNvGrpSpPr/>
            <p:nvPr/>
          </p:nvGrpSpPr>
          <p:grpSpPr>
            <a:xfrm>
              <a:off x="8301150" y="2450445"/>
              <a:ext cx="1800000" cy="1800000"/>
              <a:chOff x="10406976" y="1516044"/>
              <a:chExt cx="1800000" cy="1800000"/>
            </a:xfrm>
          </p:grpSpPr>
          <p:sp>
            <p:nvSpPr>
              <p:cNvPr id="95" name="流程圖: 接點 94">
                <a:extLst>
                  <a:ext uri="{FF2B5EF4-FFF2-40B4-BE49-F238E27FC236}">
                    <a16:creationId xmlns:a16="http://schemas.microsoft.com/office/drawing/2014/main" id="{1A58DF8E-76B8-4EBB-833C-2268BE31A958}"/>
                  </a:ext>
                </a:extLst>
              </p:cNvPr>
              <p:cNvSpPr/>
              <p:nvPr/>
            </p:nvSpPr>
            <p:spPr>
              <a:xfrm>
                <a:off x="10406976" y="1516044"/>
                <a:ext cx="1800000" cy="1800000"/>
              </a:xfrm>
              <a:prstGeom prst="flowChartConnector">
                <a:avLst/>
              </a:prstGeom>
              <a:solidFill>
                <a:srgbClr val="31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流程圖: 接點 95">
                <a:extLst>
                  <a:ext uri="{FF2B5EF4-FFF2-40B4-BE49-F238E27FC236}">
                    <a16:creationId xmlns:a16="http://schemas.microsoft.com/office/drawing/2014/main" id="{F719120D-6105-4914-9062-4D1E253DCC91}"/>
                  </a:ext>
                </a:extLst>
              </p:cNvPr>
              <p:cNvSpPr/>
              <p:nvPr/>
            </p:nvSpPr>
            <p:spPr>
              <a:xfrm>
                <a:off x="10478976" y="1588044"/>
                <a:ext cx="1656000" cy="1656000"/>
              </a:xfrm>
              <a:prstGeom prst="flowChartConnector">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62" name="圖片 61">
              <a:extLst>
                <a:ext uri="{FF2B5EF4-FFF2-40B4-BE49-F238E27FC236}">
                  <a16:creationId xmlns:a16="http://schemas.microsoft.com/office/drawing/2014/main" id="{3C2C0F6B-0D0F-4E32-B774-D0CC8A429BD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6949" b="82486" l="18065" r="85806">
                          <a14:foregroundMark x1="47742" y1="16949" x2="47742" y2="16949"/>
                          <a14:foregroundMark x1="50968" y1="30508" x2="50968" y2="30508"/>
                          <a14:foregroundMark x1="44516" y1="32768" x2="43226" y2="35028"/>
                          <a14:foregroundMark x1="59355" y1="33898" x2="59355" y2="33898"/>
                          <a14:foregroundMark x1="60645" y1="38983" x2="60000" y2="43503"/>
                          <a14:foregroundMark x1="25161" y1="67232" x2="18065" y2="77966"/>
                        </a14:backgroundRemoval>
                      </a14:imgEffect>
                    </a14:imgLayer>
                  </a14:imgProps>
                </a:ext>
                <a:ext uri="{28A0092B-C50C-407E-A947-70E740481C1C}">
                  <a14:useLocalDpi xmlns:a14="http://schemas.microsoft.com/office/drawing/2010/main" val="0"/>
                </a:ext>
              </a:extLst>
            </a:blip>
            <a:srcRect l="13298" t="9195" r="6000" b="8836"/>
            <a:stretch/>
          </p:blipFill>
          <p:spPr>
            <a:xfrm>
              <a:off x="8620125" y="2676525"/>
              <a:ext cx="1162050" cy="1347840"/>
            </a:xfrm>
            <a:prstGeom prst="rect">
              <a:avLst/>
            </a:prstGeom>
          </p:spPr>
        </p:pic>
      </p:grpSp>
      <p:pic>
        <p:nvPicPr>
          <p:cNvPr id="80" name="圖片 79">
            <a:extLst>
              <a:ext uri="{FF2B5EF4-FFF2-40B4-BE49-F238E27FC236}">
                <a16:creationId xmlns:a16="http://schemas.microsoft.com/office/drawing/2014/main" id="{842B60DA-8CD2-4492-AFB1-E64980723DF5}"/>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7097" b="90968" l="3395" r="96605">
                        <a14:foregroundMark x1="7099" y1="43226" x2="7099" y2="61935"/>
                        <a14:foregroundMark x1="89506" y1="50968" x2="89506" y2="50968"/>
                        <a14:foregroundMark x1="93210" y1="50323" x2="93210" y2="50323"/>
                        <a14:foregroundMark x1="60185" y1="7097" x2="60185" y2="7097"/>
                        <a14:foregroundMark x1="96605" y1="50323" x2="96605" y2="50323"/>
                        <a14:foregroundMark x1="72531" y1="90968" x2="72222" y2="90968"/>
                        <a14:foregroundMark x1="3395" y1="48387" x2="3395" y2="4838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60527" t="36211" r="14479" b="36573"/>
          <a:stretch/>
        </p:blipFill>
        <p:spPr>
          <a:xfrm rot="10800000" flipH="1">
            <a:off x="13662661" y="4595492"/>
            <a:ext cx="670515" cy="252000"/>
          </a:xfrm>
          <a:prstGeom prst="rect">
            <a:avLst/>
          </a:prstGeom>
          <a:noFill/>
        </p:spPr>
      </p:pic>
      <p:pic>
        <p:nvPicPr>
          <p:cNvPr id="81" name="圖片 80">
            <a:extLst>
              <a:ext uri="{FF2B5EF4-FFF2-40B4-BE49-F238E27FC236}">
                <a16:creationId xmlns:a16="http://schemas.microsoft.com/office/drawing/2014/main" id="{637CFCA5-1FBE-4FEE-9306-58369DE5046D}"/>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7097" b="90968" l="3395" r="96605">
                        <a14:foregroundMark x1="7099" y1="43226" x2="7099" y2="61935"/>
                        <a14:foregroundMark x1="89506" y1="50968" x2="89506" y2="50968"/>
                        <a14:foregroundMark x1="93210" y1="50323" x2="93210" y2="50323"/>
                        <a14:foregroundMark x1="60185" y1="7097" x2="60185" y2="7097"/>
                        <a14:foregroundMark x1="96605" y1="50323" x2="96605" y2="50323"/>
                        <a14:foregroundMark x1="72531" y1="90968" x2="72222" y2="90968"/>
                        <a14:foregroundMark x1="3395" y1="48387" x2="3395" y2="4838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20116" r="45683"/>
          <a:stretch/>
        </p:blipFill>
        <p:spPr>
          <a:xfrm flipH="1" flipV="1">
            <a:off x="14333176" y="4304883"/>
            <a:ext cx="1022107" cy="830997"/>
          </a:xfrm>
          <a:prstGeom prst="rect">
            <a:avLst/>
          </a:prstGeom>
          <a:noFill/>
        </p:spPr>
      </p:pic>
      <p:pic>
        <p:nvPicPr>
          <p:cNvPr id="82" name="圖片 81">
            <a:extLst>
              <a:ext uri="{FF2B5EF4-FFF2-40B4-BE49-F238E27FC236}">
                <a16:creationId xmlns:a16="http://schemas.microsoft.com/office/drawing/2014/main" id="{13798068-E628-4821-BAC0-B25F1A9A3C66}"/>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7097" b="90968" l="3395" r="96605">
                        <a14:foregroundMark x1="7099" y1="43226" x2="7099" y2="61935"/>
                        <a14:foregroundMark x1="89506" y1="50968" x2="89506" y2="50968"/>
                        <a14:foregroundMark x1="93210" y1="50323" x2="93210" y2="50323"/>
                        <a14:foregroundMark x1="60185" y1="7097" x2="60185" y2="7097"/>
                        <a14:foregroundMark x1="96605" y1="50323" x2="96605" y2="50323"/>
                        <a14:foregroundMark x1="72531" y1="90968" x2="72222" y2="90968"/>
                        <a14:foregroundMark x1="3395" y1="48387" x2="3395" y2="4838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60527" t="36211" r="14479" b="36573"/>
          <a:stretch/>
        </p:blipFill>
        <p:spPr>
          <a:xfrm rot="10800000" flipH="1">
            <a:off x="13660994" y="4871377"/>
            <a:ext cx="672182" cy="244113"/>
          </a:xfrm>
          <a:prstGeom prst="rect">
            <a:avLst/>
          </a:prstGeom>
          <a:noFill/>
        </p:spPr>
      </p:pic>
      <p:pic>
        <p:nvPicPr>
          <p:cNvPr id="83" name="圖片 82">
            <a:extLst>
              <a:ext uri="{FF2B5EF4-FFF2-40B4-BE49-F238E27FC236}">
                <a16:creationId xmlns:a16="http://schemas.microsoft.com/office/drawing/2014/main" id="{ED78E200-2934-4D24-B8B4-7C118277ABA0}"/>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7097" b="90968" l="3395" r="96605">
                        <a14:foregroundMark x1="7099" y1="43226" x2="7099" y2="61935"/>
                        <a14:foregroundMark x1="89506" y1="50968" x2="89506" y2="50968"/>
                        <a14:foregroundMark x1="93210" y1="50323" x2="93210" y2="50323"/>
                        <a14:foregroundMark x1="60185" y1="7097" x2="60185" y2="7097"/>
                        <a14:foregroundMark x1="96605" y1="50323" x2="96605" y2="50323"/>
                        <a14:foregroundMark x1="72531" y1="90968" x2="72222" y2="90968"/>
                        <a14:foregroundMark x1="3395" y1="48387" x2="3395" y2="4838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60527" t="36211" r="14479" b="36573"/>
          <a:stretch/>
        </p:blipFill>
        <p:spPr>
          <a:xfrm rot="10800000" flipH="1">
            <a:off x="13665398" y="4331393"/>
            <a:ext cx="667778" cy="339111"/>
          </a:xfrm>
          <a:prstGeom prst="rect">
            <a:avLst/>
          </a:prstGeom>
          <a:noFill/>
        </p:spPr>
      </p:pic>
      <p:sp>
        <p:nvSpPr>
          <p:cNvPr id="84" name="文字方塊 83">
            <a:extLst>
              <a:ext uri="{FF2B5EF4-FFF2-40B4-BE49-F238E27FC236}">
                <a16:creationId xmlns:a16="http://schemas.microsoft.com/office/drawing/2014/main" id="{8B26EB23-576A-4181-95D2-1E683F09A713}"/>
              </a:ext>
            </a:extLst>
          </p:cNvPr>
          <p:cNvSpPr txBox="1"/>
          <p:nvPr/>
        </p:nvSpPr>
        <p:spPr>
          <a:xfrm>
            <a:off x="6525975" y="7647671"/>
            <a:ext cx="5236050" cy="2032095"/>
          </a:xfrm>
          <a:custGeom>
            <a:avLst/>
            <a:gdLst>
              <a:gd name="connsiteX0" fmla="*/ 0 w 5236050"/>
              <a:gd name="connsiteY0" fmla="*/ 0 h 2032095"/>
              <a:gd name="connsiteX1" fmla="*/ 581783 w 5236050"/>
              <a:gd name="connsiteY1" fmla="*/ 0 h 2032095"/>
              <a:gd name="connsiteX2" fmla="*/ 1268288 w 5236050"/>
              <a:gd name="connsiteY2" fmla="*/ 0 h 2032095"/>
              <a:gd name="connsiteX3" fmla="*/ 1954792 w 5236050"/>
              <a:gd name="connsiteY3" fmla="*/ 0 h 2032095"/>
              <a:gd name="connsiteX4" fmla="*/ 2379494 w 5236050"/>
              <a:gd name="connsiteY4" fmla="*/ 0 h 2032095"/>
              <a:gd name="connsiteX5" fmla="*/ 2804196 w 5236050"/>
              <a:gd name="connsiteY5" fmla="*/ 0 h 2032095"/>
              <a:gd name="connsiteX6" fmla="*/ 3385979 w 5236050"/>
              <a:gd name="connsiteY6" fmla="*/ 0 h 2032095"/>
              <a:gd name="connsiteX7" fmla="*/ 3967762 w 5236050"/>
              <a:gd name="connsiteY7" fmla="*/ 0 h 2032095"/>
              <a:gd name="connsiteX8" fmla="*/ 4601906 w 5236050"/>
              <a:gd name="connsiteY8" fmla="*/ 0 h 2032095"/>
              <a:gd name="connsiteX9" fmla="*/ 5236050 w 5236050"/>
              <a:gd name="connsiteY9" fmla="*/ 0 h 2032095"/>
              <a:gd name="connsiteX10" fmla="*/ 5236050 w 5236050"/>
              <a:gd name="connsiteY10" fmla="*/ 508024 h 2032095"/>
              <a:gd name="connsiteX11" fmla="*/ 5236050 w 5236050"/>
              <a:gd name="connsiteY11" fmla="*/ 995727 h 2032095"/>
              <a:gd name="connsiteX12" fmla="*/ 5236050 w 5236050"/>
              <a:gd name="connsiteY12" fmla="*/ 1442787 h 2032095"/>
              <a:gd name="connsiteX13" fmla="*/ 5236050 w 5236050"/>
              <a:gd name="connsiteY13" fmla="*/ 2032095 h 2032095"/>
              <a:gd name="connsiteX14" fmla="*/ 4706627 w 5236050"/>
              <a:gd name="connsiteY14" fmla="*/ 2032095 h 2032095"/>
              <a:gd name="connsiteX15" fmla="*/ 4281925 w 5236050"/>
              <a:gd name="connsiteY15" fmla="*/ 2032095 h 2032095"/>
              <a:gd name="connsiteX16" fmla="*/ 3647782 w 5236050"/>
              <a:gd name="connsiteY16" fmla="*/ 2032095 h 2032095"/>
              <a:gd name="connsiteX17" fmla="*/ 3223080 w 5236050"/>
              <a:gd name="connsiteY17" fmla="*/ 2032095 h 2032095"/>
              <a:gd name="connsiteX18" fmla="*/ 2588936 w 5236050"/>
              <a:gd name="connsiteY18" fmla="*/ 2032095 h 2032095"/>
              <a:gd name="connsiteX19" fmla="*/ 1954792 w 5236050"/>
              <a:gd name="connsiteY19" fmla="*/ 2032095 h 2032095"/>
              <a:gd name="connsiteX20" fmla="*/ 1320648 w 5236050"/>
              <a:gd name="connsiteY20" fmla="*/ 2032095 h 2032095"/>
              <a:gd name="connsiteX21" fmla="*/ 686504 w 5236050"/>
              <a:gd name="connsiteY21" fmla="*/ 2032095 h 2032095"/>
              <a:gd name="connsiteX22" fmla="*/ 0 w 5236050"/>
              <a:gd name="connsiteY22" fmla="*/ 2032095 h 2032095"/>
              <a:gd name="connsiteX23" fmla="*/ 0 w 5236050"/>
              <a:gd name="connsiteY23" fmla="*/ 1544392 h 2032095"/>
              <a:gd name="connsiteX24" fmla="*/ 0 w 5236050"/>
              <a:gd name="connsiteY24" fmla="*/ 1056689 h 2032095"/>
              <a:gd name="connsiteX25" fmla="*/ 0 w 5236050"/>
              <a:gd name="connsiteY25" fmla="*/ 508024 h 2032095"/>
              <a:gd name="connsiteX26" fmla="*/ 0 w 5236050"/>
              <a:gd name="connsiteY26" fmla="*/ 0 h 203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36050" h="2032095" fill="none" extrusionOk="0">
                <a:moveTo>
                  <a:pt x="0" y="0"/>
                </a:moveTo>
                <a:cubicBezTo>
                  <a:pt x="173343" y="-52798"/>
                  <a:pt x="443525" y="55894"/>
                  <a:pt x="581783" y="0"/>
                </a:cubicBezTo>
                <a:cubicBezTo>
                  <a:pt x="720041" y="-55894"/>
                  <a:pt x="988659" y="15460"/>
                  <a:pt x="1268288" y="0"/>
                </a:cubicBezTo>
                <a:cubicBezTo>
                  <a:pt x="1547917" y="-15460"/>
                  <a:pt x="1724441" y="36435"/>
                  <a:pt x="1954792" y="0"/>
                </a:cubicBezTo>
                <a:cubicBezTo>
                  <a:pt x="2185143" y="-36435"/>
                  <a:pt x="2211278" y="27292"/>
                  <a:pt x="2379494" y="0"/>
                </a:cubicBezTo>
                <a:cubicBezTo>
                  <a:pt x="2547710" y="-27292"/>
                  <a:pt x="2708735" y="43125"/>
                  <a:pt x="2804196" y="0"/>
                </a:cubicBezTo>
                <a:cubicBezTo>
                  <a:pt x="2899657" y="-43125"/>
                  <a:pt x="3205713" y="16374"/>
                  <a:pt x="3385979" y="0"/>
                </a:cubicBezTo>
                <a:cubicBezTo>
                  <a:pt x="3566245" y="-16374"/>
                  <a:pt x="3835511" y="3477"/>
                  <a:pt x="3967762" y="0"/>
                </a:cubicBezTo>
                <a:cubicBezTo>
                  <a:pt x="4100013" y="-3477"/>
                  <a:pt x="4423238" y="32558"/>
                  <a:pt x="4601906" y="0"/>
                </a:cubicBezTo>
                <a:cubicBezTo>
                  <a:pt x="4780574" y="-32558"/>
                  <a:pt x="4952801" y="15070"/>
                  <a:pt x="5236050" y="0"/>
                </a:cubicBezTo>
                <a:cubicBezTo>
                  <a:pt x="5282018" y="226052"/>
                  <a:pt x="5205568" y="343420"/>
                  <a:pt x="5236050" y="508024"/>
                </a:cubicBezTo>
                <a:cubicBezTo>
                  <a:pt x="5266532" y="672628"/>
                  <a:pt x="5204510" y="813452"/>
                  <a:pt x="5236050" y="995727"/>
                </a:cubicBezTo>
                <a:cubicBezTo>
                  <a:pt x="5267590" y="1178002"/>
                  <a:pt x="5185680" y="1257494"/>
                  <a:pt x="5236050" y="1442787"/>
                </a:cubicBezTo>
                <a:cubicBezTo>
                  <a:pt x="5286420" y="1628080"/>
                  <a:pt x="5201903" y="1878540"/>
                  <a:pt x="5236050" y="2032095"/>
                </a:cubicBezTo>
                <a:cubicBezTo>
                  <a:pt x="4971398" y="2093683"/>
                  <a:pt x="4829529" y="1989980"/>
                  <a:pt x="4706627" y="2032095"/>
                </a:cubicBezTo>
                <a:cubicBezTo>
                  <a:pt x="4583725" y="2074210"/>
                  <a:pt x="4438758" y="2021987"/>
                  <a:pt x="4281925" y="2032095"/>
                </a:cubicBezTo>
                <a:cubicBezTo>
                  <a:pt x="4125092" y="2042203"/>
                  <a:pt x="3821874" y="2023721"/>
                  <a:pt x="3647782" y="2032095"/>
                </a:cubicBezTo>
                <a:cubicBezTo>
                  <a:pt x="3473690" y="2040469"/>
                  <a:pt x="3329329" y="2012181"/>
                  <a:pt x="3223080" y="2032095"/>
                </a:cubicBezTo>
                <a:cubicBezTo>
                  <a:pt x="3116831" y="2052009"/>
                  <a:pt x="2868964" y="1992429"/>
                  <a:pt x="2588936" y="2032095"/>
                </a:cubicBezTo>
                <a:cubicBezTo>
                  <a:pt x="2308908" y="2071761"/>
                  <a:pt x="2182853" y="1983276"/>
                  <a:pt x="1954792" y="2032095"/>
                </a:cubicBezTo>
                <a:cubicBezTo>
                  <a:pt x="1726731" y="2080914"/>
                  <a:pt x="1502998" y="2027393"/>
                  <a:pt x="1320648" y="2032095"/>
                </a:cubicBezTo>
                <a:cubicBezTo>
                  <a:pt x="1138298" y="2036797"/>
                  <a:pt x="848603" y="2022335"/>
                  <a:pt x="686504" y="2032095"/>
                </a:cubicBezTo>
                <a:cubicBezTo>
                  <a:pt x="524405" y="2041855"/>
                  <a:pt x="139104" y="1954278"/>
                  <a:pt x="0" y="2032095"/>
                </a:cubicBezTo>
                <a:cubicBezTo>
                  <a:pt x="-3104" y="1874629"/>
                  <a:pt x="9923" y="1782384"/>
                  <a:pt x="0" y="1544392"/>
                </a:cubicBezTo>
                <a:cubicBezTo>
                  <a:pt x="-9923" y="1306400"/>
                  <a:pt x="35877" y="1267922"/>
                  <a:pt x="0" y="1056689"/>
                </a:cubicBezTo>
                <a:cubicBezTo>
                  <a:pt x="-35877" y="845456"/>
                  <a:pt x="38686" y="643281"/>
                  <a:pt x="0" y="508024"/>
                </a:cubicBezTo>
                <a:cubicBezTo>
                  <a:pt x="-38686" y="372768"/>
                  <a:pt x="51680" y="132652"/>
                  <a:pt x="0" y="0"/>
                </a:cubicBezTo>
                <a:close/>
              </a:path>
              <a:path w="5236050" h="2032095" stroke="0" extrusionOk="0">
                <a:moveTo>
                  <a:pt x="0" y="0"/>
                </a:moveTo>
                <a:cubicBezTo>
                  <a:pt x="137225" y="-54924"/>
                  <a:pt x="353196" y="18313"/>
                  <a:pt x="581783" y="0"/>
                </a:cubicBezTo>
                <a:cubicBezTo>
                  <a:pt x="810370" y="-18313"/>
                  <a:pt x="1017280" y="23606"/>
                  <a:pt x="1215927" y="0"/>
                </a:cubicBezTo>
                <a:cubicBezTo>
                  <a:pt x="1414574" y="-23606"/>
                  <a:pt x="1619812" y="29654"/>
                  <a:pt x="1745350" y="0"/>
                </a:cubicBezTo>
                <a:cubicBezTo>
                  <a:pt x="1870888" y="-29654"/>
                  <a:pt x="2143811" y="28178"/>
                  <a:pt x="2379494" y="0"/>
                </a:cubicBezTo>
                <a:cubicBezTo>
                  <a:pt x="2615177" y="-28178"/>
                  <a:pt x="2700580" y="33421"/>
                  <a:pt x="2908917" y="0"/>
                </a:cubicBezTo>
                <a:cubicBezTo>
                  <a:pt x="3117254" y="-33421"/>
                  <a:pt x="3129783" y="46634"/>
                  <a:pt x="3333619" y="0"/>
                </a:cubicBezTo>
                <a:cubicBezTo>
                  <a:pt x="3537455" y="-46634"/>
                  <a:pt x="3656287" y="37737"/>
                  <a:pt x="3810681" y="0"/>
                </a:cubicBezTo>
                <a:cubicBezTo>
                  <a:pt x="3965075" y="-37737"/>
                  <a:pt x="4306972" y="42101"/>
                  <a:pt x="4444825" y="0"/>
                </a:cubicBezTo>
                <a:cubicBezTo>
                  <a:pt x="4582678" y="-42101"/>
                  <a:pt x="4875993" y="92047"/>
                  <a:pt x="5236050" y="0"/>
                </a:cubicBezTo>
                <a:cubicBezTo>
                  <a:pt x="5287838" y="222259"/>
                  <a:pt x="5217873" y="249687"/>
                  <a:pt x="5236050" y="487703"/>
                </a:cubicBezTo>
                <a:cubicBezTo>
                  <a:pt x="5254227" y="725719"/>
                  <a:pt x="5173251" y="868131"/>
                  <a:pt x="5236050" y="1036368"/>
                </a:cubicBezTo>
                <a:cubicBezTo>
                  <a:pt x="5298849" y="1204605"/>
                  <a:pt x="5212334" y="1330113"/>
                  <a:pt x="5236050" y="1585034"/>
                </a:cubicBezTo>
                <a:cubicBezTo>
                  <a:pt x="5259766" y="1839955"/>
                  <a:pt x="5230491" y="1888994"/>
                  <a:pt x="5236050" y="2032095"/>
                </a:cubicBezTo>
                <a:cubicBezTo>
                  <a:pt x="5073608" y="2063844"/>
                  <a:pt x="4904525" y="2031427"/>
                  <a:pt x="4654267" y="2032095"/>
                </a:cubicBezTo>
                <a:cubicBezTo>
                  <a:pt x="4404009" y="2032763"/>
                  <a:pt x="4305436" y="2005620"/>
                  <a:pt x="4020123" y="2032095"/>
                </a:cubicBezTo>
                <a:cubicBezTo>
                  <a:pt x="3734810" y="2058570"/>
                  <a:pt x="3771806" y="2005291"/>
                  <a:pt x="3543061" y="2032095"/>
                </a:cubicBezTo>
                <a:cubicBezTo>
                  <a:pt x="3314316" y="2058899"/>
                  <a:pt x="3068183" y="2015689"/>
                  <a:pt x="2856556" y="2032095"/>
                </a:cubicBezTo>
                <a:cubicBezTo>
                  <a:pt x="2644930" y="2048501"/>
                  <a:pt x="2501047" y="1992096"/>
                  <a:pt x="2327133" y="2032095"/>
                </a:cubicBezTo>
                <a:cubicBezTo>
                  <a:pt x="2153219" y="2072094"/>
                  <a:pt x="1990632" y="2014096"/>
                  <a:pt x="1692990" y="2032095"/>
                </a:cubicBezTo>
                <a:cubicBezTo>
                  <a:pt x="1395348" y="2050094"/>
                  <a:pt x="1336031" y="2001794"/>
                  <a:pt x="1058846" y="2032095"/>
                </a:cubicBezTo>
                <a:cubicBezTo>
                  <a:pt x="781661" y="2062396"/>
                  <a:pt x="739275" y="2018841"/>
                  <a:pt x="634144" y="2032095"/>
                </a:cubicBezTo>
                <a:cubicBezTo>
                  <a:pt x="529013" y="2045349"/>
                  <a:pt x="248351" y="1958534"/>
                  <a:pt x="0" y="2032095"/>
                </a:cubicBezTo>
                <a:cubicBezTo>
                  <a:pt x="-10564" y="1900069"/>
                  <a:pt x="59764" y="1674684"/>
                  <a:pt x="0" y="1503750"/>
                </a:cubicBezTo>
                <a:cubicBezTo>
                  <a:pt x="-59764" y="1332817"/>
                  <a:pt x="22003" y="1157240"/>
                  <a:pt x="0" y="975406"/>
                </a:cubicBezTo>
                <a:cubicBezTo>
                  <a:pt x="-22003" y="793572"/>
                  <a:pt x="83352" y="210364"/>
                  <a:pt x="0" y="0"/>
                </a:cubicBezTo>
                <a:close/>
              </a:path>
            </a:pathLst>
          </a:custGeom>
          <a:solidFill>
            <a:srgbClr val="315079"/>
          </a:solidFill>
          <a:ln w="76200">
            <a:solidFill>
              <a:schemeClr val="tx1">
                <a:lumMod val="85000"/>
                <a:lumOff val="15000"/>
              </a:schemeClr>
            </a:solidFill>
            <a:extLst>
              <a:ext uri="{C807C97D-BFC1-408E-A445-0C87EB9F89A2}">
                <ask:lineSketchStyleProps xmlns="" xmlns:ask="http://schemas.microsoft.com/office/drawing/2018/sketchyshapes" sd="1321548974">
                  <a:prstGeom prst="rect">
                    <a:avLst/>
                  </a:prstGeom>
                  <ask:type>
                    <ask:lineSketchScribble/>
                  </ask:type>
                </ask:lineSketchStyleProps>
              </a:ext>
            </a:extLst>
          </a:ln>
        </p:spPr>
        <p:txBody>
          <a:bodyPr wrap="square" rtlCol="0">
            <a:spAutoFit/>
          </a:bodyPr>
          <a:lstStyle/>
          <a:p>
            <a:pPr algn="ctr">
              <a:lnSpc>
                <a:spcPts val="5300"/>
              </a:lnSpc>
            </a:pPr>
            <a:r>
              <a:rPr lang="zh-TW" altLang="en-US" sz="2400" b="1" dirty="0">
                <a:solidFill>
                  <a:schemeClr val="bg1"/>
                </a:solidFill>
                <a:latin typeface="微軟正黑體" panose="020B0604030504040204" pitchFamily="34" charset="-120"/>
                <a:ea typeface="微軟正黑體" panose="020B0604030504040204" pitchFamily="34" charset="-120"/>
              </a:rPr>
              <a:t>第二組 專題組員 </a:t>
            </a:r>
            <a:endParaRPr lang="en-US" altLang="zh-TW" sz="2400" b="1" dirty="0">
              <a:solidFill>
                <a:schemeClr val="bg1"/>
              </a:solidFill>
              <a:latin typeface="微軟正黑體" panose="020B0604030504040204" pitchFamily="34" charset="-120"/>
              <a:ea typeface="微軟正黑體" panose="020B0604030504040204" pitchFamily="34" charset="-120"/>
            </a:endParaRPr>
          </a:p>
          <a:p>
            <a:pPr algn="ctr">
              <a:lnSpc>
                <a:spcPts val="5300"/>
              </a:lnSpc>
            </a:pPr>
            <a:r>
              <a:rPr lang="zh-TW" altLang="en-US" sz="2400" b="1" dirty="0">
                <a:solidFill>
                  <a:schemeClr val="bg1"/>
                </a:solidFill>
                <a:latin typeface="微軟正黑體" panose="020B0604030504040204" pitchFamily="34" charset="-120"/>
                <a:ea typeface="微軟正黑體" panose="020B0604030504040204" pitchFamily="34" charset="-120"/>
              </a:rPr>
              <a:t>葉庭羽、廖重安、顏頎、蔡瑋漢</a:t>
            </a:r>
            <a:endParaRPr lang="en-US" altLang="zh-TW" sz="2400" b="1" dirty="0">
              <a:solidFill>
                <a:schemeClr val="bg1"/>
              </a:solidFill>
              <a:latin typeface="微軟正黑體" panose="020B0604030504040204" pitchFamily="34" charset="-120"/>
              <a:ea typeface="微軟正黑體" panose="020B0604030504040204" pitchFamily="34" charset="-120"/>
            </a:endParaRPr>
          </a:p>
          <a:p>
            <a:pPr algn="ctr">
              <a:lnSpc>
                <a:spcPts val="5300"/>
              </a:lnSpc>
            </a:pPr>
            <a:r>
              <a:rPr lang="zh-TW" altLang="en-US" sz="2400" b="1" dirty="0">
                <a:solidFill>
                  <a:schemeClr val="bg1"/>
                </a:solidFill>
                <a:latin typeface="微軟正黑體" panose="020B0604030504040204" pitchFamily="34" charset="-120"/>
                <a:ea typeface="微軟正黑體" panose="020B0604030504040204" pitchFamily="34" charset="-120"/>
              </a:rPr>
              <a:t>莊智霖、王智威、林逸翔、張丞中</a:t>
            </a:r>
          </a:p>
        </p:txBody>
      </p:sp>
    </p:spTree>
    <p:extLst>
      <p:ext uri="{BB962C8B-B14F-4D97-AF65-F5344CB8AC3E}">
        <p14:creationId xmlns:p14="http://schemas.microsoft.com/office/powerpoint/2010/main" val="610958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925937" y="1778968"/>
            <a:ext cx="7219063" cy="7912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C9E117AE-472A-4721-A5A0-86FC1C5481E2}"/>
              </a:ext>
            </a:extLst>
          </p:cNvPr>
          <p:cNvGrpSpPr/>
          <p:nvPr/>
        </p:nvGrpSpPr>
        <p:grpSpPr>
          <a:xfrm>
            <a:off x="6564575" y="-1417817"/>
            <a:ext cx="5131559" cy="2950413"/>
            <a:chOff x="6564575" y="-1417817"/>
            <a:chExt cx="5131559" cy="2950413"/>
          </a:xfrm>
        </p:grpSpPr>
        <p:sp>
          <p:nvSpPr>
            <p:cNvPr id="3" name="文字方塊 2">
              <a:extLst>
                <a:ext uri="{FF2B5EF4-FFF2-40B4-BE49-F238E27FC236}">
                  <a16:creationId xmlns:a16="http://schemas.microsoft.com/office/drawing/2014/main" id="{F2742977-C02A-4C49-958E-E98BA468421A}"/>
                </a:ext>
              </a:extLst>
            </p:cNvPr>
            <p:cNvSpPr txBox="1"/>
            <p:nvPr/>
          </p:nvSpPr>
          <p:spPr>
            <a:xfrm>
              <a:off x="6564575" y="480000"/>
              <a:ext cx="5131559" cy="1052596"/>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室內定位技術介紹</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72F15E33-7BCE-4307-82F7-9C0126493688}"/>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17" name="矩形 16"/>
          <p:cNvSpPr/>
          <p:nvPr/>
        </p:nvSpPr>
        <p:spPr>
          <a:xfrm>
            <a:off x="1104691" y="1778968"/>
            <a:ext cx="2236510" cy="584775"/>
          </a:xfrm>
          <a:prstGeom prst="rect">
            <a:avLst/>
          </a:prstGeom>
        </p:spPr>
        <p:txBody>
          <a:bodyPr wrap="none">
            <a:spAutoFit/>
          </a:bodyPr>
          <a:lstStyle/>
          <a:p>
            <a:r>
              <a:rPr lang="zh-TW" altLang="zh-TW" sz="3200" b="1" dirty="0">
                <a:latin typeface="微軟正黑體" panose="020B0604030504040204" pitchFamily="34" charset="-120"/>
                <a:ea typeface="微軟正黑體" panose="020B0604030504040204" pitchFamily="34" charset="-120"/>
                <a:cs typeface="DFKaiShu-SB-Estd-BF"/>
              </a:rPr>
              <a:t>無線電波</a:t>
            </a:r>
            <a:r>
              <a:rPr lang="zh-TW" altLang="en-US" sz="3200" b="1" dirty="0">
                <a:latin typeface="微軟正黑體" panose="020B0604030504040204" pitchFamily="34" charset="-120"/>
                <a:ea typeface="微軟正黑體" panose="020B0604030504040204" pitchFamily="34" charset="-120"/>
                <a:cs typeface="DFKaiShu-SB-Estd-BF"/>
              </a:rPr>
              <a:t>：</a:t>
            </a:r>
            <a:endParaRPr lang="zh-TW" altLang="en-US" sz="3200" b="1" dirty="0">
              <a:latin typeface="微軟正黑體" panose="020B0604030504040204" pitchFamily="34" charset="-120"/>
              <a:ea typeface="微軟正黑體" panose="020B0604030504040204" pitchFamily="34" charset="-120"/>
            </a:endParaRPr>
          </a:p>
        </p:txBody>
      </p:sp>
      <p:sp>
        <p:nvSpPr>
          <p:cNvPr id="18" name="矩形 17"/>
          <p:cNvSpPr/>
          <p:nvPr/>
        </p:nvSpPr>
        <p:spPr>
          <a:xfrm>
            <a:off x="1104691" y="2811807"/>
            <a:ext cx="6862006" cy="1397306"/>
          </a:xfrm>
          <a:prstGeom prst="rect">
            <a:avLst/>
          </a:prstGeom>
        </p:spPr>
        <p:txBody>
          <a:bodyPr wrap="square">
            <a:spAutoFit/>
          </a:bodyPr>
          <a:lstStyle/>
          <a:p>
            <a:pPr algn="just">
              <a:lnSpc>
                <a:spcPts val="3500"/>
              </a:lnSpc>
            </a:pPr>
            <a:r>
              <a:rPr lang="en-US" altLang="zh-TW" sz="2400" b="1" dirty="0">
                <a:solidFill>
                  <a:srgbClr val="595959"/>
                </a:solidFill>
                <a:latin typeface="微軟正黑體" panose="020B0604030504040204" pitchFamily="34" charset="-120"/>
                <a:ea typeface="微軟正黑體" panose="020B0604030504040204" pitchFamily="34" charset="-120"/>
                <a:cs typeface="DFKaiShu-SB-Estd-BF"/>
              </a:rPr>
              <a:t>	</a:t>
            </a:r>
            <a:r>
              <a:rPr lang="zh-TW" altLang="en-US" sz="2400" b="1" dirty="0">
                <a:latin typeface="微軟正黑體" panose="020B0604030504040204" pitchFamily="34" charset="-120"/>
                <a:ea typeface="微軟正黑體" panose="020B0604030504040204" pitchFamily="34" charset="-120"/>
                <a:cs typeface="DFKaiShu-SB-Estd-BF"/>
              </a:rPr>
              <a:t>無線電波是指在電磁波中，波長比微波更長的電磁波，波長約在</a:t>
            </a:r>
            <a:r>
              <a:rPr lang="en-US" altLang="zh-TW" sz="2400" b="1" dirty="0">
                <a:latin typeface="微軟正黑體" panose="020B0604030504040204" pitchFamily="34" charset="-120"/>
                <a:ea typeface="微軟正黑體" panose="020B0604030504040204" pitchFamily="34" charset="-120"/>
                <a:cs typeface="DFKaiShu-SB-Estd-BF"/>
              </a:rPr>
              <a:t>100 </a:t>
            </a:r>
            <a:r>
              <a:rPr lang="zh-TW" altLang="en-US" sz="2400" b="1" dirty="0">
                <a:latin typeface="微軟正黑體" panose="020B0604030504040204" pitchFamily="34" charset="-120"/>
                <a:ea typeface="微軟正黑體" panose="020B0604030504040204" pitchFamily="34" charset="-120"/>
                <a:cs typeface="DFKaiShu-SB-Estd-BF"/>
              </a:rPr>
              <a:t>公尺到</a:t>
            </a:r>
            <a:r>
              <a:rPr lang="en-US" altLang="zh-TW" sz="2400" b="1" dirty="0">
                <a:latin typeface="微軟正黑體" panose="020B0604030504040204" pitchFamily="34" charset="-120"/>
                <a:ea typeface="微軟正黑體" panose="020B0604030504040204" pitchFamily="34" charset="-120"/>
                <a:cs typeface="DFKaiShu-SB-Estd-BF"/>
              </a:rPr>
              <a:t>104 </a:t>
            </a:r>
            <a:r>
              <a:rPr lang="zh-TW" altLang="en-US" sz="2400" b="1" dirty="0">
                <a:latin typeface="微軟正黑體" panose="020B0604030504040204" pitchFamily="34" charset="-120"/>
                <a:ea typeface="微軟正黑體" panose="020B0604030504040204" pitchFamily="34" charset="-120"/>
                <a:cs typeface="DFKaiShu-SB-Estd-BF"/>
              </a:rPr>
              <a:t>公尺，對應頻率約為</a:t>
            </a:r>
            <a:r>
              <a:rPr lang="en-US" altLang="zh-TW" sz="2400" b="1" dirty="0">
                <a:latin typeface="微軟正黑體" panose="020B0604030504040204" pitchFamily="34" charset="-120"/>
                <a:ea typeface="微軟正黑體" panose="020B0604030504040204" pitchFamily="34" charset="-120"/>
                <a:cs typeface="DFKaiShu-SB-Estd-BF"/>
              </a:rPr>
              <a:t>3 MHz</a:t>
            </a:r>
            <a:r>
              <a:rPr lang="zh-TW" altLang="en-US" sz="2400" b="1" dirty="0">
                <a:latin typeface="微軟正黑體" panose="020B0604030504040204" pitchFamily="34" charset="-120"/>
                <a:ea typeface="微軟正黑體" panose="020B0604030504040204" pitchFamily="34" charset="-120"/>
                <a:cs typeface="DFKaiShu-SB-Estd-BF"/>
              </a:rPr>
              <a:t>～</a:t>
            </a:r>
            <a:r>
              <a:rPr lang="en-US" altLang="zh-TW" sz="2400" b="1" dirty="0">
                <a:latin typeface="微軟正黑體" panose="020B0604030504040204" pitchFamily="34" charset="-120"/>
                <a:ea typeface="微軟正黑體" panose="020B0604030504040204" pitchFamily="34" charset="-120"/>
                <a:cs typeface="DFKaiShu-SB-Estd-BF"/>
              </a:rPr>
              <a:t>300 GHz</a:t>
            </a:r>
            <a:endParaRPr lang="zh-TW" altLang="en-US" sz="2400" b="1" dirty="0">
              <a:latin typeface="微軟正黑體" panose="020B0604030504040204" pitchFamily="34" charset="-120"/>
              <a:ea typeface="微軟正黑體" panose="020B0604030504040204" pitchFamily="34" charset="-120"/>
            </a:endParaRPr>
          </a:p>
        </p:txBody>
      </p:sp>
      <p:sp>
        <p:nvSpPr>
          <p:cNvPr id="19" name="矩形 18"/>
          <p:cNvSpPr/>
          <p:nvPr/>
        </p:nvSpPr>
        <p:spPr>
          <a:xfrm>
            <a:off x="999183" y="5488324"/>
            <a:ext cx="7621152" cy="1446550"/>
          </a:xfrm>
          <a:prstGeom prst="rect">
            <a:avLst/>
          </a:prstGeom>
        </p:spPr>
        <p:txBody>
          <a:bodyPr wrap="square">
            <a:spAutoFit/>
          </a:bodyPr>
          <a:lstStyle/>
          <a:p>
            <a:pPr algn="just"/>
            <a:r>
              <a:rPr lang="zh-TW" altLang="en-US" sz="3200" b="1" dirty="0">
                <a:latin typeface="微軟正黑體" panose="020B0604030504040204" pitchFamily="34" charset="-120"/>
                <a:ea typeface="微軟正黑體" panose="020B0604030504040204" pitchFamily="34" charset="-120"/>
                <a:cs typeface="DFKaiShu-SB-Estd-BF"/>
              </a:rPr>
              <a:t>無線接收信號強度：</a:t>
            </a:r>
            <a:endParaRPr lang="en-US" altLang="zh-TW" sz="3200" b="1" dirty="0">
              <a:latin typeface="微軟正黑體" panose="020B0604030504040204" pitchFamily="34" charset="-120"/>
              <a:ea typeface="微軟正黑體" panose="020B0604030504040204" pitchFamily="34" charset="-120"/>
              <a:cs typeface="DFKaiShu-SB-Estd-BF"/>
            </a:endParaRPr>
          </a:p>
          <a:p>
            <a:pPr algn="just"/>
            <a:r>
              <a:rPr lang="en-US" altLang="zh-TW" sz="2800" b="1" dirty="0">
                <a:latin typeface="微軟正黑體" panose="020B0604030504040204" pitchFamily="34" charset="-120"/>
                <a:ea typeface="微軟正黑體" panose="020B0604030504040204" pitchFamily="34" charset="-120"/>
                <a:cs typeface="DFKaiShu-SB-Estd-BF"/>
              </a:rPr>
              <a:t>Received Signal Strength Indicator, RSSI</a:t>
            </a:r>
            <a:endParaRPr lang="zh-TW" altLang="en-US" sz="2800" b="1" dirty="0">
              <a:latin typeface="微軟正黑體" panose="020B0604030504040204" pitchFamily="34" charset="-120"/>
              <a:ea typeface="微軟正黑體" panose="020B0604030504040204" pitchFamily="34" charset="-120"/>
              <a:cs typeface="DFKaiShu-SB-Estd-BF"/>
            </a:endParaRPr>
          </a:p>
          <a:p>
            <a:pPr algn="just"/>
            <a:endParaRPr lang="zh-TW" altLang="en-US" sz="2800" b="1" dirty="0">
              <a:solidFill>
                <a:srgbClr val="595959"/>
              </a:solidFill>
              <a:latin typeface="微軟正黑體" panose="020B0604030504040204" pitchFamily="34" charset="-120"/>
              <a:ea typeface="微軟正黑體" panose="020B0604030504040204" pitchFamily="34" charset="-120"/>
            </a:endParaRPr>
          </a:p>
        </p:txBody>
      </p:sp>
      <p:sp>
        <p:nvSpPr>
          <p:cNvPr id="20" name="矩形 19"/>
          <p:cNvSpPr/>
          <p:nvPr/>
        </p:nvSpPr>
        <p:spPr>
          <a:xfrm>
            <a:off x="999182" y="6521163"/>
            <a:ext cx="6967515" cy="2743828"/>
          </a:xfrm>
          <a:prstGeom prst="rect">
            <a:avLst/>
          </a:prstGeom>
        </p:spPr>
        <p:txBody>
          <a:bodyPr wrap="square">
            <a:spAutoFit/>
          </a:bodyPr>
          <a:lstStyle/>
          <a:p>
            <a:pPr algn="just" hangingPunct="0">
              <a:lnSpc>
                <a:spcPts val="3500"/>
              </a:lnSpc>
            </a:pPr>
            <a:r>
              <a:rPr lang="en-US" altLang="zh-TW" sz="2800" b="1" dirty="0">
                <a:latin typeface="微軟正黑體" panose="020B0604030504040204" pitchFamily="34" charset="-120"/>
                <a:ea typeface="微軟正黑體" panose="020B0604030504040204" pitchFamily="34" charset="-120"/>
                <a:cs typeface="DFKaiShu-SB-Estd-BF"/>
              </a:rPr>
              <a:t>	</a:t>
            </a:r>
            <a:r>
              <a:rPr lang="zh-TW" altLang="en-US" sz="2400" b="1" dirty="0">
                <a:latin typeface="微軟正黑體" panose="020B0604030504040204" pitchFamily="34" charset="-120"/>
                <a:ea typeface="微軟正黑體" panose="020B0604030504040204" pitchFamily="34" charset="-120"/>
                <a:cs typeface="DFKaiShu-SB-Estd-BF"/>
              </a:rPr>
              <a:t>隨著</a:t>
            </a:r>
            <a:r>
              <a:rPr lang="zh-TW" altLang="en-US" sz="2400" b="1" dirty="0">
                <a:solidFill>
                  <a:srgbClr val="C00000"/>
                </a:solidFill>
                <a:latin typeface="微軟正黑體" panose="020B0604030504040204" pitchFamily="34" charset="-120"/>
                <a:ea typeface="微軟正黑體" panose="020B0604030504040204" pitchFamily="34" charset="-120"/>
                <a:cs typeface="DFKaiShu-SB-Estd-BF"/>
              </a:rPr>
              <a:t>距離</a:t>
            </a:r>
            <a:r>
              <a:rPr lang="zh-TW" altLang="en-US" sz="2400" b="1" dirty="0">
                <a:latin typeface="微軟正黑體" panose="020B0604030504040204" pitchFamily="34" charset="-120"/>
                <a:ea typeface="微軟正黑體" panose="020B0604030504040204" pitchFamily="34" charset="-120"/>
                <a:cs typeface="DFKaiShu-SB-Estd-BF"/>
              </a:rPr>
              <a:t>的改變，無線電波在空氣傳輸的過程中，將有不同程度的</a:t>
            </a:r>
            <a:r>
              <a:rPr lang="zh-TW" altLang="en-US" sz="2400" b="1" dirty="0">
                <a:solidFill>
                  <a:srgbClr val="C00000"/>
                </a:solidFill>
                <a:latin typeface="微軟正黑體" panose="020B0604030504040204" pitchFamily="34" charset="-120"/>
                <a:ea typeface="微軟正黑體" panose="020B0604030504040204" pitchFamily="34" charset="-120"/>
                <a:cs typeface="DFKaiShu-SB-Estd-BF"/>
              </a:rPr>
              <a:t>能量衰減</a:t>
            </a:r>
            <a:r>
              <a:rPr lang="zh-TW" altLang="en-US" sz="2400" b="1" dirty="0">
                <a:latin typeface="微軟正黑體" panose="020B0604030504040204" pitchFamily="34" charset="-120"/>
                <a:ea typeface="微軟正黑體" panose="020B0604030504040204" pitchFamily="34" charset="-120"/>
                <a:cs typeface="DFKaiShu-SB-Estd-BF"/>
              </a:rPr>
              <a:t>，本次研究依照此特性進行定位，</a:t>
            </a:r>
            <a:r>
              <a:rPr lang="en-US" altLang="zh-TW" sz="2400" b="1" dirty="0">
                <a:solidFill>
                  <a:srgbClr val="C00000"/>
                </a:solidFill>
                <a:latin typeface="微軟正黑體" panose="020B0604030504040204" pitchFamily="34" charset="-120"/>
                <a:ea typeface="微軟正黑體" panose="020B0604030504040204" pitchFamily="34" charset="-120"/>
                <a:cs typeface="DFKaiShu-SB-Estd-BF"/>
              </a:rPr>
              <a:t>RSSI</a:t>
            </a:r>
            <a:r>
              <a:rPr lang="zh-TW" altLang="en-US" sz="2400" b="1" dirty="0">
                <a:solidFill>
                  <a:srgbClr val="C00000"/>
                </a:solidFill>
                <a:latin typeface="微軟正黑體" panose="020B0604030504040204" pitchFamily="34" charset="-120"/>
                <a:ea typeface="微軟正黑體" panose="020B0604030504040204" pitchFamily="34" charset="-120"/>
                <a:cs typeface="DFKaiShu-SB-Estd-BF"/>
              </a:rPr>
              <a:t>為接收信號強度指標</a:t>
            </a:r>
            <a:r>
              <a:rPr lang="zh-TW" altLang="en-US" sz="2400" b="1" dirty="0">
                <a:latin typeface="微軟正黑體" panose="020B0604030504040204" pitchFamily="34" charset="-120"/>
                <a:ea typeface="微軟正黑體" panose="020B0604030504040204" pitchFamily="34" charset="-120"/>
                <a:cs typeface="DFKaiShu-SB-Estd-BF"/>
              </a:rPr>
              <a:t>，單位為</a:t>
            </a:r>
            <a:r>
              <a:rPr lang="en-US" altLang="zh-TW" sz="2400" b="1" dirty="0" err="1">
                <a:latin typeface="微軟正黑體" panose="020B0604030504040204" pitchFamily="34" charset="-120"/>
                <a:ea typeface="微軟正黑體" panose="020B0604030504040204" pitchFamily="34" charset="-120"/>
                <a:cs typeface="DFKaiShu-SB-Estd-BF"/>
              </a:rPr>
              <a:t>dbm</a:t>
            </a:r>
            <a:r>
              <a:rPr lang="zh-TW" altLang="en-US" sz="2400" b="1" dirty="0">
                <a:latin typeface="微軟正黑體" panose="020B0604030504040204" pitchFamily="34" charset="-120"/>
                <a:ea typeface="微軟正黑體" panose="020B0604030504040204" pitchFamily="34" charset="-120"/>
                <a:cs typeface="DFKaiShu-SB-Estd-BF"/>
              </a:rPr>
              <a:t>；藉由收集</a:t>
            </a:r>
            <a:r>
              <a:rPr lang="en-US" altLang="zh-TW" sz="2400" b="1" dirty="0">
                <a:solidFill>
                  <a:srgbClr val="C00000"/>
                </a:solidFill>
                <a:latin typeface="微軟正黑體" panose="020B0604030504040204" pitchFamily="34" charset="-120"/>
                <a:ea typeface="微軟正黑體" panose="020B0604030504040204" pitchFamily="34" charset="-120"/>
                <a:cs typeface="DFKaiShu-SB-Estd-BF"/>
              </a:rPr>
              <a:t>RSSI</a:t>
            </a:r>
            <a:r>
              <a:rPr lang="zh-TW" altLang="en-US" sz="2400" b="1" dirty="0">
                <a:solidFill>
                  <a:srgbClr val="C00000"/>
                </a:solidFill>
                <a:latin typeface="微軟正黑體" panose="020B0604030504040204" pitchFamily="34" charset="-120"/>
                <a:ea typeface="微軟正黑體" panose="020B0604030504040204" pitchFamily="34" charset="-120"/>
                <a:cs typeface="DFKaiShu-SB-Estd-BF"/>
              </a:rPr>
              <a:t>與距離產生的變化</a:t>
            </a:r>
            <a:r>
              <a:rPr lang="zh-TW" altLang="en-US" sz="2400" b="1" dirty="0">
                <a:latin typeface="微軟正黑體" panose="020B0604030504040204" pitchFamily="34" charset="-120"/>
                <a:ea typeface="微軟正黑體" panose="020B0604030504040204" pitchFamily="34" charset="-120"/>
                <a:cs typeface="DFKaiShu-SB-Estd-BF"/>
              </a:rPr>
              <a:t>，透過試算表進行分析，便可估測接收與發送端之間的距離，進而達到定位的目的。</a:t>
            </a:r>
            <a:endParaRPr lang="zh-TW" altLang="en-US" sz="2800" b="1" dirty="0">
              <a:latin typeface="微軟正黑體" panose="020B0604030504040204" pitchFamily="34" charset="-120"/>
              <a:ea typeface="微軟正黑體" panose="020B0604030504040204" pitchFamily="34" charset="-120"/>
              <a:cs typeface="DFKaiShu-SB-Estd-BF"/>
            </a:endParaRPr>
          </a:p>
        </p:txBody>
      </p:sp>
      <p:grpSp>
        <p:nvGrpSpPr>
          <p:cNvPr id="32" name="群組 31">
            <a:extLst>
              <a:ext uri="{FF2B5EF4-FFF2-40B4-BE49-F238E27FC236}">
                <a16:creationId xmlns:a16="http://schemas.microsoft.com/office/drawing/2014/main" id="{6A492325-9395-41E7-9230-47E84FFDD6EE}"/>
              </a:ext>
            </a:extLst>
          </p:cNvPr>
          <p:cNvGrpSpPr/>
          <p:nvPr/>
        </p:nvGrpSpPr>
        <p:grpSpPr>
          <a:xfrm>
            <a:off x="-7316663" y="10792505"/>
            <a:ext cx="13387754" cy="3852000"/>
            <a:chOff x="2382123" y="6087961"/>
            <a:chExt cx="13387754" cy="3852000"/>
          </a:xfrm>
        </p:grpSpPr>
        <p:sp>
          <p:nvSpPr>
            <p:cNvPr id="31" name="矩形: 圓角化同側角落 30">
              <a:extLst>
                <a:ext uri="{FF2B5EF4-FFF2-40B4-BE49-F238E27FC236}">
                  <a16:creationId xmlns:a16="http://schemas.microsoft.com/office/drawing/2014/main" id="{81C75240-86A5-4183-BA54-3518F55ABEE4}"/>
                </a:ext>
              </a:extLst>
            </p:cNvPr>
            <p:cNvSpPr/>
            <p:nvPr/>
          </p:nvSpPr>
          <p:spPr>
            <a:xfrm>
              <a:off x="2382123" y="6087961"/>
              <a:ext cx="13387754" cy="3852000"/>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93C698F4-8C9C-48C7-908C-B20E2A7A9EE8}"/>
                </a:ext>
              </a:extLst>
            </p:cNvPr>
            <p:cNvGrpSpPr/>
            <p:nvPr/>
          </p:nvGrpSpPr>
          <p:grpSpPr>
            <a:xfrm>
              <a:off x="2973475" y="6173771"/>
              <a:ext cx="12341050" cy="3723410"/>
              <a:chOff x="2965073" y="6081430"/>
              <a:chExt cx="12341050" cy="3723410"/>
            </a:xfrm>
          </p:grpSpPr>
          <p:sp>
            <p:nvSpPr>
              <p:cNvPr id="13" name="矩形 12">
                <a:extLst>
                  <a:ext uri="{FF2B5EF4-FFF2-40B4-BE49-F238E27FC236}">
                    <a16:creationId xmlns:a16="http://schemas.microsoft.com/office/drawing/2014/main" id="{AC3F4155-8D69-428A-B9BB-371984F6E10A}"/>
                  </a:ext>
                </a:extLst>
              </p:cNvPr>
              <p:cNvSpPr/>
              <p:nvPr/>
            </p:nvSpPr>
            <p:spPr>
              <a:xfrm>
                <a:off x="2965073" y="8589126"/>
                <a:ext cx="12341050" cy="1215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972AEE39-9B1C-4366-ADC0-6331A80C82E6}"/>
                  </a:ext>
                </a:extLst>
              </p:cNvPr>
              <p:cNvGrpSpPr/>
              <p:nvPr/>
            </p:nvGrpSpPr>
            <p:grpSpPr>
              <a:xfrm>
                <a:off x="2965073" y="6081430"/>
                <a:ext cx="12341050" cy="3556770"/>
                <a:chOff x="2965073" y="6050092"/>
                <a:chExt cx="12341050" cy="3556770"/>
              </a:xfrm>
            </p:grpSpPr>
            <p:grpSp>
              <p:nvGrpSpPr>
                <p:cNvPr id="7" name="群組 6">
                  <a:extLst>
                    <a:ext uri="{FF2B5EF4-FFF2-40B4-BE49-F238E27FC236}">
                      <a16:creationId xmlns:a16="http://schemas.microsoft.com/office/drawing/2014/main" id="{0D69C475-AE37-46CF-B0C0-B37FCE6836E0}"/>
                    </a:ext>
                  </a:extLst>
                </p:cNvPr>
                <p:cNvGrpSpPr/>
                <p:nvPr/>
              </p:nvGrpSpPr>
              <p:grpSpPr>
                <a:xfrm>
                  <a:off x="2965073" y="6050092"/>
                  <a:ext cx="12341050" cy="2936018"/>
                  <a:chOff x="7422345" y="5999712"/>
                  <a:chExt cx="12341050" cy="2936018"/>
                </a:xfrm>
              </p:grpSpPr>
              <p:pic>
                <p:nvPicPr>
                  <p:cNvPr id="16" name="圖片 15">
                    <a:extLst>
                      <a:ext uri="{FF2B5EF4-FFF2-40B4-BE49-F238E27FC236}">
                        <a16:creationId xmlns:a16="http://schemas.microsoft.com/office/drawing/2014/main" id="{5B2E8ED5-0759-4DCE-A5DE-902008EAD71D}"/>
                      </a:ext>
                    </a:extLst>
                  </p:cNvPr>
                  <p:cNvPicPr>
                    <a:picLocks noChangeAspect="1"/>
                  </p:cNvPicPr>
                  <p:nvPr/>
                </p:nvPicPr>
                <p:blipFill rotWithShape="1">
                  <a:blip r:embed="rId4"/>
                  <a:srcRect l="5705" t="24941" r="73038" b="19758"/>
                  <a:stretch/>
                </p:blipFill>
                <p:spPr>
                  <a:xfrm>
                    <a:off x="7422345" y="5999713"/>
                    <a:ext cx="3089237" cy="2936017"/>
                  </a:xfrm>
                  <a:prstGeom prst="rect">
                    <a:avLst/>
                  </a:prstGeom>
                  <a:ln w="38100">
                    <a:noFill/>
                  </a:ln>
                </p:spPr>
              </p:pic>
              <p:pic>
                <p:nvPicPr>
                  <p:cNvPr id="24" name="圖片 23"/>
                  <p:cNvPicPr>
                    <a:picLocks noChangeAspect="1"/>
                  </p:cNvPicPr>
                  <p:nvPr/>
                </p:nvPicPr>
                <p:blipFill rotWithShape="1">
                  <a:blip r:embed="rId5"/>
                  <a:srcRect l="28264" t="24941" r="50673" b="19758"/>
                  <a:stretch/>
                </p:blipFill>
                <p:spPr>
                  <a:xfrm>
                    <a:off x="10495684" y="6001448"/>
                    <a:ext cx="3089237" cy="2934282"/>
                  </a:xfrm>
                  <a:prstGeom prst="rect">
                    <a:avLst/>
                  </a:prstGeom>
                  <a:ln w="38100">
                    <a:noFill/>
                  </a:ln>
                </p:spPr>
              </p:pic>
              <p:pic>
                <p:nvPicPr>
                  <p:cNvPr id="26" name="圖片 25">
                    <a:extLst>
                      <a:ext uri="{FF2B5EF4-FFF2-40B4-BE49-F238E27FC236}">
                        <a16:creationId xmlns:a16="http://schemas.microsoft.com/office/drawing/2014/main" id="{CBECBA6D-7883-4486-91C0-E2B96FE02070}"/>
                      </a:ext>
                    </a:extLst>
                  </p:cNvPr>
                  <p:cNvPicPr>
                    <a:picLocks noChangeAspect="1"/>
                  </p:cNvPicPr>
                  <p:nvPr/>
                </p:nvPicPr>
                <p:blipFill rotWithShape="1">
                  <a:blip r:embed="rId5"/>
                  <a:srcRect l="50806" t="26782" r="28131" b="17917"/>
                  <a:stretch/>
                </p:blipFill>
                <p:spPr>
                  <a:xfrm>
                    <a:off x="13584921" y="5999712"/>
                    <a:ext cx="3089237" cy="2929275"/>
                  </a:xfrm>
                  <a:prstGeom prst="rect">
                    <a:avLst/>
                  </a:prstGeom>
                  <a:ln w="38100">
                    <a:noFill/>
                  </a:ln>
                </p:spPr>
              </p:pic>
              <p:pic>
                <p:nvPicPr>
                  <p:cNvPr id="27" name="圖片 26">
                    <a:extLst>
                      <a:ext uri="{FF2B5EF4-FFF2-40B4-BE49-F238E27FC236}">
                        <a16:creationId xmlns:a16="http://schemas.microsoft.com/office/drawing/2014/main" id="{3D8F73E9-B374-4115-9167-C53E78F46FFF}"/>
                      </a:ext>
                    </a:extLst>
                  </p:cNvPr>
                  <p:cNvPicPr>
                    <a:picLocks noChangeAspect="1"/>
                  </p:cNvPicPr>
                  <p:nvPr/>
                </p:nvPicPr>
                <p:blipFill rotWithShape="1">
                  <a:blip r:embed="rId5"/>
                  <a:srcRect l="73062" t="25721" r="5875" b="18978"/>
                  <a:stretch/>
                </p:blipFill>
                <p:spPr>
                  <a:xfrm>
                    <a:off x="16674158" y="6004598"/>
                    <a:ext cx="3089237" cy="2931132"/>
                  </a:xfrm>
                  <a:prstGeom prst="rect">
                    <a:avLst/>
                  </a:prstGeom>
                  <a:ln w="38100">
                    <a:noFill/>
                  </a:ln>
                </p:spPr>
              </p:pic>
            </p:grpSp>
            <p:sp>
              <p:nvSpPr>
                <p:cNvPr id="6" name="文字方塊 5">
                  <a:extLst>
                    <a:ext uri="{FF2B5EF4-FFF2-40B4-BE49-F238E27FC236}">
                      <a16:creationId xmlns:a16="http://schemas.microsoft.com/office/drawing/2014/main" id="{CBCBD854-884B-4E2A-8D28-CF9AFE726A4F}"/>
                    </a:ext>
                  </a:extLst>
                </p:cNvPr>
                <p:cNvSpPr txBox="1"/>
                <p:nvPr/>
              </p:nvSpPr>
              <p:spPr>
                <a:xfrm>
                  <a:off x="3388330" y="9071921"/>
                  <a:ext cx="2242723" cy="523220"/>
                </a:xfrm>
                <a:prstGeom prst="rect">
                  <a:avLst/>
                </a:prstGeom>
                <a:noFill/>
                <a:ln>
                  <a:noFill/>
                </a:ln>
              </p:spPr>
              <p:txBody>
                <a:bodyPr wrap="square" rtlCol="0">
                  <a:spAutoFit/>
                </a:bodyPr>
                <a:lstStyle/>
                <a:p>
                  <a:r>
                    <a:rPr lang="en-US" altLang="zh-TW" sz="2800" b="1" dirty="0">
                      <a:latin typeface="Times New Roman" panose="02020603050405020304" pitchFamily="18" charset="0"/>
                      <a:cs typeface="Times New Roman" panose="02020603050405020304" pitchFamily="18" charset="0"/>
                    </a:rPr>
                    <a:t>&gt;</a:t>
                  </a:r>
                  <a:r>
                    <a:rPr lang="zh-TW" altLang="en-US" sz="2800" b="1" dirty="0">
                      <a:latin typeface="Times New Roman" panose="02020603050405020304" pitchFamily="18" charset="0"/>
                      <a:cs typeface="Times New Roman" panose="02020603050405020304" pitchFamily="18" charset="0"/>
                    </a:rPr>
                    <a:t> </a:t>
                  </a:r>
                  <a:r>
                    <a:rPr lang="en-US" altLang="zh-TW" sz="2800" b="1" dirty="0">
                      <a:latin typeface="Times New Roman" panose="02020603050405020304" pitchFamily="18" charset="0"/>
                      <a:cs typeface="Times New Roman" panose="02020603050405020304" pitchFamily="18" charset="0"/>
                    </a:rPr>
                    <a:t>-50</a:t>
                  </a:r>
                  <a:r>
                    <a:rPr lang="zh-TW" altLang="en-US" sz="2800" b="1" dirty="0">
                      <a:latin typeface="Times New Roman" panose="02020603050405020304" pitchFamily="18" charset="0"/>
                      <a:cs typeface="Times New Roman" panose="02020603050405020304" pitchFamily="18" charset="0"/>
                    </a:rPr>
                    <a:t> </a:t>
                  </a:r>
                  <a:r>
                    <a:rPr lang="en-US" altLang="zh-TW" sz="2800" b="1" dirty="0" err="1">
                      <a:latin typeface="Times New Roman" panose="02020603050405020304" pitchFamily="18" charset="0"/>
                      <a:cs typeface="Times New Roman" panose="02020603050405020304" pitchFamily="18" charset="0"/>
                    </a:rPr>
                    <a:t>dbm</a:t>
                  </a:r>
                  <a:endParaRPr lang="zh-TW" altLang="en-US" sz="2800" b="1"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978D7C7F-8002-457A-9D86-2081C3156B88}"/>
                    </a:ext>
                  </a:extLst>
                </p:cNvPr>
                <p:cNvSpPr txBox="1"/>
                <p:nvPr/>
              </p:nvSpPr>
              <p:spPr>
                <a:xfrm>
                  <a:off x="5978361" y="9083642"/>
                  <a:ext cx="3089237" cy="523220"/>
                </a:xfrm>
                <a:prstGeom prst="rect">
                  <a:avLst/>
                </a:prstGeom>
                <a:noFill/>
                <a:ln>
                  <a:noFill/>
                </a:ln>
              </p:spPr>
              <p:txBody>
                <a:bodyPr wrap="square" rtlCol="0">
                  <a:spAutoFit/>
                </a:bodyPr>
                <a:lstStyle/>
                <a:p>
                  <a:r>
                    <a:rPr lang="en-US" altLang="zh-TW" sz="2800" b="1" dirty="0">
                      <a:latin typeface="Times New Roman" panose="02020603050405020304" pitchFamily="18" charset="0"/>
                      <a:cs typeface="Times New Roman" panose="02020603050405020304" pitchFamily="18" charset="0"/>
                    </a:rPr>
                    <a:t>-50</a:t>
                  </a:r>
                  <a:r>
                    <a:rPr lang="zh-TW" altLang="en-US" sz="2800" b="1" dirty="0">
                      <a:latin typeface="Times New Roman" panose="02020603050405020304" pitchFamily="18" charset="0"/>
                      <a:cs typeface="Times New Roman" panose="02020603050405020304" pitchFamily="18" charset="0"/>
                    </a:rPr>
                    <a:t> </a:t>
                  </a:r>
                  <a:r>
                    <a:rPr lang="en-US" altLang="zh-TW" sz="2800" b="1" dirty="0" err="1">
                      <a:latin typeface="Times New Roman" panose="02020603050405020304" pitchFamily="18" charset="0"/>
                      <a:cs typeface="Times New Roman" panose="02020603050405020304" pitchFamily="18" charset="0"/>
                    </a:rPr>
                    <a:t>dbm</a:t>
                  </a:r>
                  <a:r>
                    <a:rPr lang="en-US" altLang="zh-TW" sz="2800" b="1" dirty="0">
                      <a:latin typeface="Times New Roman" panose="02020603050405020304" pitchFamily="18" charset="0"/>
                      <a:cs typeface="Times New Roman" panose="02020603050405020304" pitchFamily="18" charset="0"/>
                    </a:rPr>
                    <a:t> ~ -60 </a:t>
                  </a:r>
                  <a:r>
                    <a:rPr lang="en-US" altLang="zh-TW" sz="2800" b="1" dirty="0" err="1">
                      <a:latin typeface="Times New Roman" panose="02020603050405020304" pitchFamily="18" charset="0"/>
                      <a:cs typeface="Times New Roman" panose="02020603050405020304" pitchFamily="18" charset="0"/>
                    </a:rPr>
                    <a:t>dbm</a:t>
                  </a:r>
                  <a:endParaRPr lang="zh-TW" altLang="en-US" sz="2800" b="1"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0C338F40-4000-487B-BFE2-A973C63CBA33}"/>
                    </a:ext>
                  </a:extLst>
                </p:cNvPr>
                <p:cNvSpPr txBox="1"/>
                <p:nvPr/>
              </p:nvSpPr>
              <p:spPr>
                <a:xfrm>
                  <a:off x="9414906" y="9083642"/>
                  <a:ext cx="3089237" cy="523220"/>
                </a:xfrm>
                <a:prstGeom prst="rect">
                  <a:avLst/>
                </a:prstGeom>
                <a:noFill/>
                <a:ln>
                  <a:noFill/>
                </a:ln>
              </p:spPr>
              <p:txBody>
                <a:bodyPr wrap="square" rtlCol="0">
                  <a:spAutoFit/>
                </a:bodyPr>
                <a:lstStyle/>
                <a:p>
                  <a:r>
                    <a:rPr lang="en-US" altLang="zh-TW" sz="2800" b="1" dirty="0">
                      <a:latin typeface="Times New Roman" panose="02020603050405020304" pitchFamily="18" charset="0"/>
                      <a:cs typeface="Times New Roman" panose="02020603050405020304" pitchFamily="18" charset="0"/>
                    </a:rPr>
                    <a:t>-60</a:t>
                  </a:r>
                  <a:r>
                    <a:rPr lang="zh-TW" altLang="en-US" sz="2800" b="1" dirty="0">
                      <a:latin typeface="Times New Roman" panose="02020603050405020304" pitchFamily="18" charset="0"/>
                      <a:cs typeface="Times New Roman" panose="02020603050405020304" pitchFamily="18" charset="0"/>
                    </a:rPr>
                    <a:t> </a:t>
                  </a:r>
                  <a:r>
                    <a:rPr lang="en-US" altLang="zh-TW" sz="2800" b="1" dirty="0" err="1">
                      <a:latin typeface="Times New Roman" panose="02020603050405020304" pitchFamily="18" charset="0"/>
                      <a:cs typeface="Times New Roman" panose="02020603050405020304" pitchFamily="18" charset="0"/>
                    </a:rPr>
                    <a:t>dbm</a:t>
                  </a:r>
                  <a:r>
                    <a:rPr lang="en-US" altLang="zh-TW" sz="2800" b="1" dirty="0">
                      <a:latin typeface="Times New Roman" panose="02020603050405020304" pitchFamily="18" charset="0"/>
                      <a:cs typeface="Times New Roman" panose="02020603050405020304" pitchFamily="18" charset="0"/>
                    </a:rPr>
                    <a:t> ~ -70 </a:t>
                  </a:r>
                  <a:r>
                    <a:rPr lang="en-US" altLang="zh-TW" sz="2800" b="1" dirty="0" err="1">
                      <a:latin typeface="Times New Roman" panose="02020603050405020304" pitchFamily="18" charset="0"/>
                      <a:cs typeface="Times New Roman" panose="02020603050405020304" pitchFamily="18" charset="0"/>
                    </a:rPr>
                    <a:t>dbm</a:t>
                  </a:r>
                  <a:endParaRPr lang="zh-TW" altLang="en-US" sz="2800" b="1"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F1FE1E3F-CC78-436B-ABCA-F9986A8B48A9}"/>
                    </a:ext>
                  </a:extLst>
                </p:cNvPr>
                <p:cNvSpPr txBox="1"/>
                <p:nvPr/>
              </p:nvSpPr>
              <p:spPr>
                <a:xfrm>
                  <a:off x="12984479" y="9071921"/>
                  <a:ext cx="2116713" cy="523220"/>
                </a:xfrm>
                <a:prstGeom prst="rect">
                  <a:avLst/>
                </a:prstGeom>
                <a:noFill/>
                <a:ln>
                  <a:noFill/>
                </a:ln>
              </p:spPr>
              <p:txBody>
                <a:bodyPr wrap="square" rtlCol="0">
                  <a:spAutoFit/>
                </a:bodyPr>
                <a:lstStyle/>
                <a:p>
                  <a:r>
                    <a:rPr lang="en-US" altLang="zh-TW" sz="2800" b="1" dirty="0">
                      <a:latin typeface="Times New Roman" panose="02020603050405020304" pitchFamily="18" charset="0"/>
                      <a:cs typeface="Times New Roman" panose="02020603050405020304" pitchFamily="18" charset="0"/>
                    </a:rPr>
                    <a:t>&lt; -70 </a:t>
                  </a:r>
                  <a:r>
                    <a:rPr lang="en-US" altLang="zh-TW" sz="2800" b="1" dirty="0" err="1">
                      <a:latin typeface="Times New Roman" panose="02020603050405020304" pitchFamily="18" charset="0"/>
                      <a:cs typeface="Times New Roman" panose="02020603050405020304" pitchFamily="18" charset="0"/>
                    </a:rPr>
                    <a:t>dbm</a:t>
                  </a:r>
                  <a:endParaRPr lang="zh-TW" altLang="en-US" sz="2800" b="1" dirty="0">
                    <a:latin typeface="Times New Roman" panose="02020603050405020304" pitchFamily="18" charset="0"/>
                    <a:cs typeface="Times New Roman" panose="02020603050405020304" pitchFamily="18" charset="0"/>
                  </a:endParaRPr>
                </a:p>
              </p:txBody>
            </p:sp>
          </p:grpSp>
        </p:grpSp>
      </p:grpSp>
      <p:pic>
        <p:nvPicPr>
          <p:cNvPr id="48" name="圖片 47">
            <a:extLst>
              <a:ext uri="{FF2B5EF4-FFF2-40B4-BE49-F238E27FC236}">
                <a16:creationId xmlns:a16="http://schemas.microsoft.com/office/drawing/2014/main" id="{C4340FC0-EC8B-4B08-A056-8CB0C08217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5563" y="5262537"/>
            <a:ext cx="6172200" cy="4428732"/>
          </a:xfrm>
          <a:prstGeom prst="rect">
            <a:avLst/>
          </a:prstGeom>
        </p:spPr>
      </p:pic>
      <p:pic>
        <p:nvPicPr>
          <p:cNvPr id="5" name="圖片 4"/>
          <p:cNvPicPr>
            <a:picLocks noChangeAspect="1"/>
          </p:cNvPicPr>
          <p:nvPr/>
        </p:nvPicPr>
        <p:blipFill rotWithShape="1">
          <a:blip r:embed="rId7">
            <a:extLst>
              <a:ext uri="{28A0092B-C50C-407E-A947-70E740481C1C}">
                <a14:useLocalDpi xmlns:a14="http://schemas.microsoft.com/office/drawing/2010/main" val="0"/>
              </a:ext>
            </a:extLst>
          </a:blip>
          <a:srcRect l="2877" r="1842"/>
          <a:stretch/>
        </p:blipFill>
        <p:spPr>
          <a:xfrm>
            <a:off x="9925937" y="2303931"/>
            <a:ext cx="7219063" cy="2252963"/>
          </a:xfrm>
          <a:prstGeom prst="rect">
            <a:avLst/>
          </a:prstGeom>
        </p:spPr>
      </p:pic>
      <p:sp>
        <p:nvSpPr>
          <p:cNvPr id="50" name="矩形 49"/>
          <p:cNvSpPr/>
          <p:nvPr/>
        </p:nvSpPr>
        <p:spPr>
          <a:xfrm>
            <a:off x="9925937" y="1778968"/>
            <a:ext cx="7219063" cy="7912300"/>
          </a:xfrm>
          <a:prstGeom prst="rect">
            <a:avLst/>
          </a:prstGeom>
          <a:noFill/>
          <a:ln w="5715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群組 20"/>
          <p:cNvGrpSpPr/>
          <p:nvPr/>
        </p:nvGrpSpPr>
        <p:grpSpPr>
          <a:xfrm>
            <a:off x="3294095" y="1565493"/>
            <a:ext cx="4445317" cy="1011724"/>
            <a:chOff x="3675427" y="1505172"/>
            <a:chExt cx="4445317" cy="1011724"/>
          </a:xfrm>
        </p:grpSpPr>
        <p:pic>
          <p:nvPicPr>
            <p:cNvPr id="30" name="圖片 29"/>
            <p:cNvPicPr>
              <a:picLocks noChangeAspect="1"/>
            </p:cNvPicPr>
            <p:nvPr/>
          </p:nvPicPr>
          <p:blipFill rotWithShape="1">
            <a:blip r:embed="rId8">
              <a:extLst>
                <a:ext uri="{28A0092B-C50C-407E-A947-70E740481C1C}">
                  <a14:useLocalDpi xmlns:a14="http://schemas.microsoft.com/office/drawing/2010/main" val="0"/>
                </a:ext>
              </a:extLst>
            </a:blip>
            <a:srcRect l="24988" t="1188" r="65515" b="90578"/>
            <a:stretch/>
          </p:blipFill>
          <p:spPr bwMode="auto">
            <a:xfrm>
              <a:off x="3675427" y="1574154"/>
              <a:ext cx="924560"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圖片 50"/>
            <p:cNvPicPr>
              <a:picLocks noChangeAspect="1"/>
            </p:cNvPicPr>
            <p:nvPr/>
          </p:nvPicPr>
          <p:blipFill rotWithShape="1">
            <a:blip r:embed="rId8">
              <a:extLst>
                <a:ext uri="{28A0092B-C50C-407E-A947-70E740481C1C}">
                  <a14:useLocalDpi xmlns:a14="http://schemas.microsoft.com/office/drawing/2010/main" val="0"/>
                </a:ext>
              </a:extLst>
            </a:blip>
            <a:srcRect l="46127" r="44064" b="90713"/>
            <a:stretch/>
          </p:blipFill>
          <p:spPr bwMode="auto">
            <a:xfrm>
              <a:off x="4733700" y="1518286"/>
              <a:ext cx="955040" cy="985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圖片 51"/>
            <p:cNvPicPr>
              <a:picLocks noChangeAspect="1"/>
            </p:cNvPicPr>
            <p:nvPr/>
          </p:nvPicPr>
          <p:blipFill rotWithShape="1">
            <a:blip r:embed="rId8">
              <a:extLst>
                <a:ext uri="{28A0092B-C50C-407E-A947-70E740481C1C}">
                  <a14:useLocalDpi xmlns:a14="http://schemas.microsoft.com/office/drawing/2010/main" val="0"/>
                </a:ext>
              </a:extLst>
            </a:blip>
            <a:srcRect l="65603" r="24797" b="90466"/>
            <a:stretch/>
          </p:blipFill>
          <p:spPr bwMode="auto">
            <a:xfrm>
              <a:off x="5822453" y="1505172"/>
              <a:ext cx="934720" cy="101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圖片 52"/>
            <p:cNvPicPr>
              <a:picLocks noChangeAspect="1"/>
            </p:cNvPicPr>
            <p:nvPr/>
          </p:nvPicPr>
          <p:blipFill rotWithShape="1">
            <a:blip r:embed="rId8">
              <a:extLst>
                <a:ext uri="{28A0092B-C50C-407E-A947-70E740481C1C}">
                  <a14:useLocalDpi xmlns:a14="http://schemas.microsoft.com/office/drawing/2010/main" val="0"/>
                </a:ext>
              </a:extLst>
            </a:blip>
            <a:srcRect l="84564" r="2804" b="90668"/>
            <a:stretch/>
          </p:blipFill>
          <p:spPr bwMode="auto">
            <a:xfrm>
              <a:off x="6890887" y="1515911"/>
              <a:ext cx="1229857" cy="99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矩形 21"/>
          <p:cNvSpPr/>
          <p:nvPr/>
        </p:nvSpPr>
        <p:spPr>
          <a:xfrm>
            <a:off x="14914179" y="9217693"/>
            <a:ext cx="1135118" cy="2573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10</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667036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E117AE-472A-4721-A5A0-86FC1C5481E2}"/>
              </a:ext>
            </a:extLst>
          </p:cNvPr>
          <p:cNvGrpSpPr/>
          <p:nvPr/>
        </p:nvGrpSpPr>
        <p:grpSpPr>
          <a:xfrm>
            <a:off x="6564575" y="-1417817"/>
            <a:ext cx="5131559" cy="2950413"/>
            <a:chOff x="6564575" y="-1417817"/>
            <a:chExt cx="5131559" cy="2950413"/>
          </a:xfrm>
        </p:grpSpPr>
        <p:sp>
          <p:nvSpPr>
            <p:cNvPr id="3" name="文字方塊 2">
              <a:extLst>
                <a:ext uri="{FF2B5EF4-FFF2-40B4-BE49-F238E27FC236}">
                  <a16:creationId xmlns:a16="http://schemas.microsoft.com/office/drawing/2014/main" id="{F2742977-C02A-4C49-958E-E98BA468421A}"/>
                </a:ext>
              </a:extLst>
            </p:cNvPr>
            <p:cNvSpPr txBox="1"/>
            <p:nvPr/>
          </p:nvSpPr>
          <p:spPr>
            <a:xfrm>
              <a:off x="6564575" y="480000"/>
              <a:ext cx="5131559" cy="1052596"/>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室內定位技術介紹</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72F15E33-7BCE-4307-82F7-9C0126493688}"/>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grpSp>
        <p:nvGrpSpPr>
          <p:cNvPr id="43" name="群組 42"/>
          <p:cNvGrpSpPr/>
          <p:nvPr/>
        </p:nvGrpSpPr>
        <p:grpSpPr>
          <a:xfrm>
            <a:off x="1718619" y="1532596"/>
            <a:ext cx="7553844" cy="8368807"/>
            <a:chOff x="11099628" y="4977130"/>
            <a:chExt cx="5636325" cy="6289123"/>
          </a:xfrm>
        </p:grpSpPr>
        <p:sp>
          <p:nvSpPr>
            <p:cNvPr id="44" name="矩形 43"/>
            <p:cNvSpPr/>
            <p:nvPr/>
          </p:nvSpPr>
          <p:spPr>
            <a:xfrm>
              <a:off x="11099628" y="4977130"/>
              <a:ext cx="5636325" cy="6289123"/>
            </a:xfrm>
            <a:prstGeom prst="rect">
              <a:avLst/>
            </a:prstGeom>
            <a:solidFill>
              <a:schemeClr val="bg1"/>
            </a:solidFill>
            <a:ln w="28575">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5" name="Group 5"/>
            <p:cNvGrpSpPr>
              <a:grpSpLocks/>
            </p:cNvGrpSpPr>
            <p:nvPr/>
          </p:nvGrpSpPr>
          <p:grpSpPr bwMode="auto">
            <a:xfrm>
              <a:off x="11439048" y="5271294"/>
              <a:ext cx="4919663" cy="4697412"/>
              <a:chOff x="1649" y="1639"/>
              <a:chExt cx="7747" cy="7398"/>
            </a:xfrm>
          </p:grpSpPr>
          <p:pic>
            <p:nvPicPr>
              <p:cNvPr id="46" name="圖片 1"/>
              <p:cNvPicPr>
                <a:picLocks noChangeAspect="1" noChangeArrowheads="1"/>
              </p:cNvPicPr>
              <p:nvPr/>
            </p:nvPicPr>
            <p:blipFill>
              <a:blip r:embed="rId4">
                <a:extLst>
                  <a:ext uri="{28A0092B-C50C-407E-A947-70E740481C1C}">
                    <a14:useLocalDpi xmlns:a14="http://schemas.microsoft.com/office/drawing/2010/main" val="0"/>
                  </a:ext>
                </a:extLst>
              </a:blip>
              <a:srcRect l="84837" t="45760" r="11247" b="47160"/>
              <a:stretch>
                <a:fillRect/>
              </a:stretch>
            </p:blipFill>
            <p:spPr bwMode="auto">
              <a:xfrm>
                <a:off x="6226" y="5776"/>
                <a:ext cx="35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Group 7"/>
              <p:cNvGrpSpPr>
                <a:grpSpLocks/>
              </p:cNvGrpSpPr>
              <p:nvPr/>
            </p:nvGrpSpPr>
            <p:grpSpPr bwMode="auto">
              <a:xfrm>
                <a:off x="1649" y="1639"/>
                <a:ext cx="7747" cy="7398"/>
                <a:chOff x="1358" y="1922"/>
                <a:chExt cx="7747" cy="7398"/>
              </a:xfrm>
            </p:grpSpPr>
            <p:grpSp>
              <p:nvGrpSpPr>
                <p:cNvPr id="50" name="Group 8"/>
                <p:cNvGrpSpPr>
                  <a:grpSpLocks/>
                </p:cNvGrpSpPr>
                <p:nvPr/>
              </p:nvGrpSpPr>
              <p:grpSpPr bwMode="auto">
                <a:xfrm>
                  <a:off x="1358" y="1922"/>
                  <a:ext cx="7747" cy="7398"/>
                  <a:chOff x="2206" y="1620"/>
                  <a:chExt cx="7747" cy="7398"/>
                </a:xfrm>
              </p:grpSpPr>
              <p:grpSp>
                <p:nvGrpSpPr>
                  <p:cNvPr id="52" name="Group 9"/>
                  <p:cNvGrpSpPr>
                    <a:grpSpLocks/>
                  </p:cNvGrpSpPr>
                  <p:nvPr/>
                </p:nvGrpSpPr>
                <p:grpSpPr bwMode="auto">
                  <a:xfrm>
                    <a:off x="2206" y="1620"/>
                    <a:ext cx="7747" cy="7398"/>
                    <a:chOff x="2206" y="2112"/>
                    <a:chExt cx="7747" cy="7398"/>
                  </a:xfrm>
                </p:grpSpPr>
                <p:grpSp>
                  <p:nvGrpSpPr>
                    <p:cNvPr id="59" name="Group 10"/>
                    <p:cNvGrpSpPr>
                      <a:grpSpLocks/>
                    </p:cNvGrpSpPr>
                    <p:nvPr/>
                  </p:nvGrpSpPr>
                  <p:grpSpPr bwMode="auto">
                    <a:xfrm>
                      <a:off x="2206" y="2112"/>
                      <a:ext cx="7747" cy="7398"/>
                      <a:chOff x="2206" y="2112"/>
                      <a:chExt cx="7747" cy="7398"/>
                    </a:xfrm>
                  </p:grpSpPr>
                  <p:grpSp>
                    <p:nvGrpSpPr>
                      <p:cNvPr id="61" name="Group 11"/>
                      <p:cNvGrpSpPr>
                        <a:grpSpLocks/>
                      </p:cNvGrpSpPr>
                      <p:nvPr/>
                    </p:nvGrpSpPr>
                    <p:grpSpPr bwMode="auto">
                      <a:xfrm>
                        <a:off x="2206" y="3066"/>
                        <a:ext cx="4137" cy="4137"/>
                        <a:chOff x="2206" y="2271"/>
                        <a:chExt cx="4137" cy="4137"/>
                      </a:xfrm>
                    </p:grpSpPr>
                    <p:sp>
                      <p:nvSpPr>
                        <p:cNvPr id="68" name="Oval 12"/>
                        <p:cNvSpPr>
                          <a:spLocks noChangeArrowheads="1"/>
                        </p:cNvSpPr>
                        <p:nvPr/>
                      </p:nvSpPr>
                      <p:spPr bwMode="auto">
                        <a:xfrm>
                          <a:off x="2206" y="2271"/>
                          <a:ext cx="4137" cy="4137"/>
                        </a:xfrm>
                        <a:prstGeom prst="ellipse">
                          <a:avLst/>
                        </a:prstGeom>
                        <a:noFill/>
                        <a:ln w="19050">
                          <a:solidFill>
                            <a:srgbClr val="FFC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9" name="Oval 13"/>
                        <p:cNvSpPr>
                          <a:spLocks noChangeArrowheads="1"/>
                        </p:cNvSpPr>
                        <p:nvPr/>
                      </p:nvSpPr>
                      <p:spPr bwMode="auto">
                        <a:xfrm>
                          <a:off x="4269" y="4243"/>
                          <a:ext cx="116" cy="116"/>
                        </a:xfrm>
                        <a:prstGeom prst="ellipse">
                          <a:avLst/>
                        </a:prstGeom>
                        <a:solidFill>
                          <a:srgbClr val="FFC000"/>
                        </a:solid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zh-TW" altLang="en-US"/>
                        </a:p>
                      </p:txBody>
                    </p:sp>
                  </p:grpSp>
                  <p:grpSp>
                    <p:nvGrpSpPr>
                      <p:cNvPr id="62" name="Group 14"/>
                      <p:cNvGrpSpPr>
                        <a:grpSpLocks/>
                      </p:cNvGrpSpPr>
                      <p:nvPr/>
                    </p:nvGrpSpPr>
                    <p:grpSpPr bwMode="auto">
                      <a:xfrm>
                        <a:off x="5816" y="2112"/>
                        <a:ext cx="4137" cy="4137"/>
                        <a:chOff x="2206" y="2271"/>
                        <a:chExt cx="4137" cy="4137"/>
                      </a:xfrm>
                    </p:grpSpPr>
                    <p:sp>
                      <p:nvSpPr>
                        <p:cNvPr id="66" name="Oval 15"/>
                        <p:cNvSpPr>
                          <a:spLocks noChangeArrowheads="1"/>
                        </p:cNvSpPr>
                        <p:nvPr/>
                      </p:nvSpPr>
                      <p:spPr bwMode="auto">
                        <a:xfrm>
                          <a:off x="2206" y="2271"/>
                          <a:ext cx="4137" cy="4137"/>
                        </a:xfrm>
                        <a:prstGeom prst="ellipse">
                          <a:avLst/>
                        </a:prstGeom>
                        <a:noFill/>
                        <a:ln w="19050">
                          <a:solidFill>
                            <a:srgbClr val="00B05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7" name="Oval 16"/>
                        <p:cNvSpPr>
                          <a:spLocks noChangeArrowheads="1"/>
                        </p:cNvSpPr>
                        <p:nvPr/>
                      </p:nvSpPr>
                      <p:spPr bwMode="auto">
                        <a:xfrm>
                          <a:off x="4269" y="4243"/>
                          <a:ext cx="116" cy="116"/>
                        </a:xfrm>
                        <a:prstGeom prst="ellipse">
                          <a:avLst/>
                        </a:prstGeom>
                        <a:solidFill>
                          <a:srgbClr val="00B050"/>
                        </a:solidFill>
                        <a:ln w="9525">
                          <a:solidFill>
                            <a:srgbClr val="00B050"/>
                          </a:solidFill>
                          <a:round/>
                          <a:headEnd/>
                          <a:tailEnd/>
                        </a:ln>
                      </p:spPr>
                      <p:txBody>
                        <a:bodyPr vert="horz" wrap="square" lIns="91440" tIns="45720" rIns="91440" bIns="45720" numCol="1" anchor="t" anchorCtr="0" compatLnSpc="1">
                          <a:prstTxWarp prst="textNoShape">
                            <a:avLst/>
                          </a:prstTxWarp>
                        </a:bodyPr>
                        <a:lstStyle/>
                        <a:p>
                          <a:endParaRPr lang="zh-TW" altLang="en-US"/>
                        </a:p>
                      </p:txBody>
                    </p:sp>
                  </p:grpSp>
                  <p:grpSp>
                    <p:nvGrpSpPr>
                      <p:cNvPr id="63" name="Group 17"/>
                      <p:cNvGrpSpPr>
                        <a:grpSpLocks/>
                      </p:cNvGrpSpPr>
                      <p:nvPr/>
                    </p:nvGrpSpPr>
                    <p:grpSpPr bwMode="auto">
                      <a:xfrm>
                        <a:off x="4944" y="5373"/>
                        <a:ext cx="4137" cy="4137"/>
                        <a:chOff x="2206" y="2271"/>
                        <a:chExt cx="4137" cy="4137"/>
                      </a:xfrm>
                    </p:grpSpPr>
                    <p:sp>
                      <p:nvSpPr>
                        <p:cNvPr id="64" name="Oval 18"/>
                        <p:cNvSpPr>
                          <a:spLocks noChangeArrowheads="1"/>
                        </p:cNvSpPr>
                        <p:nvPr/>
                      </p:nvSpPr>
                      <p:spPr bwMode="auto">
                        <a:xfrm>
                          <a:off x="2206" y="2271"/>
                          <a:ext cx="4137" cy="413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5" name="Oval 19"/>
                        <p:cNvSpPr>
                          <a:spLocks noChangeArrowheads="1"/>
                        </p:cNvSpPr>
                        <p:nvPr/>
                      </p:nvSpPr>
                      <p:spPr bwMode="auto">
                        <a:xfrm>
                          <a:off x="4269" y="4243"/>
                          <a:ext cx="116" cy="116"/>
                        </a:xfrm>
                        <a:prstGeom prst="ellipse">
                          <a:avLst/>
                        </a:prstGeom>
                        <a:solidFill>
                          <a:srgbClr val="FF0000"/>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zh-TW" altLang="en-US"/>
                        </a:p>
                      </p:txBody>
                    </p:sp>
                  </p:grpSp>
                </p:grpSp>
                <p:sp>
                  <p:nvSpPr>
                    <p:cNvPr id="60" name="Oval 20"/>
                    <p:cNvSpPr>
                      <a:spLocks noChangeArrowheads="1"/>
                    </p:cNvSpPr>
                    <p:nvPr/>
                  </p:nvSpPr>
                  <p:spPr bwMode="auto">
                    <a:xfrm>
                      <a:off x="6226" y="5415"/>
                      <a:ext cx="173" cy="173"/>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a:p>
                  </p:txBody>
                </p:sp>
              </p:grpSp>
              <p:pic>
                <p:nvPicPr>
                  <p:cNvPr id="53" name="圖片 1"/>
                  <p:cNvPicPr>
                    <a:picLocks noChangeAspect="1" noChangeArrowheads="1"/>
                  </p:cNvPicPr>
                  <p:nvPr/>
                </p:nvPicPr>
                <p:blipFill>
                  <a:blip r:embed="rId4">
                    <a:extLst>
                      <a:ext uri="{28A0092B-C50C-407E-A947-70E740481C1C}">
                        <a14:useLocalDpi xmlns:a14="http://schemas.microsoft.com/office/drawing/2010/main" val="0"/>
                      </a:ext>
                    </a:extLst>
                  </a:blip>
                  <a:srcRect l="5957" t="45996" r="82108" b="46548"/>
                  <a:stretch>
                    <a:fillRect/>
                  </a:stretch>
                </p:blipFill>
                <p:spPr bwMode="auto">
                  <a:xfrm>
                    <a:off x="8219" y="3454"/>
                    <a:ext cx="107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圖片 1"/>
                  <p:cNvPicPr>
                    <a:picLocks noChangeAspect="1" noChangeArrowheads="1"/>
                  </p:cNvPicPr>
                  <p:nvPr/>
                </p:nvPicPr>
                <p:blipFill>
                  <a:blip r:embed="rId4">
                    <a:extLst>
                      <a:ext uri="{28A0092B-C50C-407E-A947-70E740481C1C}">
                        <a14:useLocalDpi xmlns:a14="http://schemas.microsoft.com/office/drawing/2010/main" val="0"/>
                      </a:ext>
                    </a:extLst>
                  </a:blip>
                  <a:srcRect l="19568" t="45996" r="69073" b="46747"/>
                  <a:stretch>
                    <a:fillRect/>
                  </a:stretch>
                </p:blipFill>
                <p:spPr bwMode="auto">
                  <a:xfrm>
                    <a:off x="2942" y="4418"/>
                    <a:ext cx="102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圖片 1"/>
                  <p:cNvPicPr>
                    <a:picLocks noChangeAspect="1" noChangeArrowheads="1"/>
                  </p:cNvPicPr>
                  <p:nvPr/>
                </p:nvPicPr>
                <p:blipFill>
                  <a:blip r:embed="rId4">
                    <a:extLst>
                      <a:ext uri="{28A0092B-C50C-407E-A947-70E740481C1C}">
                        <a14:useLocalDpi xmlns:a14="http://schemas.microsoft.com/office/drawing/2010/main" val="0"/>
                      </a:ext>
                    </a:extLst>
                  </a:blip>
                  <a:srcRect l="32047" t="45601" r="56694" b="46568"/>
                  <a:stretch>
                    <a:fillRect/>
                  </a:stretch>
                </p:blipFill>
                <p:spPr bwMode="auto">
                  <a:xfrm>
                    <a:off x="7473" y="6690"/>
                    <a:ext cx="1015"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AutoShape 24"/>
                  <p:cNvCxnSpPr>
                    <a:cxnSpLocks noChangeShapeType="1"/>
                  </p:cNvCxnSpPr>
                  <p:nvPr/>
                </p:nvCxnSpPr>
                <p:spPr bwMode="auto">
                  <a:xfrm>
                    <a:off x="4330" y="4608"/>
                    <a:ext cx="1955" cy="395"/>
                  </a:xfrm>
                  <a:prstGeom prst="straightConnector1">
                    <a:avLst/>
                  </a:prstGeom>
                  <a:noFill/>
                  <a:ln w="19050">
                    <a:solidFill>
                      <a:srgbClr val="FFC000"/>
                    </a:solidFill>
                    <a:prstDash val="dash"/>
                    <a:round/>
                    <a:headEnd/>
                    <a:tailEnd/>
                  </a:ln>
                  <a:extLst>
                    <a:ext uri="{909E8E84-426E-40DD-AFC4-6F175D3DCCD1}">
                      <a14:hiddenFill xmlns:a14="http://schemas.microsoft.com/office/drawing/2010/main">
                        <a:noFill/>
                      </a14:hiddenFill>
                    </a:ext>
                  </a:extLst>
                </p:spPr>
              </p:cxnSp>
              <p:cxnSp>
                <p:nvCxnSpPr>
                  <p:cNvPr id="57" name="AutoShape 25"/>
                  <p:cNvCxnSpPr>
                    <a:cxnSpLocks noChangeShapeType="1"/>
                  </p:cNvCxnSpPr>
                  <p:nvPr/>
                </p:nvCxnSpPr>
                <p:spPr bwMode="auto">
                  <a:xfrm flipH="1">
                    <a:off x="6291" y="3633"/>
                    <a:ext cx="1636" cy="1370"/>
                  </a:xfrm>
                  <a:prstGeom prst="straightConnector1">
                    <a:avLst/>
                  </a:prstGeom>
                  <a:noFill/>
                  <a:ln w="19050">
                    <a:solidFill>
                      <a:srgbClr val="00B050"/>
                    </a:solidFill>
                    <a:prstDash val="dash"/>
                    <a:round/>
                    <a:headEnd/>
                    <a:tailEnd/>
                  </a:ln>
                  <a:extLst>
                    <a:ext uri="{909E8E84-426E-40DD-AFC4-6F175D3DCCD1}">
                      <a14:hiddenFill xmlns:a14="http://schemas.microsoft.com/office/drawing/2010/main">
                        <a:noFill/>
                      </a14:hiddenFill>
                    </a:ext>
                  </a:extLst>
                </p:spPr>
              </p:cxnSp>
              <p:cxnSp>
                <p:nvCxnSpPr>
                  <p:cNvPr id="58" name="AutoShape 26"/>
                  <p:cNvCxnSpPr>
                    <a:cxnSpLocks noChangeShapeType="1"/>
                  </p:cNvCxnSpPr>
                  <p:nvPr/>
                </p:nvCxnSpPr>
                <p:spPr bwMode="auto">
                  <a:xfrm>
                    <a:off x="6300" y="5016"/>
                    <a:ext cx="757" cy="1887"/>
                  </a:xfrm>
                  <a:prstGeom prst="straightConnector1">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cxnSp>
            </p:grpSp>
            <p:sp>
              <p:nvSpPr>
                <p:cNvPr id="51" name="Oval 27"/>
                <p:cNvSpPr>
                  <a:spLocks noChangeArrowheads="1"/>
                </p:cNvSpPr>
                <p:nvPr/>
              </p:nvSpPr>
              <p:spPr bwMode="auto">
                <a:xfrm>
                  <a:off x="5337" y="5219"/>
                  <a:ext cx="214" cy="214"/>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a:p>
              </p:txBody>
            </p:sp>
          </p:grpSp>
          <p:pic>
            <p:nvPicPr>
              <p:cNvPr id="48" name="圖片 1"/>
              <p:cNvPicPr>
                <a:picLocks noChangeAspect="1" noChangeArrowheads="1"/>
              </p:cNvPicPr>
              <p:nvPr/>
            </p:nvPicPr>
            <p:blipFill>
              <a:blip r:embed="rId4">
                <a:extLst>
                  <a:ext uri="{28A0092B-C50C-407E-A947-70E740481C1C}">
                    <a14:useLocalDpi xmlns:a14="http://schemas.microsoft.com/office/drawing/2010/main" val="0"/>
                  </a:ext>
                </a:extLst>
              </a:blip>
              <a:srcRect l="74155" t="46213" r="21574" b="46944"/>
              <a:stretch>
                <a:fillRect/>
              </a:stretch>
            </p:blipFill>
            <p:spPr bwMode="auto">
              <a:xfrm>
                <a:off x="6710" y="4280"/>
                <a:ext cx="38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圖片 1"/>
              <p:cNvPicPr>
                <a:picLocks noChangeAspect="1" noChangeArrowheads="1"/>
              </p:cNvPicPr>
              <p:nvPr/>
            </p:nvPicPr>
            <p:blipFill>
              <a:blip r:embed="rId4">
                <a:extLst>
                  <a:ext uri="{28A0092B-C50C-407E-A947-70E740481C1C}">
                    <a14:useLocalDpi xmlns:a14="http://schemas.microsoft.com/office/drawing/2010/main" val="0"/>
                  </a:ext>
                </a:extLst>
              </a:blip>
              <a:srcRect l="79434" t="45956" r="16606" b="47160"/>
              <a:stretch>
                <a:fillRect/>
              </a:stretch>
            </p:blipFill>
            <p:spPr bwMode="auto">
              <a:xfrm>
                <a:off x="4387" y="4955"/>
                <a:ext cx="35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9" name="Group 30"/>
          <p:cNvGrpSpPr>
            <a:grpSpLocks/>
          </p:cNvGrpSpPr>
          <p:nvPr/>
        </p:nvGrpSpPr>
        <p:grpSpPr bwMode="auto">
          <a:xfrm>
            <a:off x="2070044" y="8402266"/>
            <a:ext cx="3575050" cy="1409700"/>
            <a:chOff x="3134" y="12889"/>
            <a:chExt cx="5630" cy="2221"/>
          </a:xfrm>
        </p:grpSpPr>
        <p:pic>
          <p:nvPicPr>
            <p:cNvPr id="1055" name="圖片 1"/>
            <p:cNvPicPr>
              <a:picLocks noChangeAspect="1" noChangeArrowheads="1"/>
            </p:cNvPicPr>
            <p:nvPr/>
          </p:nvPicPr>
          <p:blipFill>
            <a:blip r:embed="rId5">
              <a:extLst>
                <a:ext uri="{28A0092B-C50C-407E-A947-70E740481C1C}">
                  <a14:useLocalDpi xmlns:a14="http://schemas.microsoft.com/office/drawing/2010/main" val="0"/>
                </a:ext>
              </a:extLst>
            </a:blip>
            <a:srcRect l="57390" t="49763" r="14247" b="12796"/>
            <a:stretch>
              <a:fillRect/>
            </a:stretch>
          </p:blipFill>
          <p:spPr bwMode="auto">
            <a:xfrm>
              <a:off x="3134" y="12889"/>
              <a:ext cx="5630" cy="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6" name="圖片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3" y="12938"/>
              <a:ext cx="634"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7" name="圖片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9" y="13593"/>
              <a:ext cx="634"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圖片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2" y="14237"/>
              <a:ext cx="634"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 name="矩形 69"/>
          <p:cNvSpPr/>
          <p:nvPr/>
        </p:nvSpPr>
        <p:spPr>
          <a:xfrm>
            <a:off x="9963752" y="1526998"/>
            <a:ext cx="1980029" cy="523220"/>
          </a:xfrm>
          <a:prstGeom prst="rect">
            <a:avLst/>
          </a:prstGeom>
        </p:spPr>
        <p:txBody>
          <a:bodyPr wrap="none">
            <a:spAutoFit/>
          </a:bodyPr>
          <a:lstStyle/>
          <a:p>
            <a:r>
              <a:rPr lang="zh-TW" altLang="en-US" sz="2800" b="1" dirty="0">
                <a:latin typeface="微軟正黑體" panose="020B0604030504040204" pitchFamily="34" charset="-120"/>
                <a:ea typeface="微軟正黑體" panose="020B0604030504040204" pitchFamily="34" charset="-120"/>
                <a:cs typeface="DFKaiShu-SB-Estd-BF"/>
              </a:rPr>
              <a:t>三角定位：</a:t>
            </a:r>
            <a:endParaRPr lang="zh-TW" altLang="en-US" sz="2800" b="1" dirty="0">
              <a:latin typeface="微軟正黑體" panose="020B0604030504040204" pitchFamily="34" charset="-120"/>
              <a:ea typeface="微軟正黑體" panose="020B0604030504040204" pitchFamily="34" charset="-120"/>
            </a:endParaRPr>
          </a:p>
        </p:txBody>
      </p:sp>
      <p:sp>
        <p:nvSpPr>
          <p:cNvPr id="71" name="矩形 70"/>
          <p:cNvSpPr/>
          <p:nvPr/>
        </p:nvSpPr>
        <p:spPr>
          <a:xfrm>
            <a:off x="9963752" y="2108705"/>
            <a:ext cx="6862006" cy="3108543"/>
          </a:xfrm>
          <a:prstGeom prst="rect">
            <a:avLst/>
          </a:prstGeom>
        </p:spPr>
        <p:txBody>
          <a:bodyPr wrap="square">
            <a:spAutoFit/>
          </a:bodyPr>
          <a:lstStyle/>
          <a:p>
            <a:pPr algn="just"/>
            <a:r>
              <a:rPr lang="en-US" altLang="zh-TW" sz="2800" b="1" dirty="0">
                <a:solidFill>
                  <a:srgbClr val="595959"/>
                </a:solidFill>
                <a:latin typeface="微軟正黑體" panose="020B0604030504040204" pitchFamily="34" charset="-120"/>
                <a:ea typeface="微軟正黑體" panose="020B0604030504040204" pitchFamily="34" charset="-120"/>
                <a:cs typeface="DFKaiShu-SB-Estd-BF"/>
              </a:rPr>
              <a:t>	</a:t>
            </a:r>
            <a:r>
              <a:rPr lang="zh-TW" altLang="en-US" sz="2800" b="1" dirty="0">
                <a:latin typeface="微軟正黑體" panose="020B0604030504040204" pitchFamily="34" charset="-120"/>
                <a:ea typeface="微軟正黑體" panose="020B0604030504040204" pitchFamily="34" charset="-120"/>
                <a:cs typeface="DFKaiShu-SB-Estd-BF"/>
              </a:rPr>
              <a:t>三角定位法廣泛運用於衛星定位上，黑點</a:t>
            </a:r>
            <a:r>
              <a:rPr lang="en-US" altLang="zh-TW" sz="2800" b="1" dirty="0">
                <a:latin typeface="微軟正黑體" panose="020B0604030504040204" pitchFamily="34" charset="-120"/>
                <a:ea typeface="微軟正黑體" panose="020B0604030504040204" pitchFamily="34" charset="-120"/>
                <a:cs typeface="DFKaiShu-SB-Estd-BF"/>
              </a:rPr>
              <a:t>(</a:t>
            </a:r>
            <a:r>
              <a:rPr lang="en-US" altLang="zh-TW" sz="2800" b="1" dirty="0" err="1">
                <a:latin typeface="微軟正黑體" panose="020B0604030504040204" pitchFamily="34" charset="-120"/>
                <a:ea typeface="微軟正黑體" panose="020B0604030504040204" pitchFamily="34" charset="-120"/>
                <a:cs typeface="DFKaiShu-SB-Estd-BF"/>
              </a:rPr>
              <a:t>Xd</a:t>
            </a:r>
            <a:r>
              <a:rPr lang="en-US" altLang="zh-TW" sz="2800" b="1" dirty="0">
                <a:latin typeface="微軟正黑體" panose="020B0604030504040204" pitchFamily="34" charset="-120"/>
                <a:ea typeface="微軟正黑體" panose="020B0604030504040204" pitchFamily="34" charset="-120"/>
                <a:cs typeface="DFKaiShu-SB-Estd-BF"/>
              </a:rPr>
              <a:t> , </a:t>
            </a:r>
            <a:r>
              <a:rPr lang="en-US" altLang="zh-TW" sz="2800" b="1" dirty="0" err="1">
                <a:latin typeface="微軟正黑體" panose="020B0604030504040204" pitchFamily="34" charset="-120"/>
                <a:ea typeface="微軟正黑體" panose="020B0604030504040204" pitchFamily="34" charset="-120"/>
                <a:cs typeface="DFKaiShu-SB-Estd-BF"/>
              </a:rPr>
              <a:t>Yd</a:t>
            </a:r>
            <a:r>
              <a:rPr lang="en-US" altLang="zh-TW" sz="2800" b="1" dirty="0">
                <a:latin typeface="微軟正黑體" panose="020B0604030504040204" pitchFamily="34" charset="-120"/>
                <a:ea typeface="微軟正黑體" panose="020B0604030504040204" pitchFamily="34" charset="-120"/>
                <a:cs typeface="DFKaiShu-SB-Estd-BF"/>
              </a:rPr>
              <a:t>)</a:t>
            </a:r>
            <a:r>
              <a:rPr lang="zh-TW" altLang="en-US" sz="2800" b="1" dirty="0">
                <a:latin typeface="微軟正黑體" panose="020B0604030504040204" pitchFamily="34" charset="-120"/>
                <a:ea typeface="微軟正黑體" panose="020B0604030504040204" pitchFamily="34" charset="-120"/>
                <a:cs typeface="DFKaiShu-SB-Estd-BF"/>
              </a:rPr>
              <a:t>為使用者所在位置，</a:t>
            </a:r>
            <a:r>
              <a:rPr lang="en-US" altLang="zh-TW" sz="2800" b="1" dirty="0">
                <a:latin typeface="微軟正黑體" panose="020B0604030504040204" pitchFamily="34" charset="-120"/>
                <a:ea typeface="微軟正黑體" panose="020B0604030504040204" pitchFamily="34" charset="-120"/>
                <a:cs typeface="DFKaiShu-SB-Estd-BF"/>
              </a:rPr>
              <a:t>(</a:t>
            </a:r>
            <a:r>
              <a:rPr lang="en-US" altLang="zh-TW" sz="2800" b="1" dirty="0" err="1">
                <a:latin typeface="微軟正黑體" panose="020B0604030504040204" pitchFamily="34" charset="-120"/>
                <a:ea typeface="微軟正黑體" panose="020B0604030504040204" pitchFamily="34" charset="-120"/>
                <a:cs typeface="DFKaiShu-SB-Estd-BF"/>
              </a:rPr>
              <a:t>Xa</a:t>
            </a:r>
            <a:r>
              <a:rPr lang="en-US" altLang="zh-TW" sz="2800" b="1" dirty="0">
                <a:latin typeface="微軟正黑體" panose="020B0604030504040204" pitchFamily="34" charset="-120"/>
                <a:ea typeface="微軟正黑體" panose="020B0604030504040204" pitchFamily="34" charset="-120"/>
                <a:cs typeface="DFKaiShu-SB-Estd-BF"/>
              </a:rPr>
              <a:t> , </a:t>
            </a:r>
            <a:r>
              <a:rPr lang="en-US" altLang="zh-TW" sz="2800" b="1" dirty="0" err="1">
                <a:latin typeface="微軟正黑體" panose="020B0604030504040204" pitchFamily="34" charset="-120"/>
                <a:ea typeface="微軟正黑體" panose="020B0604030504040204" pitchFamily="34" charset="-120"/>
                <a:cs typeface="DFKaiShu-SB-Estd-BF"/>
              </a:rPr>
              <a:t>Ya</a:t>
            </a:r>
            <a:r>
              <a:rPr lang="en-US" altLang="zh-TW" sz="2800" b="1" dirty="0">
                <a:latin typeface="微軟正黑體" panose="020B0604030504040204" pitchFamily="34" charset="-120"/>
                <a:ea typeface="微軟正黑體" panose="020B0604030504040204" pitchFamily="34" charset="-120"/>
                <a:cs typeface="DFKaiShu-SB-Estd-BF"/>
              </a:rPr>
              <a:t>)</a:t>
            </a:r>
            <a:r>
              <a:rPr lang="zh-TW" altLang="en-US" sz="2800" b="1" dirty="0">
                <a:latin typeface="微軟正黑體" panose="020B0604030504040204" pitchFamily="34" charset="-120"/>
                <a:ea typeface="微軟正黑體" panose="020B0604030504040204" pitchFamily="34" charset="-120"/>
                <a:cs typeface="DFKaiShu-SB-Estd-BF"/>
              </a:rPr>
              <a:t>、</a:t>
            </a:r>
            <a:r>
              <a:rPr lang="en-US" altLang="zh-TW" sz="2800" b="1" dirty="0">
                <a:latin typeface="微軟正黑體" panose="020B0604030504040204" pitchFamily="34" charset="-120"/>
                <a:ea typeface="微軟正黑體" panose="020B0604030504040204" pitchFamily="34" charset="-120"/>
                <a:cs typeface="DFKaiShu-SB-Estd-BF"/>
              </a:rPr>
              <a:t>(</a:t>
            </a:r>
            <a:r>
              <a:rPr lang="en-US" altLang="zh-TW" sz="2800" b="1" dirty="0" err="1">
                <a:latin typeface="微軟正黑體" panose="020B0604030504040204" pitchFamily="34" charset="-120"/>
                <a:ea typeface="微軟正黑體" panose="020B0604030504040204" pitchFamily="34" charset="-120"/>
                <a:cs typeface="DFKaiShu-SB-Estd-BF"/>
              </a:rPr>
              <a:t>Xb</a:t>
            </a:r>
            <a:r>
              <a:rPr lang="en-US" altLang="zh-TW" sz="2800" b="1" dirty="0">
                <a:latin typeface="微軟正黑體" panose="020B0604030504040204" pitchFamily="34" charset="-120"/>
                <a:ea typeface="微軟正黑體" panose="020B0604030504040204" pitchFamily="34" charset="-120"/>
                <a:cs typeface="DFKaiShu-SB-Estd-BF"/>
              </a:rPr>
              <a:t> , </a:t>
            </a:r>
            <a:r>
              <a:rPr lang="en-US" altLang="zh-TW" sz="2800" b="1" dirty="0" err="1">
                <a:latin typeface="微軟正黑體" panose="020B0604030504040204" pitchFamily="34" charset="-120"/>
                <a:ea typeface="微軟正黑體" panose="020B0604030504040204" pitchFamily="34" charset="-120"/>
                <a:cs typeface="DFKaiShu-SB-Estd-BF"/>
              </a:rPr>
              <a:t>Yb</a:t>
            </a:r>
            <a:r>
              <a:rPr lang="en-US" altLang="zh-TW" sz="2800" b="1" dirty="0">
                <a:latin typeface="微軟正黑體" panose="020B0604030504040204" pitchFamily="34" charset="-120"/>
                <a:ea typeface="微軟正黑體" panose="020B0604030504040204" pitchFamily="34" charset="-120"/>
                <a:cs typeface="DFKaiShu-SB-Estd-BF"/>
              </a:rPr>
              <a:t>)</a:t>
            </a:r>
            <a:r>
              <a:rPr lang="zh-TW" altLang="en-US" sz="2800" b="1" dirty="0">
                <a:latin typeface="微軟正黑體" panose="020B0604030504040204" pitchFamily="34" charset="-120"/>
                <a:ea typeface="微軟正黑體" panose="020B0604030504040204" pitchFamily="34" charset="-120"/>
                <a:cs typeface="DFKaiShu-SB-Estd-BF"/>
              </a:rPr>
              <a:t>、</a:t>
            </a:r>
            <a:r>
              <a:rPr lang="en-US" altLang="zh-TW" sz="2800" b="1" dirty="0">
                <a:latin typeface="微軟正黑體" panose="020B0604030504040204" pitchFamily="34" charset="-120"/>
                <a:ea typeface="微軟正黑體" panose="020B0604030504040204" pitchFamily="34" charset="-120"/>
                <a:cs typeface="DFKaiShu-SB-Estd-BF"/>
              </a:rPr>
              <a:t>(</a:t>
            </a:r>
            <a:r>
              <a:rPr lang="en-US" altLang="zh-TW" sz="2800" b="1" dirty="0" err="1">
                <a:latin typeface="微軟正黑體" panose="020B0604030504040204" pitchFamily="34" charset="-120"/>
                <a:ea typeface="微軟正黑體" panose="020B0604030504040204" pitchFamily="34" charset="-120"/>
                <a:cs typeface="DFKaiShu-SB-Estd-BF"/>
              </a:rPr>
              <a:t>Xc</a:t>
            </a:r>
            <a:r>
              <a:rPr lang="en-US" altLang="zh-TW" sz="2800" b="1" dirty="0">
                <a:latin typeface="微軟正黑體" panose="020B0604030504040204" pitchFamily="34" charset="-120"/>
                <a:ea typeface="微軟正黑體" panose="020B0604030504040204" pitchFamily="34" charset="-120"/>
                <a:cs typeface="DFKaiShu-SB-Estd-BF"/>
              </a:rPr>
              <a:t> , </a:t>
            </a:r>
            <a:r>
              <a:rPr lang="en-US" altLang="zh-TW" sz="2800" b="1" dirty="0" err="1">
                <a:latin typeface="微軟正黑體" panose="020B0604030504040204" pitchFamily="34" charset="-120"/>
                <a:ea typeface="微軟正黑體" panose="020B0604030504040204" pitchFamily="34" charset="-120"/>
                <a:cs typeface="DFKaiShu-SB-Estd-BF"/>
              </a:rPr>
              <a:t>Yc</a:t>
            </a:r>
            <a:r>
              <a:rPr lang="en-US" altLang="zh-TW" sz="2800" b="1" dirty="0">
                <a:latin typeface="微軟正黑體" panose="020B0604030504040204" pitchFamily="34" charset="-120"/>
                <a:ea typeface="微軟正黑體" panose="020B0604030504040204" pitchFamily="34" charset="-120"/>
                <a:cs typeface="DFKaiShu-SB-Estd-BF"/>
              </a:rPr>
              <a:t>)</a:t>
            </a:r>
            <a:r>
              <a:rPr lang="zh-TW" altLang="en-US" sz="2800" b="1" dirty="0">
                <a:latin typeface="微軟正黑體" panose="020B0604030504040204" pitchFamily="34" charset="-120"/>
                <a:ea typeface="微軟正黑體" panose="020B0604030504040204" pitchFamily="34" charset="-120"/>
                <a:cs typeface="DFKaiShu-SB-Estd-BF"/>
              </a:rPr>
              <a:t>為三顆感測器的已知位置，</a:t>
            </a:r>
            <a:r>
              <a:rPr lang="en-US" altLang="zh-TW" sz="2800" b="1" dirty="0">
                <a:latin typeface="微軟正黑體" panose="020B0604030504040204" pitchFamily="34" charset="-120"/>
                <a:ea typeface="微軟正黑體" panose="020B0604030504040204" pitchFamily="34" charset="-120"/>
                <a:cs typeface="DFKaiShu-SB-Estd-BF"/>
              </a:rPr>
              <a:t>da</a:t>
            </a:r>
            <a:r>
              <a:rPr lang="zh-TW" altLang="en-US" sz="2800" b="1" dirty="0">
                <a:latin typeface="微軟正黑體" panose="020B0604030504040204" pitchFamily="34" charset="-120"/>
                <a:ea typeface="微軟正黑體" panose="020B0604030504040204" pitchFamily="34" charset="-120"/>
                <a:cs typeface="DFKaiShu-SB-Estd-BF"/>
              </a:rPr>
              <a:t>、</a:t>
            </a:r>
            <a:r>
              <a:rPr lang="en-US" altLang="zh-TW" sz="2800" b="1" dirty="0" err="1">
                <a:latin typeface="微軟正黑體" panose="020B0604030504040204" pitchFamily="34" charset="-120"/>
                <a:ea typeface="微軟正黑體" panose="020B0604030504040204" pitchFamily="34" charset="-120"/>
                <a:cs typeface="DFKaiShu-SB-Estd-BF"/>
              </a:rPr>
              <a:t>db</a:t>
            </a:r>
            <a:r>
              <a:rPr lang="zh-TW" altLang="en-US" sz="2800" b="1" dirty="0">
                <a:latin typeface="微軟正黑體" panose="020B0604030504040204" pitchFamily="34" charset="-120"/>
                <a:ea typeface="微軟正黑體" panose="020B0604030504040204" pitchFamily="34" charset="-120"/>
                <a:cs typeface="DFKaiShu-SB-Estd-BF"/>
              </a:rPr>
              <a:t>、</a:t>
            </a:r>
            <a:r>
              <a:rPr lang="en-US" altLang="zh-TW" sz="2800" b="1" dirty="0">
                <a:latin typeface="微軟正黑體" panose="020B0604030504040204" pitchFamily="34" charset="-120"/>
                <a:ea typeface="微軟正黑體" panose="020B0604030504040204" pitchFamily="34" charset="-120"/>
                <a:cs typeface="DFKaiShu-SB-Estd-BF"/>
              </a:rPr>
              <a:t>dc</a:t>
            </a:r>
            <a:r>
              <a:rPr lang="zh-TW" altLang="en-US" sz="2800" b="1" dirty="0">
                <a:latin typeface="微軟正黑體" panose="020B0604030504040204" pitchFamily="34" charset="-120"/>
                <a:ea typeface="微軟正黑體" panose="020B0604030504040204" pitchFamily="34" charset="-120"/>
                <a:cs typeface="DFKaiShu-SB-Estd-BF"/>
              </a:rPr>
              <a:t>為三顆感測器和使用者的距離</a:t>
            </a:r>
            <a:r>
              <a:rPr lang="zh-TW" altLang="en-US" sz="2800" b="1" dirty="0" smtClean="0">
                <a:latin typeface="微軟正黑體" panose="020B0604030504040204" pitchFamily="34" charset="-120"/>
                <a:ea typeface="微軟正黑體" panose="020B0604030504040204" pitchFamily="34" charset="-120"/>
                <a:cs typeface="DFKaiShu-SB-Estd-BF"/>
              </a:rPr>
              <a:t>。</a:t>
            </a:r>
            <a:endParaRPr lang="en-US" altLang="zh-TW" sz="2800" b="1" dirty="0" smtClean="0">
              <a:latin typeface="微軟正黑體" panose="020B0604030504040204" pitchFamily="34" charset="-120"/>
              <a:ea typeface="微軟正黑體" panose="020B0604030504040204" pitchFamily="34" charset="-120"/>
              <a:cs typeface="DFKaiShu-SB-Estd-BF"/>
            </a:endParaRPr>
          </a:p>
          <a:p>
            <a:pPr algn="just"/>
            <a:endParaRPr lang="en-US" altLang="zh-TW" sz="2800" b="1" dirty="0" smtClean="0">
              <a:latin typeface="微軟正黑體" panose="020B0604030504040204" pitchFamily="34" charset="-120"/>
              <a:ea typeface="微軟正黑體" panose="020B0604030504040204" pitchFamily="34" charset="-120"/>
            </a:endParaRPr>
          </a:p>
          <a:p>
            <a:r>
              <a:rPr lang="zh-TW" altLang="en-US" sz="2800" b="1" dirty="0">
                <a:latin typeface="微軟正黑體" panose="020B0604030504040204" pitchFamily="34" charset="-120"/>
                <a:ea typeface="微軟正黑體" panose="020B0604030504040204" pitchFamily="34" charset="-120"/>
              </a:rPr>
              <a:t>本次</a:t>
            </a:r>
            <a:r>
              <a:rPr lang="zh-TW" altLang="en-US" sz="2800" b="1" dirty="0" smtClean="0">
                <a:latin typeface="微軟正黑體" panose="020B0604030504040204" pitchFamily="34" charset="-120"/>
                <a:ea typeface="微軟正黑體" panose="020B0604030504040204" pitchFamily="34" charset="-120"/>
              </a:rPr>
              <a:t>研究使用</a:t>
            </a:r>
            <a:r>
              <a:rPr lang="en-US" altLang="zh-TW" sz="2800" b="1" dirty="0" smtClean="0">
                <a:latin typeface="微軟正黑體" panose="020B0604030504040204" pitchFamily="34" charset="-120"/>
                <a:ea typeface="微軟正黑體" panose="020B0604030504040204" pitchFamily="34" charset="-120"/>
              </a:rPr>
              <a:t>ESP-32</a:t>
            </a:r>
            <a:r>
              <a:rPr lang="zh-TW" altLang="en-US" sz="2800" b="1" dirty="0" smtClean="0">
                <a:latin typeface="微軟正黑體" panose="020B0604030504040204" pitchFamily="34" charset="-120"/>
                <a:ea typeface="微軟正黑體" panose="020B0604030504040204" pitchFamily="34" charset="-120"/>
              </a:rPr>
              <a:t>及</a:t>
            </a:r>
            <a:r>
              <a:rPr lang="en-US" altLang="zh-TW" sz="2800" b="1" dirty="0" smtClean="0">
                <a:latin typeface="微軟正黑體" panose="020B0604030504040204" pitchFamily="34" charset="-120"/>
                <a:ea typeface="微軟正黑體" panose="020B0604030504040204" pitchFamily="34" charset="-120"/>
              </a:rPr>
              <a:t>Beacon</a:t>
            </a:r>
            <a:r>
              <a:rPr lang="zh-TW" altLang="en-US" sz="2800" b="1" dirty="0" smtClean="0">
                <a:latin typeface="微軟正黑體" panose="020B0604030504040204" pitchFamily="34" charset="-120"/>
                <a:ea typeface="微軟正黑體" panose="020B0604030504040204" pitchFamily="34" charset="-120"/>
              </a:rPr>
              <a:t>進行實驗。</a:t>
            </a:r>
            <a:endParaRPr lang="zh-TW" altLang="en-US" sz="2800" b="1" dirty="0">
              <a:latin typeface="微軟正黑體" panose="020B0604030504040204" pitchFamily="34" charset="-120"/>
              <a:ea typeface="微軟正黑體" panose="020B0604030504040204" pitchFamily="34" charset="-120"/>
            </a:endParaRPr>
          </a:p>
        </p:txBody>
      </p:sp>
      <p:grpSp>
        <p:nvGrpSpPr>
          <p:cNvPr id="72" name="群組 71">
            <a:extLst>
              <a:ext uri="{FF2B5EF4-FFF2-40B4-BE49-F238E27FC236}">
                <a16:creationId xmlns:a16="http://schemas.microsoft.com/office/drawing/2014/main" id="{DEADE023-9B07-4474-9271-63E33F9CDE9A}"/>
              </a:ext>
            </a:extLst>
          </p:cNvPr>
          <p:cNvGrpSpPr/>
          <p:nvPr/>
        </p:nvGrpSpPr>
        <p:grpSpPr>
          <a:xfrm>
            <a:off x="10177130" y="5590583"/>
            <a:ext cx="2871684" cy="1849670"/>
            <a:chOff x="13552753" y="4604995"/>
            <a:chExt cx="2871684" cy="1849670"/>
          </a:xfrm>
        </p:grpSpPr>
        <p:sp>
          <p:nvSpPr>
            <p:cNvPr id="73" name="矩形 72">
              <a:extLst>
                <a:ext uri="{FF2B5EF4-FFF2-40B4-BE49-F238E27FC236}">
                  <a16:creationId xmlns:a16="http://schemas.microsoft.com/office/drawing/2014/main" id="{44436FE0-3FE6-47C9-BDC8-517C5B40B41B}"/>
                </a:ext>
              </a:extLst>
            </p:cNvPr>
            <p:cNvSpPr/>
            <p:nvPr/>
          </p:nvSpPr>
          <p:spPr>
            <a:xfrm>
              <a:off x="13552753" y="4604995"/>
              <a:ext cx="2871684" cy="1849670"/>
            </a:xfrm>
            <a:prstGeom prst="rect">
              <a:avLst/>
            </a:prstGeom>
            <a:solidFill>
              <a:schemeClr val="bg1"/>
            </a:solidFill>
            <a:ln w="5715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4" name="Picture 20" descr="如何在Arduino IDE中，新增ESP32系列開發板"/>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982" b="96101" l="9900" r="89957">
                          <a14:foregroundMark x1="65567" y1="91055" x2="65567" y2="91055"/>
                          <a14:foregroundMark x1="72453" y1="71560" x2="72453" y2="71560"/>
                          <a14:foregroundMark x1="76901" y1="68578" x2="77331" y2="70872"/>
                          <a14:foregroundMark x1="80057" y1="65826" x2="80057" y2="65826"/>
                          <a14:foregroundMark x1="31277" y1="9404" x2="31277" y2="9404"/>
                          <a14:foregroundMark x1="34003" y1="6422" x2="38020" y2="9404"/>
                          <a14:foregroundMark x1="44333" y1="15826" x2="44333" y2="15826"/>
                          <a14:foregroundMark x1="38451" y1="11468" x2="43042" y2="17202"/>
                          <a14:foregroundMark x1="31277" y1="6422" x2="31277" y2="6422"/>
                          <a14:foregroundMark x1="30990" y1="4817" x2="30990" y2="4817"/>
                          <a14:foregroundMark x1="30846" y1="3211" x2="31133" y2="3440"/>
                          <a14:foregroundMark x1="31564" y1="4358" x2="31564" y2="4358"/>
                          <a14:foregroundMark x1="42898" y1="13761" x2="42898" y2="13761"/>
                          <a14:foregroundMark x1="14634" y1="51606" x2="14634" y2="51606"/>
                          <a14:foregroundMark x1="17360" y1="54587" x2="17360" y2="54587"/>
                          <a14:foregroundMark x1="17217" y1="52294" x2="17217" y2="52294"/>
                          <a14:foregroundMark x1="17217" y1="53440" x2="17217" y2="53899"/>
                          <a14:foregroundMark x1="67862" y1="96101" x2="67862" y2="96101"/>
                          <a14:foregroundMark x1="69154" y1="94954" x2="69584" y2="94495"/>
                          <a14:foregroundMark x1="75897" y1="78899" x2="71019" y2="90138"/>
                          <a14:foregroundMark x1="72023" y1="88303" x2="69440" y2="94266"/>
                          <a14:foregroundMark x1="85653" y1="56881" x2="81205" y2="68578"/>
                        </a14:backgroundRemoval>
                      </a14:imgEffect>
                    </a14:imgLayer>
                  </a14:imgProps>
                </a:ext>
                <a:ext uri="{28A0092B-C50C-407E-A947-70E740481C1C}">
                  <a14:useLocalDpi xmlns:a14="http://schemas.microsoft.com/office/drawing/2010/main" val="0"/>
                </a:ext>
              </a:extLst>
            </a:blip>
            <a:srcRect/>
            <a:stretch>
              <a:fillRect/>
            </a:stretch>
          </p:blipFill>
          <p:spPr bwMode="auto">
            <a:xfrm>
              <a:off x="13695495" y="4705338"/>
              <a:ext cx="2636104" cy="1648984"/>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矩形: 圓角 8"/>
          <p:cNvSpPr/>
          <p:nvPr/>
        </p:nvSpPr>
        <p:spPr>
          <a:xfrm>
            <a:off x="13616691" y="6117188"/>
            <a:ext cx="3064093" cy="796460"/>
          </a:xfrm>
          <a:prstGeom prst="roundRect">
            <a:avLst/>
          </a:prstGeom>
          <a:solidFill>
            <a:srgbClr val="333F50"/>
          </a:solidFill>
          <a:ln w="76200">
            <a:solidFill>
              <a:srgbClr val="151E24"/>
            </a:solidFill>
          </a:ln>
        </p:spPr>
        <p:txBody>
          <a:bodyPr wrap="square">
            <a:spAutoFit/>
          </a:bodyPr>
          <a:lstStyle/>
          <a:p>
            <a:pPr algn="ctr">
              <a:lnSpc>
                <a:spcPct val="125000"/>
              </a:lnSpc>
              <a:spcBef>
                <a:spcPts val="1200"/>
              </a:spcBef>
              <a:spcAft>
                <a:spcPts val="300"/>
              </a:spcAft>
            </a:pPr>
            <a:r>
              <a:rPr lang="en-US" altLang="zh-TW" sz="3600" b="1" kern="0" dirty="0" smtClean="0">
                <a:solidFill>
                  <a:srgbClr val="DFDFDF"/>
                </a:solidFill>
                <a:latin typeface="Times New Roman" panose="02020603050405020304" pitchFamily="18" charset="0"/>
                <a:ea typeface="標楷體" panose="03000509000000000000" pitchFamily="65" charset="-120"/>
                <a:cs typeface="DFKaiShu-SB-Estd-BF"/>
              </a:rPr>
              <a:t>ESP-32</a:t>
            </a:r>
            <a:r>
              <a:rPr lang="zh-TW" altLang="en-US" sz="3600" b="1" kern="0" dirty="0" smtClean="0">
                <a:solidFill>
                  <a:srgbClr val="DFDFDF"/>
                </a:solidFill>
                <a:latin typeface="Times New Roman" panose="02020603050405020304" pitchFamily="18" charset="0"/>
                <a:ea typeface="標楷體" panose="03000509000000000000" pitchFamily="65" charset="-120"/>
                <a:cs typeface="DFKaiShu-SB-Estd-BF"/>
              </a:rPr>
              <a:t> * </a:t>
            </a:r>
            <a:r>
              <a:rPr lang="en-US" altLang="zh-TW" sz="3600" b="1" kern="0" dirty="0" smtClean="0">
                <a:solidFill>
                  <a:srgbClr val="DFDFDF"/>
                </a:solidFill>
                <a:latin typeface="Times New Roman" panose="02020603050405020304" pitchFamily="18" charset="0"/>
                <a:ea typeface="標楷體" panose="03000509000000000000" pitchFamily="65" charset="-120"/>
                <a:cs typeface="DFKaiShu-SB-Estd-BF"/>
              </a:rPr>
              <a:t>3</a:t>
            </a:r>
            <a:endParaRPr lang="zh-TW" altLang="zh-TW" sz="3200" b="1" kern="100" dirty="0">
              <a:solidFill>
                <a:srgbClr val="DFDFDF"/>
              </a:solidFill>
              <a:latin typeface="Times New Roman" panose="02020603050405020304" pitchFamily="18" charset="0"/>
            </a:endParaRPr>
          </a:p>
        </p:txBody>
      </p:sp>
      <p:sp>
        <p:nvSpPr>
          <p:cNvPr id="76" name="矩形: 圓角 9"/>
          <p:cNvSpPr/>
          <p:nvPr/>
        </p:nvSpPr>
        <p:spPr>
          <a:xfrm>
            <a:off x="13616691" y="8573014"/>
            <a:ext cx="3064093" cy="796460"/>
          </a:xfrm>
          <a:prstGeom prst="roundRect">
            <a:avLst/>
          </a:prstGeom>
          <a:solidFill>
            <a:srgbClr val="333F50"/>
          </a:solidFill>
          <a:ln w="76200">
            <a:solidFill>
              <a:srgbClr val="151E24"/>
            </a:solidFill>
          </a:ln>
        </p:spPr>
        <p:txBody>
          <a:bodyPr wrap="square">
            <a:spAutoFit/>
          </a:bodyPr>
          <a:lstStyle/>
          <a:p>
            <a:pPr algn="ctr">
              <a:lnSpc>
                <a:spcPct val="125000"/>
              </a:lnSpc>
              <a:spcBef>
                <a:spcPts val="1200"/>
              </a:spcBef>
              <a:spcAft>
                <a:spcPts val="300"/>
              </a:spcAft>
            </a:pPr>
            <a:r>
              <a:rPr lang="en-US" altLang="zh-TW" sz="3600" b="1" kern="0" dirty="0">
                <a:solidFill>
                  <a:srgbClr val="DFDFDF"/>
                </a:solidFill>
                <a:latin typeface="Times New Roman" panose="02020603050405020304" pitchFamily="18" charset="0"/>
                <a:ea typeface="標楷體" panose="03000509000000000000" pitchFamily="65" charset="-120"/>
                <a:cs typeface="DFKaiShu-SB-Estd-BF"/>
              </a:rPr>
              <a:t>Beacon</a:t>
            </a:r>
            <a:endParaRPr lang="zh-TW" altLang="zh-TW" sz="3200" b="1" kern="100" dirty="0">
              <a:solidFill>
                <a:srgbClr val="DFDFDF"/>
              </a:solidFill>
              <a:latin typeface="Times New Roman" panose="02020603050405020304" pitchFamily="18" charset="0"/>
            </a:endParaRPr>
          </a:p>
        </p:txBody>
      </p:sp>
      <p:grpSp>
        <p:nvGrpSpPr>
          <p:cNvPr id="6" name="群組 5"/>
          <p:cNvGrpSpPr/>
          <p:nvPr/>
        </p:nvGrpSpPr>
        <p:grpSpPr>
          <a:xfrm>
            <a:off x="10191848" y="8046409"/>
            <a:ext cx="2871684" cy="1849670"/>
            <a:chOff x="10191848" y="8046409"/>
            <a:chExt cx="2871684" cy="1849670"/>
          </a:xfrm>
        </p:grpSpPr>
        <p:sp>
          <p:nvSpPr>
            <p:cNvPr id="78" name="矩形 77">
              <a:extLst>
                <a:ext uri="{FF2B5EF4-FFF2-40B4-BE49-F238E27FC236}">
                  <a16:creationId xmlns:a16="http://schemas.microsoft.com/office/drawing/2014/main" id="{44436FE0-3FE6-47C9-BDC8-517C5B40B41B}"/>
                </a:ext>
              </a:extLst>
            </p:cNvPr>
            <p:cNvSpPr/>
            <p:nvPr/>
          </p:nvSpPr>
          <p:spPr>
            <a:xfrm>
              <a:off x="10191848" y="8046409"/>
              <a:ext cx="2871684" cy="1849670"/>
            </a:xfrm>
            <a:prstGeom prst="rect">
              <a:avLst/>
            </a:prstGeom>
            <a:solidFill>
              <a:schemeClr val="bg1"/>
            </a:solidFill>
            <a:ln w="5715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rotWithShape="1">
            <a:blip r:embed="rId9" cstate="hqprint">
              <a:extLst>
                <a:ext uri="{BEBA8EAE-BF5A-486C-A8C5-ECC9F3942E4B}">
                  <a14:imgProps xmlns:a14="http://schemas.microsoft.com/office/drawing/2010/main">
                    <a14:imgLayer r:embed="rId10">
                      <a14:imgEffect>
                        <a14:backgroundRemoval t="9993" b="94489" l="9963" r="89996"/>
                      </a14:imgEffect>
                    </a14:imgLayer>
                  </a14:imgProps>
                </a:ext>
                <a:ext uri="{28A0092B-C50C-407E-A947-70E740481C1C}">
                  <a14:useLocalDpi xmlns:a14="http://schemas.microsoft.com/office/drawing/2010/main" val="0"/>
                </a:ext>
              </a:extLst>
            </a:blip>
            <a:srcRect l="29033" t="27673" r="22661" b="7363"/>
            <a:stretch/>
          </p:blipFill>
          <p:spPr>
            <a:xfrm>
              <a:off x="10489955" y="8110597"/>
              <a:ext cx="2275470" cy="1721295"/>
            </a:xfrm>
            <a:prstGeom prst="rect">
              <a:avLst/>
            </a:prstGeom>
          </p:spPr>
        </p:pic>
      </p:grpSp>
      <p:sp>
        <p:nvSpPr>
          <p:cNvPr id="8" name="投影片編號版面配置區 7"/>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11</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90638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1930C3B3-1864-44A5-B1E4-87E5A339B036}"/>
              </a:ext>
            </a:extLst>
          </p:cNvPr>
          <p:cNvGrpSpPr/>
          <p:nvPr/>
        </p:nvGrpSpPr>
        <p:grpSpPr>
          <a:xfrm>
            <a:off x="6916758" y="-1417817"/>
            <a:ext cx="4454484" cy="2851604"/>
            <a:chOff x="6916758" y="-1417817"/>
            <a:chExt cx="4454484" cy="2851604"/>
          </a:xfrm>
        </p:grpSpPr>
        <p:sp>
          <p:nvSpPr>
            <p:cNvPr id="3" name="文字方塊 2">
              <a:extLst>
                <a:ext uri="{FF2B5EF4-FFF2-40B4-BE49-F238E27FC236}">
                  <a16:creationId xmlns:a16="http://schemas.microsoft.com/office/drawing/2014/main" id="{8D74DC28-D200-40CA-ACCA-AC7B1D128DDD}"/>
                </a:ext>
              </a:extLst>
            </p:cNvPr>
            <p:cNvSpPr txBox="1"/>
            <p:nvPr/>
          </p:nvSpPr>
          <p:spPr>
            <a:xfrm>
              <a:off x="6916758" y="480000"/>
              <a:ext cx="4454484"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軟硬體工具介紹</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9F1C77B5-CCAD-4817-8C6D-B78EED132240}"/>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grpSp>
        <p:nvGrpSpPr>
          <p:cNvPr id="25" name="群組 24">
            <a:extLst>
              <a:ext uri="{FF2B5EF4-FFF2-40B4-BE49-F238E27FC236}">
                <a16:creationId xmlns:a16="http://schemas.microsoft.com/office/drawing/2014/main" id="{E9F1891D-18F6-4E1A-B2CD-58C8D9593123}"/>
              </a:ext>
            </a:extLst>
          </p:cNvPr>
          <p:cNvGrpSpPr/>
          <p:nvPr/>
        </p:nvGrpSpPr>
        <p:grpSpPr>
          <a:xfrm>
            <a:off x="2143587" y="2322629"/>
            <a:ext cx="3174085" cy="6443523"/>
            <a:chOff x="2143587" y="2322629"/>
            <a:chExt cx="3174085" cy="6443523"/>
          </a:xfrm>
        </p:grpSpPr>
        <p:sp>
          <p:nvSpPr>
            <p:cNvPr id="5" name="矩形: 圓角 4"/>
            <p:cNvSpPr/>
            <p:nvPr/>
          </p:nvSpPr>
          <p:spPr>
            <a:xfrm>
              <a:off x="2180936" y="2322629"/>
              <a:ext cx="3064093" cy="796460"/>
            </a:xfrm>
            <a:prstGeom prst="roundRect">
              <a:avLst/>
            </a:prstGeom>
            <a:solidFill>
              <a:srgbClr val="333F50"/>
            </a:solidFill>
            <a:ln w="76200">
              <a:solidFill>
                <a:srgbClr val="151E24"/>
              </a:solidFill>
            </a:ln>
          </p:spPr>
          <p:txBody>
            <a:bodyPr wrap="square">
              <a:spAutoFit/>
            </a:bodyPr>
            <a:lstStyle/>
            <a:p>
              <a:pPr algn="ctr">
                <a:lnSpc>
                  <a:spcPct val="125000"/>
                </a:lnSpc>
                <a:spcBef>
                  <a:spcPts val="1200"/>
                </a:spcBef>
                <a:spcAft>
                  <a:spcPts val="300"/>
                </a:spcAft>
              </a:pPr>
              <a:r>
                <a:rPr lang="en-US" altLang="zh-TW" sz="3600" b="1" kern="0" dirty="0">
                  <a:solidFill>
                    <a:srgbClr val="DFDFDF"/>
                  </a:solidFill>
                  <a:latin typeface="Times New Roman" panose="02020603050405020304" pitchFamily="18" charset="0"/>
                  <a:ea typeface="標楷體" panose="03000509000000000000" pitchFamily="65" charset="-120"/>
                  <a:cs typeface="DFKaiShu-SB-Estd-BF"/>
                </a:rPr>
                <a:t>Arduino</a:t>
              </a:r>
              <a:endParaRPr lang="zh-TW" altLang="zh-TW" sz="1600" b="1" kern="100" dirty="0">
                <a:solidFill>
                  <a:srgbClr val="DFDFDF"/>
                </a:solidFill>
                <a:latin typeface="Times New Roman" panose="02020603050405020304" pitchFamily="18" charset="0"/>
              </a:endParaRPr>
            </a:p>
          </p:txBody>
        </p:sp>
        <p:sp>
          <p:nvSpPr>
            <p:cNvPr id="6" name="矩形: 圓角 5"/>
            <p:cNvSpPr/>
            <p:nvPr/>
          </p:nvSpPr>
          <p:spPr>
            <a:xfrm>
              <a:off x="2143587" y="5146161"/>
              <a:ext cx="3101442" cy="796460"/>
            </a:xfrm>
            <a:prstGeom prst="roundRect">
              <a:avLst/>
            </a:prstGeom>
            <a:solidFill>
              <a:srgbClr val="333F50"/>
            </a:solidFill>
            <a:ln w="76200">
              <a:solidFill>
                <a:srgbClr val="151E24"/>
              </a:solidFill>
            </a:ln>
          </p:spPr>
          <p:txBody>
            <a:bodyPr wrap="square">
              <a:spAutoFit/>
            </a:bodyPr>
            <a:lstStyle/>
            <a:p>
              <a:pPr algn="ctr">
                <a:lnSpc>
                  <a:spcPct val="125000"/>
                </a:lnSpc>
                <a:spcBef>
                  <a:spcPts val="1200"/>
                </a:spcBef>
                <a:spcAft>
                  <a:spcPts val="300"/>
                </a:spcAft>
              </a:pPr>
              <a:r>
                <a:rPr lang="en-US" altLang="zh-TW" sz="3600" b="1" kern="0" dirty="0" err="1">
                  <a:solidFill>
                    <a:srgbClr val="DFDFDF"/>
                  </a:solidFill>
                  <a:latin typeface="Times New Roman" panose="02020603050405020304" pitchFamily="18" charset="0"/>
                  <a:ea typeface="標楷體" panose="03000509000000000000" pitchFamily="65" charset="-120"/>
                  <a:cs typeface="DFKaiShu-SB-Estd-BF"/>
                </a:rPr>
                <a:t>PhpMyAdmin</a:t>
              </a:r>
              <a:endParaRPr lang="zh-TW" altLang="zh-TW" sz="2400" b="1" kern="100" dirty="0">
                <a:solidFill>
                  <a:srgbClr val="DFDFDF"/>
                </a:solidFill>
                <a:latin typeface="Times New Roman" panose="02020603050405020304" pitchFamily="18" charset="0"/>
              </a:endParaRPr>
            </a:p>
          </p:txBody>
        </p:sp>
        <p:sp>
          <p:nvSpPr>
            <p:cNvPr id="7" name="矩形: 圓角 6"/>
            <p:cNvSpPr/>
            <p:nvPr/>
          </p:nvSpPr>
          <p:spPr>
            <a:xfrm>
              <a:off x="2180936" y="7969692"/>
              <a:ext cx="3136736" cy="796460"/>
            </a:xfrm>
            <a:prstGeom prst="roundRect">
              <a:avLst/>
            </a:prstGeom>
            <a:solidFill>
              <a:srgbClr val="333F50"/>
            </a:solidFill>
            <a:ln w="76200">
              <a:solidFill>
                <a:srgbClr val="151E24"/>
              </a:solidFill>
            </a:ln>
          </p:spPr>
          <p:txBody>
            <a:bodyPr wrap="square">
              <a:spAutoFit/>
            </a:bodyPr>
            <a:lstStyle/>
            <a:p>
              <a:pPr algn="ctr">
                <a:lnSpc>
                  <a:spcPct val="125000"/>
                </a:lnSpc>
                <a:spcBef>
                  <a:spcPts val="1200"/>
                </a:spcBef>
                <a:spcAft>
                  <a:spcPts val="300"/>
                </a:spcAft>
              </a:pPr>
              <a:r>
                <a:rPr lang="en-US" altLang="zh-TW" sz="3600" b="1" kern="0" dirty="0" err="1">
                  <a:solidFill>
                    <a:srgbClr val="DFDFDF"/>
                  </a:solidFill>
                  <a:latin typeface="Times New Roman" panose="02020603050405020304" pitchFamily="18" charset="0"/>
                  <a:ea typeface="標楷體" panose="03000509000000000000" pitchFamily="65" charset="-120"/>
                  <a:cs typeface="DFKaiShu-SB-Estd-BF"/>
                </a:rPr>
                <a:t>Matlab</a:t>
              </a:r>
              <a:endParaRPr lang="zh-TW" altLang="zh-TW" sz="2400" b="1" kern="100" dirty="0">
                <a:solidFill>
                  <a:srgbClr val="DFDFDF"/>
                </a:solidFill>
                <a:latin typeface="Times New Roman" panose="02020603050405020304" pitchFamily="18" charset="0"/>
              </a:endParaRPr>
            </a:p>
          </p:txBody>
        </p:sp>
      </p:grpSp>
      <p:grpSp>
        <p:nvGrpSpPr>
          <p:cNvPr id="21" name="群組 20">
            <a:extLst>
              <a:ext uri="{FF2B5EF4-FFF2-40B4-BE49-F238E27FC236}">
                <a16:creationId xmlns:a16="http://schemas.microsoft.com/office/drawing/2014/main" id="{A20A963B-2703-4ACD-A36C-2F37BBB69C0F}"/>
              </a:ext>
            </a:extLst>
          </p:cNvPr>
          <p:cNvGrpSpPr/>
          <p:nvPr/>
        </p:nvGrpSpPr>
        <p:grpSpPr>
          <a:xfrm>
            <a:off x="10085509" y="2322629"/>
            <a:ext cx="3129776" cy="6423175"/>
            <a:chOff x="10566310" y="3037946"/>
            <a:chExt cx="3129776" cy="6423175"/>
          </a:xfrm>
        </p:grpSpPr>
        <p:sp>
          <p:nvSpPr>
            <p:cNvPr id="8" name="矩形: 圓角 7"/>
            <p:cNvSpPr/>
            <p:nvPr/>
          </p:nvSpPr>
          <p:spPr>
            <a:xfrm>
              <a:off x="10631993" y="3037946"/>
              <a:ext cx="3064093" cy="796460"/>
            </a:xfrm>
            <a:prstGeom prst="roundRect">
              <a:avLst/>
            </a:prstGeom>
            <a:solidFill>
              <a:srgbClr val="333F50"/>
            </a:solidFill>
            <a:ln w="76200">
              <a:solidFill>
                <a:srgbClr val="151E24"/>
              </a:solidFill>
            </a:ln>
          </p:spPr>
          <p:txBody>
            <a:bodyPr wrap="square">
              <a:spAutoFit/>
            </a:bodyPr>
            <a:lstStyle/>
            <a:p>
              <a:pPr algn="ctr">
                <a:lnSpc>
                  <a:spcPct val="125000"/>
                </a:lnSpc>
                <a:spcBef>
                  <a:spcPts val="1200"/>
                </a:spcBef>
                <a:spcAft>
                  <a:spcPts val="300"/>
                </a:spcAft>
              </a:pPr>
              <a:r>
                <a:rPr lang="en-US" altLang="zh-TW" sz="3600" b="1" kern="0" dirty="0" err="1">
                  <a:solidFill>
                    <a:srgbClr val="DFDFDF"/>
                  </a:solidFill>
                  <a:latin typeface="Times New Roman" panose="02020603050405020304" pitchFamily="18" charset="0"/>
                  <a:ea typeface="標楷體" panose="03000509000000000000" pitchFamily="65" charset="-120"/>
                  <a:cs typeface="DFKaiShu-SB-Estd-BF"/>
                </a:rPr>
                <a:t>Linklt</a:t>
              </a:r>
              <a:r>
                <a:rPr lang="en-US" altLang="zh-TW" sz="3600" b="1" kern="0" dirty="0">
                  <a:solidFill>
                    <a:srgbClr val="DFDFDF"/>
                  </a:solidFill>
                  <a:latin typeface="Times New Roman" panose="02020603050405020304" pitchFamily="18" charset="0"/>
                  <a:ea typeface="標楷體" panose="03000509000000000000" pitchFamily="65" charset="-120"/>
                  <a:cs typeface="DFKaiShu-SB-Estd-BF"/>
                </a:rPr>
                <a:t> 7697</a:t>
              </a:r>
              <a:endParaRPr lang="zh-TW" altLang="zh-TW" sz="3200" b="1" kern="100" dirty="0">
                <a:solidFill>
                  <a:srgbClr val="DFDFDF"/>
                </a:solidFill>
                <a:latin typeface="Times New Roman" panose="02020603050405020304" pitchFamily="18" charset="0"/>
              </a:endParaRPr>
            </a:p>
          </p:txBody>
        </p:sp>
        <p:sp>
          <p:nvSpPr>
            <p:cNvPr id="9" name="矩形: 圓角 8"/>
            <p:cNvSpPr/>
            <p:nvPr/>
          </p:nvSpPr>
          <p:spPr>
            <a:xfrm>
              <a:off x="10631993" y="5851304"/>
              <a:ext cx="3064093" cy="796460"/>
            </a:xfrm>
            <a:prstGeom prst="roundRect">
              <a:avLst/>
            </a:prstGeom>
            <a:solidFill>
              <a:srgbClr val="333F50"/>
            </a:solidFill>
            <a:ln w="76200">
              <a:solidFill>
                <a:srgbClr val="151E24"/>
              </a:solidFill>
            </a:ln>
          </p:spPr>
          <p:txBody>
            <a:bodyPr wrap="square">
              <a:spAutoFit/>
            </a:bodyPr>
            <a:lstStyle/>
            <a:p>
              <a:pPr algn="ctr">
                <a:lnSpc>
                  <a:spcPct val="125000"/>
                </a:lnSpc>
                <a:spcBef>
                  <a:spcPts val="1200"/>
                </a:spcBef>
                <a:spcAft>
                  <a:spcPts val="300"/>
                </a:spcAft>
              </a:pPr>
              <a:r>
                <a:rPr lang="en-US" altLang="zh-TW" sz="3600" b="1" kern="0" dirty="0">
                  <a:solidFill>
                    <a:srgbClr val="DFDFDF"/>
                  </a:solidFill>
                  <a:latin typeface="Times New Roman" panose="02020603050405020304" pitchFamily="18" charset="0"/>
                  <a:ea typeface="標楷體" panose="03000509000000000000" pitchFamily="65" charset="-120"/>
                  <a:cs typeface="DFKaiShu-SB-Estd-BF"/>
                </a:rPr>
                <a:t>ESP-32</a:t>
              </a:r>
              <a:endParaRPr lang="zh-TW" altLang="zh-TW" sz="3200" b="1" kern="100" dirty="0">
                <a:solidFill>
                  <a:srgbClr val="DFDFDF"/>
                </a:solidFill>
                <a:latin typeface="Times New Roman" panose="02020603050405020304" pitchFamily="18" charset="0"/>
              </a:endParaRPr>
            </a:p>
          </p:txBody>
        </p:sp>
        <p:sp>
          <p:nvSpPr>
            <p:cNvPr id="10" name="矩形: 圓角 9"/>
            <p:cNvSpPr/>
            <p:nvPr/>
          </p:nvSpPr>
          <p:spPr>
            <a:xfrm>
              <a:off x="10566310" y="8664661"/>
              <a:ext cx="3064093" cy="796460"/>
            </a:xfrm>
            <a:prstGeom prst="roundRect">
              <a:avLst/>
            </a:prstGeom>
            <a:solidFill>
              <a:srgbClr val="333F50"/>
            </a:solidFill>
            <a:ln w="76200">
              <a:solidFill>
                <a:srgbClr val="151E24"/>
              </a:solidFill>
            </a:ln>
          </p:spPr>
          <p:txBody>
            <a:bodyPr wrap="square">
              <a:spAutoFit/>
            </a:bodyPr>
            <a:lstStyle/>
            <a:p>
              <a:pPr algn="ctr">
                <a:lnSpc>
                  <a:spcPct val="125000"/>
                </a:lnSpc>
                <a:spcBef>
                  <a:spcPts val="1200"/>
                </a:spcBef>
                <a:spcAft>
                  <a:spcPts val="300"/>
                </a:spcAft>
              </a:pPr>
              <a:r>
                <a:rPr lang="en-US" altLang="zh-TW" sz="3600" b="1" kern="0" dirty="0">
                  <a:solidFill>
                    <a:srgbClr val="DFDFDF"/>
                  </a:solidFill>
                  <a:latin typeface="Times New Roman" panose="02020603050405020304" pitchFamily="18" charset="0"/>
                  <a:ea typeface="標楷體" panose="03000509000000000000" pitchFamily="65" charset="-120"/>
                  <a:cs typeface="DFKaiShu-SB-Estd-BF"/>
                </a:rPr>
                <a:t>Beacon</a:t>
              </a:r>
              <a:endParaRPr lang="zh-TW" altLang="zh-TW" sz="3200" b="1" kern="100" dirty="0">
                <a:solidFill>
                  <a:srgbClr val="DFDFDF"/>
                </a:solidFill>
                <a:latin typeface="Times New Roman" panose="02020603050405020304" pitchFamily="18" charset="0"/>
              </a:endParaRPr>
            </a:p>
          </p:txBody>
        </p:sp>
      </p:grpSp>
      <p:grpSp>
        <p:nvGrpSpPr>
          <p:cNvPr id="16" name="群組 15"/>
          <p:cNvGrpSpPr/>
          <p:nvPr/>
        </p:nvGrpSpPr>
        <p:grpSpPr>
          <a:xfrm>
            <a:off x="5827503" y="1823135"/>
            <a:ext cx="2871684" cy="1849670"/>
            <a:chOff x="4266814" y="1012766"/>
            <a:chExt cx="3703706" cy="2591494"/>
          </a:xfrm>
        </p:grpSpPr>
        <p:sp>
          <p:nvSpPr>
            <p:cNvPr id="15" name="矩形 14"/>
            <p:cNvSpPr/>
            <p:nvPr/>
          </p:nvSpPr>
          <p:spPr>
            <a:xfrm>
              <a:off x="4266814" y="1012766"/>
              <a:ext cx="3703706" cy="2591494"/>
            </a:xfrm>
            <a:prstGeom prst="rect">
              <a:avLst/>
            </a:prstGeom>
            <a:solidFill>
              <a:schemeClr val="bg1"/>
            </a:solidFill>
            <a:ln w="5715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4" name="Picture 2" descr="Arduino - 维基百科，自由的百科全书"/>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447953" y="1161121"/>
              <a:ext cx="3292978" cy="2241969"/>
            </a:xfrm>
            <a:prstGeom prst="rect">
              <a:avLst/>
            </a:prstGeom>
            <a:noFill/>
            <a:extLst>
              <a:ext uri="{909E8E84-426E-40DD-AFC4-6F175D3DCCD1}">
                <a14:hiddenFill xmlns:a14="http://schemas.microsoft.com/office/drawing/2010/main">
                  <a:solidFill>
                    <a:srgbClr val="FFFFFF"/>
                  </a:solidFill>
                </a14:hiddenFill>
              </a:ext>
            </a:extLst>
          </p:spPr>
        </p:pic>
      </p:grpSp>
      <p:pic>
        <p:nvPicPr>
          <p:cNvPr id="8204" name="Picture 12" descr="Warning: Researcher Drops phpMyAdmin Zero-Day Affecting All Versions - N3X0"/>
          <p:cNvPicPr>
            <a:picLocks noChangeAspect="1" noChangeArrowheads="1"/>
          </p:cNvPicPr>
          <p:nvPr/>
        </p:nvPicPr>
        <p:blipFill rotWithShape="1">
          <a:blip r:embed="rId5">
            <a:extLst>
              <a:ext uri="{28A0092B-C50C-407E-A947-70E740481C1C}">
                <a14:useLocalDpi xmlns:a14="http://schemas.microsoft.com/office/drawing/2010/main" val="0"/>
              </a:ext>
            </a:extLst>
          </a:blip>
          <a:srcRect l="9516" t="7941" r="11583"/>
          <a:stretch/>
        </p:blipFill>
        <p:spPr bwMode="auto">
          <a:xfrm>
            <a:off x="5782750" y="4604995"/>
            <a:ext cx="2908125" cy="1885553"/>
          </a:xfrm>
          <a:prstGeom prst="rect">
            <a:avLst/>
          </a:prstGeom>
          <a:noFill/>
          <a:ln w="57150">
            <a:solidFill>
              <a:srgbClr val="315079"/>
            </a:solidFill>
          </a:ln>
          <a:extLst>
            <a:ext uri="{909E8E84-426E-40DD-AFC4-6F175D3DCCD1}">
              <a14:hiddenFill xmlns:a14="http://schemas.microsoft.com/office/drawing/2010/main">
                <a:solidFill>
                  <a:srgbClr val="FFFFFF"/>
                </a:solidFill>
              </a14:hiddenFill>
            </a:ext>
          </a:extLst>
        </p:spPr>
      </p:pic>
      <p:grpSp>
        <p:nvGrpSpPr>
          <p:cNvPr id="26" name="群組 25">
            <a:extLst>
              <a:ext uri="{FF2B5EF4-FFF2-40B4-BE49-F238E27FC236}">
                <a16:creationId xmlns:a16="http://schemas.microsoft.com/office/drawing/2014/main" id="{873B218B-DB04-4CAB-B0B0-E6653209B790}"/>
              </a:ext>
            </a:extLst>
          </p:cNvPr>
          <p:cNvGrpSpPr/>
          <p:nvPr/>
        </p:nvGrpSpPr>
        <p:grpSpPr>
          <a:xfrm>
            <a:off x="5827503" y="7354202"/>
            <a:ext cx="2871684" cy="2219326"/>
            <a:chOff x="5829595" y="6413844"/>
            <a:chExt cx="2871684" cy="2219326"/>
          </a:xfrm>
        </p:grpSpPr>
        <p:sp>
          <p:nvSpPr>
            <p:cNvPr id="30" name="矩形 29">
              <a:extLst>
                <a:ext uri="{FF2B5EF4-FFF2-40B4-BE49-F238E27FC236}">
                  <a16:creationId xmlns:a16="http://schemas.microsoft.com/office/drawing/2014/main" id="{FE9EB0D6-B2A2-450F-B6EE-0B39445136DF}"/>
                </a:ext>
              </a:extLst>
            </p:cNvPr>
            <p:cNvSpPr/>
            <p:nvPr/>
          </p:nvSpPr>
          <p:spPr>
            <a:xfrm>
              <a:off x="5829595" y="6482381"/>
              <a:ext cx="2871684" cy="1849670"/>
            </a:xfrm>
            <a:prstGeom prst="rect">
              <a:avLst/>
            </a:prstGeom>
            <a:solidFill>
              <a:schemeClr val="bg1"/>
            </a:solidFill>
            <a:ln w="5715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06" name="Picture 14" descr="MATLAB 實作工作坊| 台大行為與資料科學研究中心"/>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9442" b="89700" l="27039" r="71459">
                          <a14:foregroundMark x1="27253" y1="64807" x2="27253" y2="64807"/>
                          <a14:foregroundMark x1="28112" y1="65665" x2="28112" y2="65665"/>
                          <a14:foregroundMark x1="27253" y1="71245" x2="27253" y2="71245"/>
                          <a14:foregroundMark x1="27253" y1="80258" x2="27253" y2="80258"/>
                          <a14:foregroundMark x1="35408" y1="65665" x2="35408" y2="65665"/>
                          <a14:foregroundMark x1="33476" y1="71245" x2="33476" y2="71245"/>
                          <a14:foregroundMark x1="34120" y1="68670" x2="34120" y2="68670"/>
                          <a14:foregroundMark x1="34549" y1="66524" x2="34549" y2="66524"/>
                          <a14:foregroundMark x1="32833" y1="73391" x2="32833" y2="73391"/>
                          <a14:foregroundMark x1="32403" y1="75966" x2="32403" y2="75966"/>
                          <a14:foregroundMark x1="31974" y1="77253" x2="31974" y2="77253"/>
                          <a14:foregroundMark x1="41631" y1="69099" x2="41631" y2="69099"/>
                          <a14:foregroundMark x1="40129" y1="75107" x2="40129" y2="75107"/>
                          <a14:foregroundMark x1="39485" y1="80687" x2="39485" y2="80687"/>
                          <a14:foregroundMark x1="47854" y1="67811" x2="47854" y2="67811"/>
                          <a14:foregroundMark x1="45064" y1="66524" x2="45064" y2="66524"/>
                          <a14:foregroundMark x1="51502" y1="66524" x2="51502" y2="66524"/>
                          <a14:foregroundMark x1="53433" y1="67382" x2="53433" y2="67382"/>
                          <a14:foregroundMark x1="57296" y1="80687" x2="57296" y2="80687"/>
                          <a14:foregroundMark x1="55150" y1="81116" x2="55150" y2="81116"/>
                          <a14:foregroundMark x1="46996" y1="81545" x2="46996" y2="81545"/>
                          <a14:foregroundMark x1="60300" y1="74678" x2="60300" y2="74678"/>
                          <a14:foregroundMark x1="59013" y1="80687" x2="59013" y2="80687"/>
                          <a14:foregroundMark x1="59657" y1="76824" x2="59657" y2="76824"/>
                          <a14:foregroundMark x1="60944" y1="70386" x2="60944" y2="70386"/>
                          <a14:foregroundMark x1="67811" y1="67382" x2="67811" y2="67382"/>
                          <a14:foregroundMark x1="71459" y1="69957" x2="71459" y2="69957"/>
                          <a14:foregroundMark x1="69313" y1="72961" x2="69313" y2="72961"/>
                          <a14:foregroundMark x1="69099" y1="65665" x2="69099" y2="65665"/>
                          <a14:foregroundMark x1="69742" y1="81545" x2="69742" y2="81545"/>
                        </a14:backgroundRemoval>
                      </a14:imgEffect>
                    </a14:imgLayer>
                  </a14:imgProps>
                </a:ext>
                <a:ext uri="{28A0092B-C50C-407E-A947-70E740481C1C}">
                  <a14:useLocalDpi xmlns:a14="http://schemas.microsoft.com/office/drawing/2010/main" val="0"/>
                </a:ext>
              </a:extLst>
            </a:blip>
            <a:srcRect l="24155" r="23656"/>
            <a:stretch/>
          </p:blipFill>
          <p:spPr bwMode="auto">
            <a:xfrm>
              <a:off x="6107197" y="6413844"/>
              <a:ext cx="2316480" cy="2219326"/>
            </a:xfrm>
            <a:prstGeom prst="rect">
              <a:avLst/>
            </a:prstGeom>
            <a:noFill/>
            <a:ln w="57150">
              <a:noFill/>
            </a:ln>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2E6755-D660-4120-B789-4E44AB0A26D0}"/>
              </a:ext>
            </a:extLst>
          </p:cNvPr>
          <p:cNvGrpSpPr/>
          <p:nvPr/>
        </p:nvGrpSpPr>
        <p:grpSpPr>
          <a:xfrm>
            <a:off x="13902071" y="1769165"/>
            <a:ext cx="2871684" cy="1957610"/>
            <a:chOff x="15964322" y="1823135"/>
            <a:chExt cx="2871684" cy="1957610"/>
          </a:xfrm>
        </p:grpSpPr>
        <p:sp>
          <p:nvSpPr>
            <p:cNvPr id="34" name="矩形 33">
              <a:extLst>
                <a:ext uri="{FF2B5EF4-FFF2-40B4-BE49-F238E27FC236}">
                  <a16:creationId xmlns:a16="http://schemas.microsoft.com/office/drawing/2014/main" id="{76DD8C99-2B04-4EAD-A9BB-769B85A22226}"/>
                </a:ext>
              </a:extLst>
            </p:cNvPr>
            <p:cNvSpPr/>
            <p:nvPr/>
          </p:nvSpPr>
          <p:spPr>
            <a:xfrm>
              <a:off x="15964322" y="1873447"/>
              <a:ext cx="2871684" cy="1849670"/>
            </a:xfrm>
            <a:prstGeom prst="rect">
              <a:avLst/>
            </a:prstGeom>
            <a:solidFill>
              <a:schemeClr val="bg1"/>
            </a:solidFill>
            <a:ln w="5715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08" name="Picture 16" descr="認識LinkIt 7697，你會需要這一篇！ – CAVEDU教育團隊技術部落格"/>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28625" b="76500" l="29925" r="73732">
                          <a14:foregroundMark x1="37573" y1="36125" x2="38986" y2="48875"/>
                          <a14:foregroundMark x1="37157" y1="29375" x2="57024" y2="29625"/>
                          <a14:foregroundMark x1="57024" y1="29625" x2="63009" y2="29125"/>
                          <a14:foregroundMark x1="63009" y1="29125" x2="64755" y2="29125"/>
                          <a14:foregroundMark x1="39485" y1="30875" x2="39485" y2="30875"/>
                          <a14:foregroundMark x1="45802" y1="34500" x2="47963" y2="42000"/>
                          <a14:foregroundMark x1="41147" y1="31875" x2="41147" y2="31875"/>
                          <a14:foregroundMark x1="30756" y1="56125" x2="31089" y2="66750"/>
                          <a14:foregroundMark x1="37157" y1="74375" x2="43558" y2="76500"/>
                          <a14:foregroundMark x1="43558" y1="76500" x2="43890" y2="75000"/>
                          <a14:foregroundMark x1="72984" y1="57375" x2="73815" y2="66250"/>
                          <a14:foregroundMark x1="73815" y1="66250" x2="73317" y2="70250"/>
                          <a14:foregroundMark x1="29925" y1="55875" x2="30008" y2="66375"/>
                          <a14:foregroundMark x1="68080" y1="54125" x2="70241" y2="55250"/>
                          <a14:foregroundMark x1="69825" y1="54500" x2="69825" y2="54500"/>
                          <a14:foregroundMark x1="69410" y1="53500" x2="69410" y2="53500"/>
                        </a14:backgroundRemoval>
                      </a14:imgEffect>
                    </a14:imgLayer>
                  </a14:imgProps>
                </a:ext>
                <a:ext uri="{28A0092B-C50C-407E-A947-70E740481C1C}">
                  <a14:useLocalDpi xmlns:a14="http://schemas.microsoft.com/office/drawing/2010/main" val="0"/>
                </a:ext>
              </a:extLst>
            </a:blip>
            <a:srcRect l="27057" t="22991" r="22925" b="20076"/>
            <a:stretch/>
          </p:blipFill>
          <p:spPr bwMode="auto">
            <a:xfrm>
              <a:off x="16107064" y="1823135"/>
              <a:ext cx="2586200" cy="1957610"/>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grpSp>
        <p:nvGrpSpPr>
          <p:cNvPr id="29" name="群組 28">
            <a:extLst>
              <a:ext uri="{FF2B5EF4-FFF2-40B4-BE49-F238E27FC236}">
                <a16:creationId xmlns:a16="http://schemas.microsoft.com/office/drawing/2014/main" id="{DEADE023-9B07-4474-9271-63E33F9CDE9A}"/>
              </a:ext>
            </a:extLst>
          </p:cNvPr>
          <p:cNvGrpSpPr/>
          <p:nvPr/>
        </p:nvGrpSpPr>
        <p:grpSpPr>
          <a:xfrm>
            <a:off x="13902071" y="4604995"/>
            <a:ext cx="2871684" cy="1849670"/>
            <a:chOff x="13552753" y="4604995"/>
            <a:chExt cx="2871684" cy="1849670"/>
          </a:xfrm>
        </p:grpSpPr>
        <p:sp>
          <p:nvSpPr>
            <p:cNvPr id="36" name="矩形 35">
              <a:extLst>
                <a:ext uri="{FF2B5EF4-FFF2-40B4-BE49-F238E27FC236}">
                  <a16:creationId xmlns:a16="http://schemas.microsoft.com/office/drawing/2014/main" id="{44436FE0-3FE6-47C9-BDC8-517C5B40B41B}"/>
                </a:ext>
              </a:extLst>
            </p:cNvPr>
            <p:cNvSpPr/>
            <p:nvPr/>
          </p:nvSpPr>
          <p:spPr>
            <a:xfrm>
              <a:off x="13552753" y="4604995"/>
              <a:ext cx="2871684" cy="1849670"/>
            </a:xfrm>
            <a:prstGeom prst="rect">
              <a:avLst/>
            </a:prstGeom>
            <a:solidFill>
              <a:schemeClr val="bg1"/>
            </a:solidFill>
            <a:ln w="5715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12" name="Picture 20" descr="如何在Arduino IDE中，新增ESP32系列開發板"/>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982" b="96101" l="9900" r="89957">
                          <a14:foregroundMark x1="65567" y1="91055" x2="65567" y2="91055"/>
                          <a14:foregroundMark x1="72453" y1="71560" x2="72453" y2="71560"/>
                          <a14:foregroundMark x1="76901" y1="68578" x2="77331" y2="70872"/>
                          <a14:foregroundMark x1="80057" y1="65826" x2="80057" y2="65826"/>
                          <a14:foregroundMark x1="31277" y1="9404" x2="31277" y2="9404"/>
                          <a14:foregroundMark x1="34003" y1="6422" x2="38020" y2="9404"/>
                          <a14:foregroundMark x1="44333" y1="15826" x2="44333" y2="15826"/>
                          <a14:foregroundMark x1="38451" y1="11468" x2="43042" y2="17202"/>
                          <a14:foregroundMark x1="31277" y1="6422" x2="31277" y2="6422"/>
                          <a14:foregroundMark x1="30990" y1="4817" x2="30990" y2="4817"/>
                          <a14:foregroundMark x1="30846" y1="3211" x2="31133" y2="3440"/>
                          <a14:foregroundMark x1="31564" y1="4358" x2="31564" y2="4358"/>
                          <a14:foregroundMark x1="42898" y1="13761" x2="42898" y2="13761"/>
                          <a14:foregroundMark x1="14634" y1="51606" x2="14634" y2="51606"/>
                          <a14:foregroundMark x1="17360" y1="54587" x2="17360" y2="54587"/>
                          <a14:foregroundMark x1="17217" y1="52294" x2="17217" y2="52294"/>
                          <a14:foregroundMark x1="17217" y1="53440" x2="17217" y2="53899"/>
                          <a14:foregroundMark x1="67862" y1="96101" x2="67862" y2="96101"/>
                          <a14:foregroundMark x1="69154" y1="94954" x2="69584" y2="94495"/>
                          <a14:foregroundMark x1="75897" y1="78899" x2="71019" y2="90138"/>
                          <a14:foregroundMark x1="72023" y1="88303" x2="69440" y2="94266"/>
                          <a14:foregroundMark x1="85653" y1="56881" x2="81205" y2="68578"/>
                        </a14:backgroundRemoval>
                      </a14:imgEffect>
                    </a14:imgLayer>
                  </a14:imgProps>
                </a:ext>
                <a:ext uri="{28A0092B-C50C-407E-A947-70E740481C1C}">
                  <a14:useLocalDpi xmlns:a14="http://schemas.microsoft.com/office/drawing/2010/main" val="0"/>
                </a:ext>
              </a:extLst>
            </a:blip>
            <a:srcRect/>
            <a:stretch>
              <a:fillRect/>
            </a:stretch>
          </p:blipFill>
          <p:spPr bwMode="auto">
            <a:xfrm>
              <a:off x="13695495" y="4705338"/>
              <a:ext cx="2636104" cy="1648984"/>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矩形 30">
            <a:extLst>
              <a:ext uri="{FF2B5EF4-FFF2-40B4-BE49-F238E27FC236}">
                <a16:creationId xmlns:a16="http://schemas.microsoft.com/office/drawing/2014/main" id="{44436FE0-3FE6-47C9-BDC8-517C5B40B41B}"/>
              </a:ext>
            </a:extLst>
          </p:cNvPr>
          <p:cNvSpPr/>
          <p:nvPr/>
        </p:nvSpPr>
        <p:spPr>
          <a:xfrm>
            <a:off x="13902071" y="7443087"/>
            <a:ext cx="2871684" cy="1849670"/>
          </a:xfrm>
          <a:prstGeom prst="rect">
            <a:avLst/>
          </a:prstGeom>
          <a:solidFill>
            <a:schemeClr val="bg1"/>
          </a:solidFill>
          <a:ln w="5715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圖片 26"/>
          <p:cNvPicPr>
            <a:picLocks noChangeAspect="1"/>
          </p:cNvPicPr>
          <p:nvPr/>
        </p:nvPicPr>
        <p:blipFill rotWithShape="1">
          <a:blip r:embed="rId12" cstate="hqprint">
            <a:extLst>
              <a:ext uri="{BEBA8EAE-BF5A-486C-A8C5-ECC9F3942E4B}">
                <a14:imgProps xmlns:a14="http://schemas.microsoft.com/office/drawing/2010/main">
                  <a14:imgLayer r:embed="rId13">
                    <a14:imgEffect>
                      <a14:backgroundRemoval t="9993" b="94489" l="9963" r="89996"/>
                    </a14:imgEffect>
                  </a14:imgLayer>
                </a14:imgProps>
              </a:ext>
              <a:ext uri="{28A0092B-C50C-407E-A947-70E740481C1C}">
                <a14:useLocalDpi xmlns:a14="http://schemas.microsoft.com/office/drawing/2010/main" val="0"/>
              </a:ext>
            </a:extLst>
          </a:blip>
          <a:srcRect l="29033" t="27673" r="22661" b="7363"/>
          <a:stretch/>
        </p:blipFill>
        <p:spPr>
          <a:xfrm>
            <a:off x="14200178" y="7507275"/>
            <a:ext cx="2275470" cy="1721295"/>
          </a:xfrm>
          <a:prstGeom prst="rect">
            <a:avLst/>
          </a:prstGeom>
        </p:spPr>
      </p:pic>
      <p:sp>
        <p:nvSpPr>
          <p:cNvPr id="12" name="投影片編號版面配置區 11"/>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12</a:t>
            </a:fld>
            <a:endParaRPr lang="zh-TW" alt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35779312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3441" y="1532596"/>
            <a:ext cx="3563214" cy="8295313"/>
          </a:xfrm>
          <a:prstGeom prst="rect">
            <a:avLst/>
          </a:prstGeom>
          <a:solidFill>
            <a:schemeClr val="bg1"/>
          </a:solid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1930C3B3-1864-44A5-B1E4-87E5A339B036}"/>
              </a:ext>
            </a:extLst>
          </p:cNvPr>
          <p:cNvGrpSpPr/>
          <p:nvPr/>
        </p:nvGrpSpPr>
        <p:grpSpPr>
          <a:xfrm>
            <a:off x="5130404" y="-1417817"/>
            <a:ext cx="7981432" cy="2950413"/>
            <a:chOff x="5130404" y="-1417817"/>
            <a:chExt cx="7981432" cy="2950413"/>
          </a:xfrm>
        </p:grpSpPr>
        <p:sp>
          <p:nvSpPr>
            <p:cNvPr id="3" name="文字方塊 2">
              <a:extLst>
                <a:ext uri="{FF2B5EF4-FFF2-40B4-BE49-F238E27FC236}">
                  <a16:creationId xmlns:a16="http://schemas.microsoft.com/office/drawing/2014/main" id="{8D74DC28-D200-40CA-ACCA-AC7B1D128DDD}"/>
                </a:ext>
              </a:extLst>
            </p:cNvPr>
            <p:cNvSpPr txBox="1"/>
            <p:nvPr/>
          </p:nvSpPr>
          <p:spPr>
            <a:xfrm>
              <a:off x="5130404" y="480000"/>
              <a:ext cx="7981432" cy="1052596"/>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a:t>
              </a:r>
              <a:r>
                <a:rPr lang="en-US" altLang="zh-TW" sz="4800" b="1" kern="0" dirty="0" err="1"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WiFi</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掃描取樣</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9F1C77B5-CCAD-4817-8C6D-B78EED132240}"/>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grpSp>
        <p:nvGrpSpPr>
          <p:cNvPr id="41" name="群組 40"/>
          <p:cNvGrpSpPr/>
          <p:nvPr/>
        </p:nvGrpSpPr>
        <p:grpSpPr>
          <a:xfrm>
            <a:off x="5724596" y="1891718"/>
            <a:ext cx="3618269" cy="7607104"/>
            <a:chOff x="1631569" y="1532596"/>
            <a:chExt cx="3618269" cy="7607104"/>
          </a:xfrm>
        </p:grpSpPr>
        <p:grpSp>
          <p:nvGrpSpPr>
            <p:cNvPr id="26" name="群組 25"/>
            <p:cNvGrpSpPr/>
            <p:nvPr/>
          </p:nvGrpSpPr>
          <p:grpSpPr>
            <a:xfrm>
              <a:off x="1631569" y="1532596"/>
              <a:ext cx="3618269" cy="7607104"/>
              <a:chOff x="3584004" y="409069"/>
              <a:chExt cx="3618269" cy="7607104"/>
            </a:xfrm>
          </p:grpSpPr>
          <p:grpSp>
            <p:nvGrpSpPr>
              <p:cNvPr id="9" name="群組 8"/>
              <p:cNvGrpSpPr/>
              <p:nvPr/>
            </p:nvGrpSpPr>
            <p:grpSpPr>
              <a:xfrm>
                <a:off x="4440530" y="409069"/>
                <a:ext cx="2170415" cy="1053296"/>
                <a:chOff x="4652142" y="727798"/>
                <a:chExt cx="2170415" cy="1053296"/>
              </a:xfrm>
            </p:grpSpPr>
            <p:sp>
              <p:nvSpPr>
                <p:cNvPr id="5" name="橢圓 4"/>
                <p:cNvSpPr/>
                <p:nvPr/>
              </p:nvSpPr>
              <p:spPr>
                <a:xfrm>
                  <a:off x="4652142" y="727798"/>
                  <a:ext cx="2170415" cy="1053296"/>
                </a:xfrm>
                <a:prstGeom prst="ellipse">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5223321" y="922483"/>
                  <a:ext cx="1028055" cy="584775"/>
                </a:xfrm>
                <a:prstGeom prst="rect">
                  <a:avLst/>
                </a:prstGeom>
                <a:noFill/>
              </p:spPr>
              <p:txBody>
                <a:bodyPr wrap="square" rtlCol="0">
                  <a:spAutoFit/>
                </a:bodyPr>
                <a:lstStyle/>
                <a:p>
                  <a:r>
                    <a:rPr lang="en-US" altLang="zh-TW" sz="3200" b="1" dirty="0" smtClean="0">
                      <a:latin typeface="Times New Roman" panose="02020603050405020304" pitchFamily="18" charset="0"/>
                      <a:cs typeface="Times New Roman" panose="02020603050405020304" pitchFamily="18" charset="0"/>
                    </a:rPr>
                    <a:t>start</a:t>
                  </a:r>
                  <a:endParaRPr lang="zh-TW" altLang="en-US" sz="3200" b="1" dirty="0">
                    <a:latin typeface="Times New Roman" panose="02020603050405020304" pitchFamily="18" charset="0"/>
                    <a:cs typeface="Times New Roman" panose="02020603050405020304" pitchFamily="18" charset="0"/>
                  </a:endParaRPr>
                </a:p>
              </p:txBody>
            </p:sp>
          </p:grpSp>
          <p:sp>
            <p:nvSpPr>
              <p:cNvPr id="11" name="流程圖: 資料 10"/>
              <p:cNvSpPr/>
              <p:nvPr/>
            </p:nvSpPr>
            <p:spPr>
              <a:xfrm>
                <a:off x="4217796" y="2072701"/>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a:extLst>
                  <a:ext uri="{FF2B5EF4-FFF2-40B4-BE49-F238E27FC236}">
                    <a16:creationId xmlns:a16="http://schemas.microsoft.com/office/drawing/2014/main" id="{E5366C37-923A-4CA9-9074-40E57E91FCE7}"/>
                  </a:ext>
                </a:extLst>
              </p:cNvPr>
              <p:cNvCxnSpPr>
                <a:stCxn id="5" idx="4"/>
                <a:endCxn id="11" idx="1"/>
              </p:cNvCxnSpPr>
              <p:nvPr/>
            </p:nvCxnSpPr>
            <p:spPr>
              <a:xfrm flipH="1">
                <a:off x="5525736" y="1462365"/>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512968" y="2333793"/>
                <a:ext cx="2025533" cy="461665"/>
              </a:xfrm>
              <a:prstGeom prst="rect">
                <a:avLst/>
              </a:prstGeom>
              <a:noFill/>
            </p:spPr>
            <p:txBody>
              <a:bodyPr wrap="square" rtlCol="0">
                <a:spAutoFit/>
              </a:bodyPr>
              <a:lstStyle/>
              <a:p>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設定</a:t>
                </a:r>
                <a:r>
                  <a:rPr lang="en-US" altLang="zh-TW" sz="2400" b="1" dirty="0" err="1" smtClean="0">
                    <a:latin typeface="微軟正黑體" panose="020B0604030504040204" pitchFamily="34" charset="-120"/>
                    <a:ea typeface="微軟正黑體" panose="020B0604030504040204" pitchFamily="34" charset="-120"/>
                    <a:cs typeface="Times New Roman" panose="02020603050405020304" pitchFamily="18" charset="0"/>
                  </a:rPr>
                  <a:t>Wifi</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環境</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8" name="流程圖: 資料 27"/>
              <p:cNvSpPr/>
              <p:nvPr/>
            </p:nvSpPr>
            <p:spPr>
              <a:xfrm>
                <a:off x="3584004" y="3688974"/>
                <a:ext cx="3618269" cy="1056646"/>
              </a:xfrm>
              <a:prstGeom prst="flowChartInputOutpu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4159090" y="3804525"/>
                <a:ext cx="2468096" cy="830997"/>
              </a:xfrm>
              <a:prstGeom prst="rect">
                <a:avLst/>
              </a:prstGeom>
              <a:noFill/>
            </p:spPr>
            <p:txBody>
              <a:bodyPr wrap="square" rtlCol="0">
                <a:spAutoFit/>
              </a:bodyPr>
              <a:lstStyle/>
              <a:p>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做 </a:t>
                </a:r>
                <a:r>
                  <a:rPr lang="en-US" altLang="zh-TW" sz="2000" b="1" dirty="0" err="1" smtClean="0">
                    <a:latin typeface="微軟正黑體" panose="020B0604030504040204" pitchFamily="34" charset="-120"/>
                    <a:ea typeface="微軟正黑體" panose="020B0604030504040204" pitchFamily="34" charset="-120"/>
                    <a:cs typeface="Times New Roman" panose="02020603050405020304" pitchFamily="18" charset="0"/>
                  </a:rPr>
                  <a:t>printwifistatus</a:t>
                </a:r>
                <a:endParaRPr lang="en-US" altLang="zh-TW" sz="2000" b="1" dirty="0" smtClean="0">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方法</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32" name="直線單箭頭接點 31">
                <a:extLst>
                  <a:ext uri="{FF2B5EF4-FFF2-40B4-BE49-F238E27FC236}">
                    <a16:creationId xmlns:a16="http://schemas.microsoft.com/office/drawing/2014/main" id="{E5366C37-923A-4CA9-9074-40E57E91FCE7}"/>
                  </a:ext>
                </a:extLst>
              </p:cNvPr>
              <p:cNvCxnSpPr/>
              <p:nvPr/>
            </p:nvCxnSpPr>
            <p:spPr>
              <a:xfrm flipH="1">
                <a:off x="5525734" y="3058873"/>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圖: 資料 32"/>
              <p:cNvSpPr/>
              <p:nvPr/>
            </p:nvSpPr>
            <p:spPr>
              <a:xfrm>
                <a:off x="4217796" y="5378045"/>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p:cNvSpPr txBox="1"/>
              <p:nvPr/>
            </p:nvSpPr>
            <p:spPr>
              <a:xfrm>
                <a:off x="4670479" y="5639137"/>
                <a:ext cx="1710513" cy="461665"/>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顯示樣本值</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35" name="直線單箭頭接點 34">
                <a:extLst>
                  <a:ext uri="{FF2B5EF4-FFF2-40B4-BE49-F238E27FC236}">
                    <a16:creationId xmlns:a16="http://schemas.microsoft.com/office/drawing/2014/main" id="{E5366C37-923A-4CA9-9074-40E57E91FCE7}"/>
                  </a:ext>
                </a:extLst>
              </p:cNvPr>
              <p:cNvCxnSpPr/>
              <p:nvPr/>
            </p:nvCxnSpPr>
            <p:spPr>
              <a:xfrm flipH="1">
                <a:off x="5525734" y="4744559"/>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p:cNvGrpSpPr/>
              <p:nvPr/>
            </p:nvGrpSpPr>
            <p:grpSpPr>
              <a:xfrm>
                <a:off x="4440530" y="6962877"/>
                <a:ext cx="2170415" cy="1053296"/>
                <a:chOff x="4784741" y="947989"/>
                <a:chExt cx="2170415" cy="1053296"/>
              </a:xfrm>
            </p:grpSpPr>
            <p:sp>
              <p:nvSpPr>
                <p:cNvPr id="38" name="橢圓 37"/>
                <p:cNvSpPr/>
                <p:nvPr/>
              </p:nvSpPr>
              <p:spPr>
                <a:xfrm>
                  <a:off x="4784741" y="947989"/>
                  <a:ext cx="2170415" cy="1053296"/>
                </a:xfrm>
                <a:prstGeom prst="ellipse">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38"/>
                <p:cNvSpPr txBox="1"/>
                <p:nvPr/>
              </p:nvSpPr>
              <p:spPr>
                <a:xfrm>
                  <a:off x="5456344" y="1243805"/>
                  <a:ext cx="827208" cy="461665"/>
                </a:xfrm>
                <a:prstGeom prst="rect">
                  <a:avLst/>
                </a:prstGeom>
                <a:noFill/>
              </p:spPr>
              <p:txBody>
                <a:bodyPr wrap="square" rtlCol="0">
                  <a:spAutoFit/>
                </a:bodyPr>
                <a:lstStyle/>
                <a:p>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結束</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grpSp>
        <p:cxnSp>
          <p:nvCxnSpPr>
            <p:cNvPr id="40" name="直線單箭頭接點 39">
              <a:extLst>
                <a:ext uri="{FF2B5EF4-FFF2-40B4-BE49-F238E27FC236}">
                  <a16:creationId xmlns:a16="http://schemas.microsoft.com/office/drawing/2014/main" id="{E5366C37-923A-4CA9-9074-40E57E91FCE7}"/>
                </a:ext>
              </a:extLst>
            </p:cNvPr>
            <p:cNvCxnSpPr/>
            <p:nvPr/>
          </p:nvCxnSpPr>
          <p:spPr>
            <a:xfrm flipH="1">
              <a:off x="3573297" y="7476068"/>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11205300" y="1864243"/>
            <a:ext cx="6036176" cy="7963666"/>
            <a:chOff x="11620635" y="2186854"/>
            <a:chExt cx="5672138" cy="7019058"/>
          </a:xfrm>
        </p:grpSpPr>
        <p:grpSp>
          <p:nvGrpSpPr>
            <p:cNvPr id="42" name="群組 41"/>
            <p:cNvGrpSpPr/>
            <p:nvPr/>
          </p:nvGrpSpPr>
          <p:grpSpPr>
            <a:xfrm>
              <a:off x="11620635" y="2211070"/>
              <a:ext cx="5672138" cy="6994842"/>
              <a:chOff x="9276140" y="2812158"/>
              <a:chExt cx="5672138" cy="6994842"/>
            </a:xfrm>
          </p:grpSpPr>
          <p:pic>
            <p:nvPicPr>
              <p:cNvPr id="30" name="圖片 29" descr="一張含有 文字 的圖片&#10;&#10;自動產生的描述">
                <a:extLst>
                  <a:ext uri="{FF2B5EF4-FFF2-40B4-BE49-F238E27FC236}">
                    <a16:creationId xmlns:a16="http://schemas.microsoft.com/office/drawing/2014/main" id="{FC8E7579-6E85-4CEC-A793-AF67A032B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6140" y="2812158"/>
                <a:ext cx="5672138" cy="6994842"/>
              </a:xfrm>
              <a:prstGeom prst="rect">
                <a:avLst/>
              </a:prstGeom>
            </p:spPr>
          </p:pic>
          <p:sp>
            <p:nvSpPr>
              <p:cNvPr id="10" name="文字方塊 9">
                <a:extLst>
                  <a:ext uri="{FF2B5EF4-FFF2-40B4-BE49-F238E27FC236}">
                    <a16:creationId xmlns:a16="http://schemas.microsoft.com/office/drawing/2014/main" id="{C7C78279-6832-4830-9B4F-D76E469B2FE9}"/>
                  </a:ext>
                </a:extLst>
              </p:cNvPr>
              <p:cNvSpPr txBox="1"/>
              <p:nvPr/>
            </p:nvSpPr>
            <p:spPr>
              <a:xfrm>
                <a:off x="13446198" y="2812158"/>
                <a:ext cx="1502080"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顯示</a:t>
                </a:r>
                <a:r>
                  <a:rPr lang="en-US" altLang="zh-TW" b="1" dirty="0" err="1">
                    <a:solidFill>
                      <a:schemeClr val="bg1"/>
                    </a:solidFill>
                    <a:latin typeface="微軟正黑體" panose="020B0604030504040204" pitchFamily="34" charset="-120"/>
                    <a:ea typeface="微軟正黑體" panose="020B0604030504040204" pitchFamily="34" charset="-120"/>
                  </a:rPr>
                  <a:t>wifi</a:t>
                </a:r>
                <a:r>
                  <a:rPr lang="zh-TW" altLang="en-US" b="1" dirty="0">
                    <a:solidFill>
                      <a:schemeClr val="bg1"/>
                    </a:solidFill>
                    <a:latin typeface="微軟正黑體" panose="020B0604030504040204" pitchFamily="34" charset="-120"/>
                    <a:ea typeface="微軟正黑體" panose="020B0604030504040204" pitchFamily="34" charset="-120"/>
                  </a:rPr>
                  <a:t>訊號</a:t>
                </a:r>
              </a:p>
            </p:txBody>
          </p:sp>
        </p:grpSp>
        <p:sp>
          <p:nvSpPr>
            <p:cNvPr id="12" name="矩形 11"/>
            <p:cNvSpPr/>
            <p:nvPr/>
          </p:nvSpPr>
          <p:spPr>
            <a:xfrm>
              <a:off x="11636875" y="2186854"/>
              <a:ext cx="5655898" cy="701905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6" name="Picture 16" descr="認識LinkIt 7697，你會需要這一篇！ – CAVEDU教育團隊技術部落格">
            <a:extLst>
              <a:ext uri="{FF2B5EF4-FFF2-40B4-BE49-F238E27FC236}">
                <a16:creationId xmlns:a16="http://schemas.microsoft.com/office/drawing/2014/main" id="{FA8F6816-7C47-44B6-A657-80B41D1FBF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277" t="27154" r="29714" b="46774"/>
          <a:stretch/>
        </p:blipFill>
        <p:spPr bwMode="auto">
          <a:xfrm>
            <a:off x="1020584" y="6965930"/>
            <a:ext cx="3214001" cy="1921542"/>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43" name="群組 42">
            <a:extLst>
              <a:ext uri="{FF2B5EF4-FFF2-40B4-BE49-F238E27FC236}">
                <a16:creationId xmlns:a16="http://schemas.microsoft.com/office/drawing/2014/main" id="{7831A92F-CAF4-436D-92ED-250EC7F74622}"/>
              </a:ext>
            </a:extLst>
          </p:cNvPr>
          <p:cNvGrpSpPr/>
          <p:nvPr/>
        </p:nvGrpSpPr>
        <p:grpSpPr>
          <a:xfrm>
            <a:off x="1227492" y="1891718"/>
            <a:ext cx="2634669" cy="2474059"/>
            <a:chOff x="6746906" y="4894390"/>
            <a:chExt cx="2634669" cy="2474059"/>
          </a:xfrm>
        </p:grpSpPr>
        <p:pic>
          <p:nvPicPr>
            <p:cNvPr id="44" name="圖片 43">
              <a:extLst>
                <a:ext uri="{FF2B5EF4-FFF2-40B4-BE49-F238E27FC236}">
                  <a16:creationId xmlns:a16="http://schemas.microsoft.com/office/drawing/2014/main" id="{0C06B2C5-20FA-44E1-9ACC-67F690C17150}"/>
                </a:ext>
              </a:extLst>
            </p:cNvPr>
            <p:cNvPicPr>
              <a:picLocks noChangeAspect="1"/>
            </p:cNvPicPr>
            <p:nvPr/>
          </p:nvPicPr>
          <p:blipFill rotWithShape="1">
            <a:blip r:embed="rId6">
              <a:extLst>
                <a:ext uri="{28A0092B-C50C-407E-A947-70E740481C1C}">
                  <a14:useLocalDpi xmlns:a14="http://schemas.microsoft.com/office/drawing/2010/main" val="0"/>
                </a:ext>
              </a:extLst>
            </a:blip>
            <a:srcRect l="-1254" t="36041" r="49621" b="-175"/>
            <a:stretch/>
          </p:blipFill>
          <p:spPr>
            <a:xfrm>
              <a:off x="8109832" y="5100848"/>
              <a:ext cx="1271743" cy="2224723"/>
            </a:xfrm>
            <a:prstGeom prst="rect">
              <a:avLst/>
            </a:prstGeom>
          </p:spPr>
        </p:pic>
        <p:pic>
          <p:nvPicPr>
            <p:cNvPr id="45" name="圖片 44">
              <a:extLst>
                <a:ext uri="{FF2B5EF4-FFF2-40B4-BE49-F238E27FC236}">
                  <a16:creationId xmlns:a16="http://schemas.microsoft.com/office/drawing/2014/main" id="{BA983BC6-F19C-4203-956F-07A348A74618}"/>
                </a:ext>
              </a:extLst>
            </p:cNvPr>
            <p:cNvPicPr>
              <a:picLocks noChangeAspect="1"/>
            </p:cNvPicPr>
            <p:nvPr/>
          </p:nvPicPr>
          <p:blipFill rotWithShape="1">
            <a:blip r:embed="rId7">
              <a:biLevel thresh="75000"/>
              <a:extLst>
                <a:ext uri="{BEBA8EAE-BF5A-486C-A8C5-ECC9F3942E4B}">
                  <a14:imgProps xmlns:a14="http://schemas.microsoft.com/office/drawing/2010/main">
                    <a14:imgLayer r:embed="rId8">
                      <a14:imgEffect>
                        <a14:backgroundRemoval t="28256" b="58720" l="6452" r="25968">
                          <a14:foregroundMark x1="20161" y1="45033" x2="20161" y2="45033"/>
                          <a14:foregroundMark x1="15565" y1="52539" x2="15565" y2="52539"/>
                        </a14:backgroundRemoval>
                      </a14:imgEffect>
                    </a14:imgLayer>
                  </a14:imgProps>
                </a:ext>
              </a:extLst>
            </a:blip>
            <a:srcRect l="4039" t="24941" r="71543" b="40702"/>
            <a:stretch/>
          </p:blipFill>
          <p:spPr>
            <a:xfrm rot="16200000">
              <a:off x="6145746" y="5495550"/>
              <a:ext cx="2474059" cy="1271740"/>
            </a:xfrm>
            <a:prstGeom prst="rect">
              <a:avLst/>
            </a:prstGeom>
            <a:ln w="38100">
              <a:noFill/>
            </a:ln>
          </p:spPr>
        </p:pic>
      </p:grpSp>
      <p:sp>
        <p:nvSpPr>
          <p:cNvPr id="46" name="文字方塊 45"/>
          <p:cNvSpPr txBox="1"/>
          <p:nvPr/>
        </p:nvSpPr>
        <p:spPr>
          <a:xfrm>
            <a:off x="1239499" y="4577913"/>
            <a:ext cx="2701838" cy="461665"/>
          </a:xfrm>
          <a:prstGeom prst="rect">
            <a:avLst/>
          </a:prstGeom>
          <a:noFill/>
        </p:spPr>
        <p:txBody>
          <a:bodyPr wrap="square" rtlCol="0">
            <a:spAutoFit/>
          </a:bodyPr>
          <a:lstStyle/>
          <a:p>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手機發送</a:t>
            </a:r>
            <a:r>
              <a:rPr lang="en-US" altLang="zh-TW" sz="2400" b="1" dirty="0" err="1" smtClean="0">
                <a:latin typeface="微軟正黑體" panose="020B0604030504040204" pitchFamily="34" charset="-120"/>
                <a:ea typeface="微軟正黑體" panose="020B0604030504040204" pitchFamily="34" charset="-120"/>
                <a:cs typeface="Times New Roman" panose="02020603050405020304" pitchFamily="18" charset="0"/>
              </a:rPr>
              <a:t>WiFi</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訊號</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7" name="文字方塊 46"/>
          <p:cNvSpPr txBox="1"/>
          <p:nvPr/>
        </p:nvSpPr>
        <p:spPr>
          <a:xfrm>
            <a:off x="1099227" y="9221963"/>
            <a:ext cx="2982380"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Linkit7697</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掃描</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取樣</a:t>
            </a:r>
          </a:p>
        </p:txBody>
      </p:sp>
      <p:sp>
        <p:nvSpPr>
          <p:cNvPr id="6" name="向下箭號 5"/>
          <p:cNvSpPr/>
          <p:nvPr/>
        </p:nvSpPr>
        <p:spPr>
          <a:xfrm>
            <a:off x="2273623" y="5324596"/>
            <a:ext cx="707922" cy="711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p:cNvSpPr>
            <a:spLocks noGrp="1"/>
          </p:cNvSpPr>
          <p:nvPr>
            <p:ph type="sldNum" sz="quarter" idx="12"/>
          </p:nvPr>
        </p:nvSpPr>
        <p:spPr>
          <a:xfrm>
            <a:off x="12915900" y="9696576"/>
            <a:ext cx="4114800" cy="547688"/>
          </a:xfrm>
        </p:spPr>
        <p:txBody>
          <a:bodyPr/>
          <a:lstStyle/>
          <a:p>
            <a:fld id="{6BD11731-35EA-41EA-B932-75CDBE315166}" type="slidenum">
              <a:rPr lang="zh-TW" altLang="en-US" smtClean="0">
                <a:ln>
                  <a:solidFill>
                    <a:sysClr val="windowText" lastClr="000000"/>
                  </a:solidFill>
                </a:ln>
                <a:solidFill>
                  <a:sysClr val="windowText" lastClr="000000"/>
                </a:solidFill>
              </a:rPr>
              <a:t>13</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4073470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1930C3B3-1864-44A5-B1E4-87E5A339B036}"/>
              </a:ext>
            </a:extLst>
          </p:cNvPr>
          <p:cNvGrpSpPr/>
          <p:nvPr/>
        </p:nvGrpSpPr>
        <p:grpSpPr>
          <a:xfrm>
            <a:off x="5163064" y="-1417817"/>
            <a:ext cx="7876454" cy="3830654"/>
            <a:chOff x="5163064" y="-1417817"/>
            <a:chExt cx="7876454" cy="3830654"/>
          </a:xfrm>
        </p:grpSpPr>
        <p:sp>
          <p:nvSpPr>
            <p:cNvPr id="3" name="文字方塊 2">
              <a:extLst>
                <a:ext uri="{FF2B5EF4-FFF2-40B4-BE49-F238E27FC236}">
                  <a16:creationId xmlns:a16="http://schemas.microsoft.com/office/drawing/2014/main" id="{8D74DC28-D200-40CA-ACCA-AC7B1D128DDD}"/>
                </a:ext>
              </a:extLst>
            </p:cNvPr>
            <p:cNvSpPr txBox="1"/>
            <p:nvPr/>
          </p:nvSpPr>
          <p:spPr>
            <a:xfrm>
              <a:off x="5163064" y="480000"/>
              <a:ext cx="7876454" cy="1932837"/>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藍芽掃描取樣</a:t>
              </a:r>
            </a:p>
            <a:p>
              <a:pPr marL="0" marR="0" lvl="0" indent="0" algn="l" defTabSz="914400" rtl="0" eaLnBrk="1" fontAlgn="auto" latinLnBrk="0" hangingPunct="0">
                <a:lnSpc>
                  <a:spcPct val="130000"/>
                </a:lnSpc>
                <a:spcBef>
                  <a:spcPts val="0"/>
                </a:spcBef>
                <a:spcAft>
                  <a:spcPts val="0"/>
                </a:spcAft>
                <a:buClrTx/>
                <a:buSzTx/>
                <a:buFontTx/>
                <a:buNone/>
                <a:tabLst/>
                <a:defRPr/>
              </a:pP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9F1C77B5-CCAD-4817-8C6D-B78EED132240}"/>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grpSp>
        <p:nvGrpSpPr>
          <p:cNvPr id="34" name="群組 33">
            <a:extLst>
              <a:ext uri="{FF2B5EF4-FFF2-40B4-BE49-F238E27FC236}">
                <a16:creationId xmlns:a16="http://schemas.microsoft.com/office/drawing/2014/main" id="{DAE7B347-9644-49AD-AB9E-ABE29C6ACB60}"/>
              </a:ext>
            </a:extLst>
          </p:cNvPr>
          <p:cNvGrpSpPr/>
          <p:nvPr/>
        </p:nvGrpSpPr>
        <p:grpSpPr>
          <a:xfrm>
            <a:off x="8717137" y="2273930"/>
            <a:ext cx="9114368" cy="7117160"/>
            <a:chOff x="627700" y="1948869"/>
            <a:chExt cx="5269608" cy="3614422"/>
          </a:xfrm>
        </p:grpSpPr>
        <p:grpSp>
          <p:nvGrpSpPr>
            <p:cNvPr id="29" name="群組 28">
              <a:extLst>
                <a:ext uri="{FF2B5EF4-FFF2-40B4-BE49-F238E27FC236}">
                  <a16:creationId xmlns:a16="http://schemas.microsoft.com/office/drawing/2014/main" id="{006E538B-0973-45FC-AF08-1AB5C1B05A5B}"/>
                </a:ext>
              </a:extLst>
            </p:cNvPr>
            <p:cNvGrpSpPr/>
            <p:nvPr/>
          </p:nvGrpSpPr>
          <p:grpSpPr>
            <a:xfrm>
              <a:off x="627700" y="1948870"/>
              <a:ext cx="3145534" cy="3614421"/>
              <a:chOff x="200024" y="237288"/>
              <a:chExt cx="6876717" cy="7010702"/>
            </a:xfrm>
          </p:grpSpPr>
          <p:pic>
            <p:nvPicPr>
              <p:cNvPr id="20" name="圖片 19" descr="一張含有 文字 的圖片&#10;&#10;自動產生的描述">
                <a:extLst>
                  <a:ext uri="{FF2B5EF4-FFF2-40B4-BE49-F238E27FC236}">
                    <a16:creationId xmlns:a16="http://schemas.microsoft.com/office/drawing/2014/main" id="{80E43AA5-783C-4D07-A9C8-00F0B28E4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025" y="4177596"/>
                <a:ext cx="6876716" cy="1665788"/>
              </a:xfrm>
              <a:prstGeom prst="rect">
                <a:avLst/>
              </a:prstGeom>
            </p:spPr>
          </p:pic>
          <p:grpSp>
            <p:nvGrpSpPr>
              <p:cNvPr id="25" name="群組 24">
                <a:extLst>
                  <a:ext uri="{FF2B5EF4-FFF2-40B4-BE49-F238E27FC236}">
                    <a16:creationId xmlns:a16="http://schemas.microsoft.com/office/drawing/2014/main" id="{B8533F5B-0302-47E7-8881-7F56CFBE9D1C}"/>
                  </a:ext>
                </a:extLst>
              </p:cNvPr>
              <p:cNvGrpSpPr/>
              <p:nvPr/>
            </p:nvGrpSpPr>
            <p:grpSpPr>
              <a:xfrm>
                <a:off x="200024" y="237288"/>
                <a:ext cx="6876717" cy="7010702"/>
                <a:chOff x="200024" y="237288"/>
                <a:chExt cx="6876717" cy="7010702"/>
              </a:xfrm>
            </p:grpSpPr>
            <p:pic>
              <p:nvPicPr>
                <p:cNvPr id="18" name="圖片 17" descr="一張含有 文字 的圖片&#10;&#10;自動產生的描述">
                  <a:extLst>
                    <a:ext uri="{FF2B5EF4-FFF2-40B4-BE49-F238E27FC236}">
                      <a16:creationId xmlns:a16="http://schemas.microsoft.com/office/drawing/2014/main" id="{CF06E854-5B02-44FA-8666-AA33C38882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024" y="237288"/>
                  <a:ext cx="6876717" cy="3940308"/>
                </a:xfrm>
                <a:prstGeom prst="rect">
                  <a:avLst/>
                </a:prstGeom>
              </p:spPr>
            </p:pic>
            <p:pic>
              <p:nvPicPr>
                <p:cNvPr id="22" name="圖片 21" descr="一張含有 文字 的圖片&#10;&#10;自動產生的描述">
                  <a:extLst>
                    <a:ext uri="{FF2B5EF4-FFF2-40B4-BE49-F238E27FC236}">
                      <a16:creationId xmlns:a16="http://schemas.microsoft.com/office/drawing/2014/main" id="{46C487B5-F75B-4FE7-BD57-348D5B7494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24" y="5843384"/>
                  <a:ext cx="6876716" cy="1404606"/>
                </a:xfrm>
                <a:prstGeom prst="rect">
                  <a:avLst/>
                </a:prstGeom>
              </p:spPr>
            </p:pic>
          </p:grpSp>
        </p:grpSp>
        <p:sp>
          <p:nvSpPr>
            <p:cNvPr id="33" name="矩形 32">
              <a:extLst>
                <a:ext uri="{FF2B5EF4-FFF2-40B4-BE49-F238E27FC236}">
                  <a16:creationId xmlns:a16="http://schemas.microsoft.com/office/drawing/2014/main" id="{7C2BB92D-1367-45E5-BBC1-7F405AC735F3}"/>
                </a:ext>
              </a:extLst>
            </p:cNvPr>
            <p:cNvSpPr/>
            <p:nvPr/>
          </p:nvSpPr>
          <p:spPr>
            <a:xfrm>
              <a:off x="3773234" y="1948869"/>
              <a:ext cx="2124074" cy="3614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 name="群組 4"/>
          <p:cNvGrpSpPr/>
          <p:nvPr/>
        </p:nvGrpSpPr>
        <p:grpSpPr>
          <a:xfrm>
            <a:off x="-6351882" y="681769"/>
            <a:ext cx="4012579" cy="9201245"/>
            <a:chOff x="2598083" y="578782"/>
            <a:chExt cx="4012579" cy="9201245"/>
          </a:xfrm>
        </p:grpSpPr>
        <p:grpSp>
          <p:nvGrpSpPr>
            <p:cNvPr id="6" name="群組 5"/>
            <p:cNvGrpSpPr/>
            <p:nvPr/>
          </p:nvGrpSpPr>
          <p:grpSpPr>
            <a:xfrm>
              <a:off x="3297836" y="578782"/>
              <a:ext cx="3312826" cy="9201245"/>
              <a:chOff x="3406807" y="-414317"/>
              <a:chExt cx="3312826" cy="9201245"/>
            </a:xfrm>
          </p:grpSpPr>
          <p:grpSp>
            <p:nvGrpSpPr>
              <p:cNvPr id="21" name="群組 20"/>
              <p:cNvGrpSpPr/>
              <p:nvPr/>
            </p:nvGrpSpPr>
            <p:grpSpPr>
              <a:xfrm>
                <a:off x="3406807" y="-414317"/>
                <a:ext cx="3312826" cy="9201245"/>
                <a:chOff x="3800554" y="409069"/>
                <a:chExt cx="3312826" cy="9201245"/>
              </a:xfrm>
            </p:grpSpPr>
            <p:grpSp>
              <p:nvGrpSpPr>
                <p:cNvPr id="26" name="群組 25"/>
                <p:cNvGrpSpPr/>
                <p:nvPr/>
              </p:nvGrpSpPr>
              <p:grpSpPr>
                <a:xfrm>
                  <a:off x="4440530" y="409069"/>
                  <a:ext cx="2170415" cy="1053296"/>
                  <a:chOff x="4652142" y="727798"/>
                  <a:chExt cx="2170415" cy="1053296"/>
                </a:xfrm>
              </p:grpSpPr>
              <p:sp>
                <p:nvSpPr>
                  <p:cNvPr id="45" name="橢圓 44"/>
                  <p:cNvSpPr/>
                  <p:nvPr/>
                </p:nvSpPr>
                <p:spPr>
                  <a:xfrm>
                    <a:off x="4652142" y="727798"/>
                    <a:ext cx="2170415" cy="1053296"/>
                  </a:xfrm>
                  <a:prstGeom prst="ellipse">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p:cNvSpPr txBox="1"/>
                  <p:nvPr/>
                </p:nvSpPr>
                <p:spPr>
                  <a:xfrm>
                    <a:off x="5223321" y="922483"/>
                    <a:ext cx="1028055" cy="584775"/>
                  </a:xfrm>
                  <a:prstGeom prst="rect">
                    <a:avLst/>
                  </a:prstGeom>
                  <a:noFill/>
                </p:spPr>
                <p:txBody>
                  <a:bodyPr wrap="square" rtlCol="0">
                    <a:spAutoFit/>
                  </a:bodyPr>
                  <a:lstStyle/>
                  <a:p>
                    <a:r>
                      <a:rPr lang="en-US" altLang="zh-TW" sz="3200" b="1" dirty="0" smtClean="0">
                        <a:latin typeface="Times New Roman" panose="02020603050405020304" pitchFamily="18" charset="0"/>
                        <a:cs typeface="Times New Roman" panose="02020603050405020304" pitchFamily="18" charset="0"/>
                      </a:rPr>
                      <a:t>start</a:t>
                    </a:r>
                    <a:endParaRPr lang="zh-TW" altLang="en-US" sz="3200" b="1" dirty="0">
                      <a:latin typeface="Times New Roman" panose="02020603050405020304" pitchFamily="18" charset="0"/>
                      <a:cs typeface="Times New Roman" panose="02020603050405020304" pitchFamily="18" charset="0"/>
                    </a:endParaRPr>
                  </a:p>
                </p:txBody>
              </p:sp>
            </p:grpSp>
            <p:sp>
              <p:nvSpPr>
                <p:cNvPr id="28" name="流程圖: 資料 27"/>
                <p:cNvSpPr/>
                <p:nvPr/>
              </p:nvSpPr>
              <p:spPr>
                <a:xfrm>
                  <a:off x="4217796" y="2072701"/>
                  <a:ext cx="2615879" cy="983848"/>
                </a:xfrm>
                <a:prstGeom prst="flowChartInputOutpu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a:extLst>
                    <a:ext uri="{FF2B5EF4-FFF2-40B4-BE49-F238E27FC236}">
                      <a16:creationId xmlns:a16="http://schemas.microsoft.com/office/drawing/2014/main" id="{E5366C37-923A-4CA9-9074-40E57E91FCE7}"/>
                    </a:ext>
                  </a:extLst>
                </p:cNvPr>
                <p:cNvCxnSpPr>
                  <a:stCxn id="45" idx="4"/>
                  <a:endCxn id="28" idx="1"/>
                </p:cNvCxnSpPr>
                <p:nvPr/>
              </p:nvCxnSpPr>
              <p:spPr>
                <a:xfrm flipH="1">
                  <a:off x="5525736" y="1462365"/>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4609053" y="2206688"/>
                  <a:ext cx="2025533" cy="830997"/>
                </a:xfrm>
                <a:prstGeom prst="rect">
                  <a:avLst/>
                </a:prstGeom>
                <a:noFill/>
              </p:spPr>
              <p:txBody>
                <a:bodyPr wrap="square" rtlCol="0">
                  <a:spAutoFit/>
                </a:bodyPr>
                <a:lstStyle/>
                <a:p>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設定</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BLE</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藍</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牙環境與陣列</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6" name="流程圖: 資料 35"/>
                <p:cNvSpPr/>
                <p:nvPr/>
              </p:nvSpPr>
              <p:spPr>
                <a:xfrm>
                  <a:off x="3800554" y="3688974"/>
                  <a:ext cx="3312826" cy="1056646"/>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4291684" y="3805538"/>
                  <a:ext cx="2468096" cy="830997"/>
                </a:xfrm>
                <a:prstGeom prst="rect">
                  <a:avLst/>
                </a:prstGeom>
                <a:noFill/>
              </p:spPr>
              <p:txBody>
                <a:bodyPr wrap="square" rtlCol="0">
                  <a:spAutoFit/>
                </a:bodyPr>
                <a:lstStyle/>
                <a:p>
                  <a:pPr algn="ct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設定將</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資料</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存在陣列</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的方法</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38" name="直線單箭頭接點 37">
                  <a:extLst>
                    <a:ext uri="{FF2B5EF4-FFF2-40B4-BE49-F238E27FC236}">
                      <a16:creationId xmlns:a16="http://schemas.microsoft.com/office/drawing/2014/main" id="{E5366C37-923A-4CA9-9074-40E57E91FCE7}"/>
                    </a:ext>
                  </a:extLst>
                </p:cNvPr>
                <p:cNvCxnSpPr/>
                <p:nvPr/>
              </p:nvCxnSpPr>
              <p:spPr>
                <a:xfrm flipH="1">
                  <a:off x="5525734" y="3058873"/>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39" name="流程圖: 資料 38"/>
                <p:cNvSpPr/>
                <p:nvPr/>
              </p:nvSpPr>
              <p:spPr>
                <a:xfrm>
                  <a:off x="4217796" y="5378045"/>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p:cNvSpPr txBox="1"/>
                <p:nvPr/>
              </p:nvSpPr>
              <p:spPr>
                <a:xfrm>
                  <a:off x="4670479" y="5639137"/>
                  <a:ext cx="1710513" cy="461665"/>
                </a:xfrm>
                <a:prstGeom prst="rect">
                  <a:avLst/>
                </a:prstGeom>
                <a:noFill/>
              </p:spPr>
              <p:txBody>
                <a:bodyPr wrap="square" rtlCol="0">
                  <a:spAutoFit/>
                </a:bodyPr>
                <a:lstStyle/>
                <a:p>
                  <a:pPr algn="ct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BLE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掃描</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41" name="直線單箭頭接點 40">
                  <a:extLst>
                    <a:ext uri="{FF2B5EF4-FFF2-40B4-BE49-F238E27FC236}">
                      <a16:creationId xmlns:a16="http://schemas.microsoft.com/office/drawing/2014/main" id="{E5366C37-923A-4CA9-9074-40E57E91FCE7}"/>
                    </a:ext>
                  </a:extLst>
                </p:cNvPr>
                <p:cNvCxnSpPr/>
                <p:nvPr/>
              </p:nvCxnSpPr>
              <p:spPr>
                <a:xfrm flipH="1">
                  <a:off x="5525734" y="4744559"/>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圖: 資料 46"/>
                <p:cNvSpPr/>
                <p:nvPr/>
              </p:nvSpPr>
              <p:spPr>
                <a:xfrm>
                  <a:off x="4217796" y="7041634"/>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7"/>
                <p:cNvSpPr txBox="1"/>
                <p:nvPr/>
              </p:nvSpPr>
              <p:spPr>
                <a:xfrm>
                  <a:off x="4670479" y="7145754"/>
                  <a:ext cx="1710513"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從陣列抓取</a:t>
                  </a:r>
                  <a:endPar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數值</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0" name="流程圖: 資料 49"/>
                <p:cNvSpPr/>
                <p:nvPr/>
              </p:nvSpPr>
              <p:spPr>
                <a:xfrm>
                  <a:off x="4159090" y="8626466"/>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p:cNvSpPr txBox="1"/>
                <p:nvPr/>
              </p:nvSpPr>
              <p:spPr>
                <a:xfrm>
                  <a:off x="4611773" y="8887558"/>
                  <a:ext cx="1710513" cy="461665"/>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清空陣列</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cxnSp>
            <p:nvCxnSpPr>
              <p:cNvPr id="24" name="直線單箭頭接點 23">
                <a:extLst>
                  <a:ext uri="{FF2B5EF4-FFF2-40B4-BE49-F238E27FC236}">
                    <a16:creationId xmlns:a16="http://schemas.microsoft.com/office/drawing/2014/main" id="{E5366C37-923A-4CA9-9074-40E57E91FCE7}"/>
                  </a:ext>
                </a:extLst>
              </p:cNvPr>
              <p:cNvCxnSpPr/>
              <p:nvPr/>
            </p:nvCxnSpPr>
            <p:spPr>
              <a:xfrm flipH="1">
                <a:off x="5131985" y="5529155"/>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E5366C37-923A-4CA9-9074-40E57E91FCE7}"/>
                  </a:ext>
                </a:extLst>
              </p:cNvPr>
              <p:cNvCxnSpPr/>
              <p:nvPr/>
            </p:nvCxnSpPr>
            <p:spPr>
              <a:xfrm flipH="1">
                <a:off x="5131985" y="7192744"/>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群組 63"/>
            <p:cNvGrpSpPr/>
            <p:nvPr/>
          </p:nvGrpSpPr>
          <p:grpSpPr>
            <a:xfrm flipH="1">
              <a:off x="2598083" y="6019095"/>
              <a:ext cx="1190881" cy="3274807"/>
              <a:chOff x="-3148" y="5512590"/>
              <a:chExt cx="1080046" cy="3240000"/>
            </a:xfrm>
          </p:grpSpPr>
          <p:cxnSp>
            <p:nvCxnSpPr>
              <p:cNvPr id="61" name="直線單箭頭接點 60">
                <a:extLst>
                  <a:ext uri="{FF2B5EF4-FFF2-40B4-BE49-F238E27FC236}">
                    <a16:creationId xmlns:a16="http://schemas.microsoft.com/office/drawing/2014/main" id="{E5366C37-923A-4CA9-9074-40E57E91FCE7}"/>
                  </a:ext>
                </a:extLst>
              </p:cNvPr>
              <p:cNvCxnSpPr/>
              <p:nvPr/>
            </p:nvCxnSpPr>
            <p:spPr>
              <a:xfrm flipH="1">
                <a:off x="-3148" y="5518687"/>
                <a:ext cx="1080046" cy="1"/>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040898" y="5512590"/>
                <a:ext cx="36000" cy="3240000"/>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104898" y="8715704"/>
                <a:ext cx="972000" cy="36000"/>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9" name="群組 8"/>
          <p:cNvGrpSpPr/>
          <p:nvPr/>
        </p:nvGrpSpPr>
        <p:grpSpPr>
          <a:xfrm>
            <a:off x="-22220" y="1539384"/>
            <a:ext cx="4354968" cy="8295313"/>
            <a:chOff x="-22220" y="1539384"/>
            <a:chExt cx="4354968" cy="8295313"/>
          </a:xfrm>
        </p:grpSpPr>
        <p:sp>
          <p:nvSpPr>
            <p:cNvPr id="88" name="矩形 87"/>
            <p:cNvSpPr/>
            <p:nvPr/>
          </p:nvSpPr>
          <p:spPr>
            <a:xfrm>
              <a:off x="317724" y="1539384"/>
              <a:ext cx="3563214" cy="8295313"/>
            </a:xfrm>
            <a:prstGeom prst="rect">
              <a:avLst/>
            </a:prstGeom>
            <a:solidFill>
              <a:schemeClr val="bg1"/>
            </a:solid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4"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846023">
              <a:off x="-22220" y="6068347"/>
              <a:ext cx="4354968" cy="2755272"/>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群組 51">
              <a:extLst>
                <a:ext uri="{FF2B5EF4-FFF2-40B4-BE49-F238E27FC236}">
                  <a16:creationId xmlns:a16="http://schemas.microsoft.com/office/drawing/2014/main" id="{F22F8FC0-7C26-4B57-B594-E8541EE46812}"/>
                </a:ext>
              </a:extLst>
            </p:cNvPr>
            <p:cNvGrpSpPr/>
            <p:nvPr/>
          </p:nvGrpSpPr>
          <p:grpSpPr>
            <a:xfrm>
              <a:off x="516367" y="2171743"/>
              <a:ext cx="3164216" cy="1815472"/>
              <a:chOff x="6339296" y="4305349"/>
              <a:chExt cx="4426531" cy="2539727"/>
            </a:xfrm>
          </p:grpSpPr>
          <p:pic>
            <p:nvPicPr>
              <p:cNvPr id="53" name="圖片 52">
                <a:extLst>
                  <a:ext uri="{FF2B5EF4-FFF2-40B4-BE49-F238E27FC236}">
                    <a16:creationId xmlns:a16="http://schemas.microsoft.com/office/drawing/2014/main" id="{967B3F2C-76E2-4CAF-A6CE-C658BAA0960C}"/>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9033" t="27673" r="22661" b="7363"/>
              <a:stretch/>
            </p:blipFill>
            <p:spPr>
              <a:xfrm>
                <a:off x="7740895" y="4305349"/>
                <a:ext cx="3024932" cy="2314330"/>
              </a:xfrm>
              <a:prstGeom prst="rect">
                <a:avLst/>
              </a:prstGeom>
            </p:spPr>
          </p:pic>
          <p:pic>
            <p:nvPicPr>
              <p:cNvPr id="54" name="圖片 53">
                <a:extLst>
                  <a:ext uri="{FF2B5EF4-FFF2-40B4-BE49-F238E27FC236}">
                    <a16:creationId xmlns:a16="http://schemas.microsoft.com/office/drawing/2014/main" id="{26EA89BF-D4E2-4B38-A326-0C8A6F619545}"/>
                  </a:ext>
                </a:extLst>
              </p:cNvPr>
              <p:cNvPicPr>
                <a:picLocks noChangeAspect="1"/>
              </p:cNvPicPr>
              <p:nvPr/>
            </p:nvPicPr>
            <p:blipFill rotWithShape="1">
              <a:blip r:embed="rId9">
                <a:biLevel thresh="75000"/>
                <a:extLst>
                  <a:ext uri="{BEBA8EAE-BF5A-486C-A8C5-ECC9F3942E4B}">
                    <a14:imgProps xmlns:a14="http://schemas.microsoft.com/office/drawing/2010/main">
                      <a14:imgLayer r:embed="rId10">
                        <a14:imgEffect>
                          <a14:backgroundRemoval t="28256" b="58720" l="6452" r="25968">
                            <a14:foregroundMark x1="20161" y1="45033" x2="20161" y2="45033"/>
                            <a14:foregroundMark x1="15565" y1="52539" x2="15565" y2="52539"/>
                          </a14:backgroundRemoval>
                        </a14:imgEffect>
                      </a14:imgLayer>
                    </a14:imgProps>
                  </a:ext>
                </a:extLst>
              </a:blip>
              <a:srcRect l="4039" t="24941" r="71543" b="40702"/>
              <a:stretch/>
            </p:blipFill>
            <p:spPr>
              <a:xfrm rot="16200000">
                <a:off x="5738136" y="4972177"/>
                <a:ext cx="2474059" cy="1271740"/>
              </a:xfrm>
              <a:prstGeom prst="rect">
                <a:avLst/>
              </a:prstGeom>
              <a:ln w="38100">
                <a:noFill/>
              </a:ln>
            </p:spPr>
          </p:pic>
        </p:grpSp>
        <p:sp>
          <p:nvSpPr>
            <p:cNvPr id="55" name="文字方塊 54"/>
            <p:cNvSpPr txBox="1"/>
            <p:nvPr/>
          </p:nvSpPr>
          <p:spPr>
            <a:xfrm>
              <a:off x="516367" y="4447570"/>
              <a:ext cx="3165928"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Beacon</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發送</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BLE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訊號</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8" name="文字方塊 57"/>
            <p:cNvSpPr txBox="1"/>
            <p:nvPr/>
          </p:nvSpPr>
          <p:spPr>
            <a:xfrm>
              <a:off x="850527" y="8929425"/>
              <a:ext cx="2486528"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掃描</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取樣</a:t>
              </a:r>
            </a:p>
          </p:txBody>
        </p:sp>
      </p:grpSp>
      <p:pic>
        <p:nvPicPr>
          <p:cNvPr id="8" name="圖片 7"/>
          <p:cNvPicPr>
            <a:picLocks noChangeAspect="1"/>
          </p:cNvPicPr>
          <p:nvPr/>
        </p:nvPicPr>
        <p:blipFill>
          <a:blip r:embed="rId11"/>
          <a:stretch>
            <a:fillRect/>
          </a:stretch>
        </p:blipFill>
        <p:spPr>
          <a:xfrm>
            <a:off x="4425430" y="1735065"/>
            <a:ext cx="3677309" cy="8377630"/>
          </a:xfrm>
          <a:prstGeom prst="rect">
            <a:avLst/>
          </a:prstGeom>
        </p:spPr>
      </p:pic>
      <p:sp>
        <p:nvSpPr>
          <p:cNvPr id="56" name="向下箭號 55"/>
          <p:cNvSpPr/>
          <p:nvPr/>
        </p:nvSpPr>
        <p:spPr>
          <a:xfrm>
            <a:off x="1739830" y="5322427"/>
            <a:ext cx="707922" cy="711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p:nvSpPr>
        <p:spPr>
          <a:xfrm>
            <a:off x="8717137" y="2273930"/>
            <a:ext cx="9131412" cy="711715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14</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8223083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1930C3B3-1864-44A5-B1E4-87E5A339B036}"/>
              </a:ext>
            </a:extLst>
          </p:cNvPr>
          <p:cNvGrpSpPr/>
          <p:nvPr/>
        </p:nvGrpSpPr>
        <p:grpSpPr>
          <a:xfrm>
            <a:off x="5163064" y="-1417817"/>
            <a:ext cx="7876454" cy="3830654"/>
            <a:chOff x="5163064" y="-1417817"/>
            <a:chExt cx="7876454" cy="3830654"/>
          </a:xfrm>
        </p:grpSpPr>
        <p:sp>
          <p:nvSpPr>
            <p:cNvPr id="3" name="文字方塊 2">
              <a:extLst>
                <a:ext uri="{FF2B5EF4-FFF2-40B4-BE49-F238E27FC236}">
                  <a16:creationId xmlns:a16="http://schemas.microsoft.com/office/drawing/2014/main" id="{8D74DC28-D200-40CA-ACCA-AC7B1D128DDD}"/>
                </a:ext>
              </a:extLst>
            </p:cNvPr>
            <p:cNvSpPr txBox="1"/>
            <p:nvPr/>
          </p:nvSpPr>
          <p:spPr>
            <a:xfrm>
              <a:off x="5163064" y="480000"/>
              <a:ext cx="7876454" cy="1932837"/>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藍芽掃描取樣</a:t>
              </a:r>
            </a:p>
            <a:p>
              <a:pPr marL="0" marR="0" lvl="0" indent="0" algn="l" defTabSz="914400" rtl="0" eaLnBrk="1" fontAlgn="auto" latinLnBrk="0" hangingPunct="0">
                <a:lnSpc>
                  <a:spcPct val="130000"/>
                </a:lnSpc>
                <a:spcBef>
                  <a:spcPts val="0"/>
                </a:spcBef>
                <a:spcAft>
                  <a:spcPts val="0"/>
                </a:spcAft>
                <a:buClrTx/>
                <a:buSzTx/>
                <a:buFontTx/>
                <a:buNone/>
                <a:tabLst/>
                <a:defRPr/>
              </a:pP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9F1C77B5-CCAD-4817-8C6D-B78EED132240}"/>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grpSp>
        <p:nvGrpSpPr>
          <p:cNvPr id="8" name="群組 7"/>
          <p:cNvGrpSpPr/>
          <p:nvPr/>
        </p:nvGrpSpPr>
        <p:grpSpPr>
          <a:xfrm>
            <a:off x="8224165" y="1915348"/>
            <a:ext cx="9630705" cy="7992977"/>
            <a:chOff x="8099736" y="1765881"/>
            <a:chExt cx="9630705" cy="7992977"/>
          </a:xfrm>
        </p:grpSpPr>
        <p:pic>
          <p:nvPicPr>
            <p:cNvPr id="32" name="圖片 31" descr="一張含有 文字 的圖片&#10;&#10;自動產生的描述">
              <a:extLst>
                <a:ext uri="{FF2B5EF4-FFF2-40B4-BE49-F238E27FC236}">
                  <a16:creationId xmlns:a16="http://schemas.microsoft.com/office/drawing/2014/main" id="{71CFC99D-BE05-4274-899B-0EDCE318B4A9}"/>
                </a:ext>
              </a:extLst>
            </p:cNvPr>
            <p:cNvPicPr>
              <a:picLocks noChangeAspect="1"/>
            </p:cNvPicPr>
            <p:nvPr/>
          </p:nvPicPr>
          <p:blipFill rotWithShape="1">
            <a:blip r:embed="rId4">
              <a:extLst>
                <a:ext uri="{28A0092B-C50C-407E-A947-70E740481C1C}">
                  <a14:useLocalDpi xmlns:a14="http://schemas.microsoft.com/office/drawing/2010/main" val="0"/>
                </a:ext>
              </a:extLst>
            </a:blip>
            <a:srcRect r="5289"/>
            <a:stretch/>
          </p:blipFill>
          <p:spPr>
            <a:xfrm>
              <a:off x="8099736" y="1765881"/>
              <a:ext cx="9630705" cy="7992977"/>
            </a:xfrm>
            <a:prstGeom prst="rect">
              <a:avLst/>
            </a:prstGeom>
          </p:spPr>
        </p:pic>
        <p:sp>
          <p:nvSpPr>
            <p:cNvPr id="56" name="文字方塊 55">
              <a:extLst>
                <a:ext uri="{FF2B5EF4-FFF2-40B4-BE49-F238E27FC236}">
                  <a16:creationId xmlns:a16="http://schemas.microsoft.com/office/drawing/2014/main" id="{C7C78279-6832-4830-9B4F-D76E469B2FE9}"/>
                </a:ext>
              </a:extLst>
            </p:cNvPr>
            <p:cNvSpPr txBox="1"/>
            <p:nvPr/>
          </p:nvSpPr>
          <p:spPr>
            <a:xfrm>
              <a:off x="15929360" y="1782006"/>
              <a:ext cx="1794760" cy="452187"/>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顯示藍芽訊號</a:t>
              </a:r>
            </a:p>
          </p:txBody>
        </p:sp>
      </p:grpSp>
      <p:pic>
        <p:nvPicPr>
          <p:cNvPr id="9" name="圖片 8"/>
          <p:cNvPicPr>
            <a:picLocks noChangeAspect="1"/>
          </p:cNvPicPr>
          <p:nvPr/>
        </p:nvPicPr>
        <p:blipFill>
          <a:blip r:embed="rId5"/>
          <a:stretch>
            <a:fillRect/>
          </a:stretch>
        </p:blipFill>
        <p:spPr>
          <a:xfrm>
            <a:off x="4466781" y="1643243"/>
            <a:ext cx="3683489" cy="8391709"/>
          </a:xfrm>
          <a:prstGeom prst="rect">
            <a:avLst/>
          </a:prstGeom>
        </p:spPr>
      </p:pic>
      <p:grpSp>
        <p:nvGrpSpPr>
          <p:cNvPr id="137" name="群組 136"/>
          <p:cNvGrpSpPr/>
          <p:nvPr/>
        </p:nvGrpSpPr>
        <p:grpSpPr>
          <a:xfrm>
            <a:off x="-22220" y="1539384"/>
            <a:ext cx="4354968" cy="8295313"/>
            <a:chOff x="-22220" y="1539384"/>
            <a:chExt cx="4354968" cy="8295313"/>
          </a:xfrm>
        </p:grpSpPr>
        <p:sp>
          <p:nvSpPr>
            <p:cNvPr id="138" name="矩形 137"/>
            <p:cNvSpPr/>
            <p:nvPr/>
          </p:nvSpPr>
          <p:spPr>
            <a:xfrm>
              <a:off x="317724" y="1539384"/>
              <a:ext cx="3563214" cy="8295313"/>
            </a:xfrm>
            <a:prstGeom prst="rect">
              <a:avLst/>
            </a:prstGeom>
            <a:solidFill>
              <a:schemeClr val="bg1"/>
            </a:solid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9"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46023">
              <a:off x="-22220" y="6068347"/>
              <a:ext cx="4354968" cy="2755272"/>
            </a:xfrm>
            <a:prstGeom prst="rect">
              <a:avLst/>
            </a:prstGeom>
            <a:noFill/>
            <a:extLst>
              <a:ext uri="{909E8E84-426E-40DD-AFC4-6F175D3DCCD1}">
                <a14:hiddenFill xmlns:a14="http://schemas.microsoft.com/office/drawing/2010/main">
                  <a:solidFill>
                    <a:srgbClr val="FFFFFF"/>
                  </a:solidFill>
                </a14:hiddenFill>
              </a:ext>
            </a:extLst>
          </p:spPr>
        </p:pic>
        <p:grpSp>
          <p:nvGrpSpPr>
            <p:cNvPr id="140" name="群組 139">
              <a:extLst>
                <a:ext uri="{FF2B5EF4-FFF2-40B4-BE49-F238E27FC236}">
                  <a16:creationId xmlns:a16="http://schemas.microsoft.com/office/drawing/2014/main" id="{F22F8FC0-7C26-4B57-B594-E8541EE46812}"/>
                </a:ext>
              </a:extLst>
            </p:cNvPr>
            <p:cNvGrpSpPr/>
            <p:nvPr/>
          </p:nvGrpSpPr>
          <p:grpSpPr>
            <a:xfrm>
              <a:off x="516367" y="2171743"/>
              <a:ext cx="3164216" cy="1815472"/>
              <a:chOff x="6339296" y="4305349"/>
              <a:chExt cx="4426531" cy="2539727"/>
            </a:xfrm>
          </p:grpSpPr>
          <p:pic>
            <p:nvPicPr>
              <p:cNvPr id="143" name="圖片 142">
                <a:extLst>
                  <a:ext uri="{FF2B5EF4-FFF2-40B4-BE49-F238E27FC236}">
                    <a16:creationId xmlns:a16="http://schemas.microsoft.com/office/drawing/2014/main" id="{967B3F2C-76E2-4CAF-A6CE-C658BAA0960C}"/>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9033" t="27673" r="22661" b="7363"/>
              <a:stretch/>
            </p:blipFill>
            <p:spPr>
              <a:xfrm>
                <a:off x="7740895" y="4305349"/>
                <a:ext cx="3024932" cy="2314330"/>
              </a:xfrm>
              <a:prstGeom prst="rect">
                <a:avLst/>
              </a:prstGeom>
            </p:spPr>
          </p:pic>
          <p:pic>
            <p:nvPicPr>
              <p:cNvPr id="144" name="圖片 143">
                <a:extLst>
                  <a:ext uri="{FF2B5EF4-FFF2-40B4-BE49-F238E27FC236}">
                    <a16:creationId xmlns:a16="http://schemas.microsoft.com/office/drawing/2014/main" id="{26EA89BF-D4E2-4B38-A326-0C8A6F619545}"/>
                  </a:ext>
                </a:extLst>
              </p:cNvPr>
              <p:cNvPicPr>
                <a:picLocks noChangeAspect="1"/>
              </p:cNvPicPr>
              <p:nvPr/>
            </p:nvPicPr>
            <p:blipFill rotWithShape="1">
              <a:blip r:embed="rId8">
                <a:biLevel thresh="75000"/>
                <a:extLst>
                  <a:ext uri="{BEBA8EAE-BF5A-486C-A8C5-ECC9F3942E4B}">
                    <a14:imgProps xmlns:a14="http://schemas.microsoft.com/office/drawing/2010/main">
                      <a14:imgLayer r:embed="rId9">
                        <a14:imgEffect>
                          <a14:backgroundRemoval t="28256" b="58720" l="6452" r="25968">
                            <a14:foregroundMark x1="20161" y1="45033" x2="20161" y2="45033"/>
                            <a14:foregroundMark x1="15565" y1="52539" x2="15565" y2="52539"/>
                          </a14:backgroundRemoval>
                        </a14:imgEffect>
                      </a14:imgLayer>
                    </a14:imgProps>
                  </a:ext>
                </a:extLst>
              </a:blip>
              <a:srcRect l="4039" t="24941" r="71543" b="40702"/>
              <a:stretch/>
            </p:blipFill>
            <p:spPr>
              <a:xfrm rot="16200000">
                <a:off x="5738136" y="4972177"/>
                <a:ext cx="2474059" cy="1271740"/>
              </a:xfrm>
              <a:prstGeom prst="rect">
                <a:avLst/>
              </a:prstGeom>
              <a:ln w="38100">
                <a:noFill/>
              </a:ln>
            </p:spPr>
          </p:pic>
        </p:grpSp>
        <p:sp>
          <p:nvSpPr>
            <p:cNvPr id="141" name="文字方塊 140"/>
            <p:cNvSpPr txBox="1"/>
            <p:nvPr/>
          </p:nvSpPr>
          <p:spPr>
            <a:xfrm>
              <a:off x="516367" y="4447570"/>
              <a:ext cx="3165928"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Beacon</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發送</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BLE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訊號</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42" name="文字方塊 141"/>
            <p:cNvSpPr txBox="1"/>
            <p:nvPr/>
          </p:nvSpPr>
          <p:spPr>
            <a:xfrm>
              <a:off x="850527" y="8929425"/>
              <a:ext cx="2486528"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掃描</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取樣</a:t>
              </a:r>
            </a:p>
          </p:txBody>
        </p:sp>
      </p:grpSp>
      <p:sp>
        <p:nvSpPr>
          <p:cNvPr id="17" name="向下箭號 16"/>
          <p:cNvSpPr/>
          <p:nvPr/>
        </p:nvSpPr>
        <p:spPr>
          <a:xfrm>
            <a:off x="1739830" y="5322427"/>
            <a:ext cx="707922" cy="711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8224165" y="1915347"/>
            <a:ext cx="9624384" cy="799297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投影片編號版面配置區 6"/>
          <p:cNvSpPr>
            <a:spLocks noGrp="1"/>
          </p:cNvSpPr>
          <p:nvPr>
            <p:ph type="sldNum" sz="quarter" idx="12"/>
          </p:nvPr>
        </p:nvSpPr>
        <p:spPr>
          <a:xfrm>
            <a:off x="12915900" y="9777598"/>
            <a:ext cx="4114800" cy="547688"/>
          </a:xfrm>
        </p:spPr>
        <p:txBody>
          <a:bodyPr/>
          <a:lstStyle/>
          <a:p>
            <a:fld id="{6BD11731-35EA-41EA-B932-75CDBE315166}" type="slidenum">
              <a:rPr lang="zh-TW" altLang="en-US" smtClean="0">
                <a:ln>
                  <a:solidFill>
                    <a:sysClr val="windowText" lastClr="000000"/>
                  </a:solidFill>
                </a:ln>
                <a:solidFill>
                  <a:sysClr val="windowText" lastClr="000000"/>
                </a:solidFill>
              </a:rPr>
              <a:t>15</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957643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descr="一張含有 文字 的圖片&#10;&#10;自動產生的描述">
            <a:extLst>
              <a:ext uri="{FF2B5EF4-FFF2-40B4-BE49-F238E27FC236}">
                <a16:creationId xmlns:a16="http://schemas.microsoft.com/office/drawing/2014/main" id="{E97577F1-5AF8-4E08-BF53-A2963D54FB86}"/>
              </a:ext>
            </a:extLst>
          </p:cNvPr>
          <p:cNvPicPr>
            <a:picLocks noChangeAspect="1"/>
          </p:cNvPicPr>
          <p:nvPr/>
        </p:nvPicPr>
        <p:blipFill rotWithShape="1">
          <a:blip r:embed="rId3">
            <a:extLst>
              <a:ext uri="{28A0092B-C50C-407E-A947-70E740481C1C}">
                <a14:useLocalDpi xmlns:a14="http://schemas.microsoft.com/office/drawing/2010/main" val="0"/>
              </a:ext>
            </a:extLst>
          </a:blip>
          <a:srcRect t="38706" b="34477"/>
          <a:stretch/>
        </p:blipFill>
        <p:spPr>
          <a:xfrm>
            <a:off x="8507191" y="4765536"/>
            <a:ext cx="9308818" cy="2184324"/>
          </a:xfrm>
          <a:prstGeom prst="rect">
            <a:avLst/>
          </a:prstGeom>
        </p:spPr>
      </p:pic>
      <p:grpSp>
        <p:nvGrpSpPr>
          <p:cNvPr id="17" name="群組 16">
            <a:extLst>
              <a:ext uri="{FF2B5EF4-FFF2-40B4-BE49-F238E27FC236}">
                <a16:creationId xmlns:a16="http://schemas.microsoft.com/office/drawing/2014/main" id="{5B1438E8-4A5C-4FFD-99BD-6B53B1BB83B3}"/>
              </a:ext>
            </a:extLst>
          </p:cNvPr>
          <p:cNvGrpSpPr/>
          <p:nvPr/>
        </p:nvGrpSpPr>
        <p:grpSpPr>
          <a:xfrm>
            <a:off x="8507191" y="1680606"/>
            <a:ext cx="9308818" cy="2917696"/>
            <a:chOff x="8434648" y="1670780"/>
            <a:chExt cx="9308818" cy="2917696"/>
          </a:xfrm>
        </p:grpSpPr>
        <p:pic>
          <p:nvPicPr>
            <p:cNvPr id="18" name="圖片 17" descr="一張含有 文字 的圖片&#10;&#10;自動產生的描述">
              <a:extLst>
                <a:ext uri="{FF2B5EF4-FFF2-40B4-BE49-F238E27FC236}">
                  <a16:creationId xmlns:a16="http://schemas.microsoft.com/office/drawing/2014/main" id="{2BE402E8-6C84-463E-98D3-51D421E69A4C}"/>
                </a:ext>
              </a:extLst>
            </p:cNvPr>
            <p:cNvPicPr>
              <a:picLocks noChangeAspect="1"/>
            </p:cNvPicPr>
            <p:nvPr/>
          </p:nvPicPr>
          <p:blipFill rotWithShape="1">
            <a:blip r:embed="rId3">
              <a:extLst>
                <a:ext uri="{28A0092B-C50C-407E-A947-70E740481C1C}">
                  <a14:useLocalDpi xmlns:a14="http://schemas.microsoft.com/office/drawing/2010/main" val="0"/>
                </a:ext>
              </a:extLst>
            </a:blip>
            <a:srcRect b="69387"/>
            <a:stretch/>
          </p:blipFill>
          <p:spPr>
            <a:xfrm>
              <a:off x="8434648" y="1670780"/>
              <a:ext cx="9308818" cy="2493461"/>
            </a:xfrm>
            <a:prstGeom prst="rect">
              <a:avLst/>
            </a:prstGeom>
          </p:spPr>
        </p:pic>
        <p:pic>
          <p:nvPicPr>
            <p:cNvPr id="19" name="圖片 18" descr="一張含有 文字 的圖片&#10;&#10;自動產生的描述">
              <a:extLst>
                <a:ext uri="{FF2B5EF4-FFF2-40B4-BE49-F238E27FC236}">
                  <a16:creationId xmlns:a16="http://schemas.microsoft.com/office/drawing/2014/main" id="{427381DD-D5AB-401B-A900-7B8C2A6C5778}"/>
                </a:ext>
              </a:extLst>
            </p:cNvPr>
            <p:cNvPicPr>
              <a:picLocks noChangeAspect="1"/>
            </p:cNvPicPr>
            <p:nvPr/>
          </p:nvPicPr>
          <p:blipFill rotWithShape="1">
            <a:blip r:embed="rId3">
              <a:extLst>
                <a:ext uri="{28A0092B-C50C-407E-A947-70E740481C1C}">
                  <a14:useLocalDpi xmlns:a14="http://schemas.microsoft.com/office/drawing/2010/main" val="0"/>
                </a:ext>
              </a:extLst>
            </a:blip>
            <a:srcRect t="30096" b="62853"/>
            <a:stretch/>
          </p:blipFill>
          <p:spPr>
            <a:xfrm>
              <a:off x="8434648" y="4014100"/>
              <a:ext cx="9308818" cy="574376"/>
            </a:xfrm>
            <a:prstGeom prst="rect">
              <a:avLst/>
            </a:prstGeom>
          </p:spPr>
        </p:pic>
      </p:grpSp>
      <p:pic>
        <p:nvPicPr>
          <p:cNvPr id="13" name="圖片 12" descr="一張含有 文字 的圖片&#10;&#10;自動產生的描述">
            <a:extLst>
              <a:ext uri="{FF2B5EF4-FFF2-40B4-BE49-F238E27FC236}">
                <a16:creationId xmlns:a16="http://schemas.microsoft.com/office/drawing/2014/main" id="{9397577D-76CA-41B4-A28F-BE7EB341B9AD}"/>
              </a:ext>
            </a:extLst>
          </p:cNvPr>
          <p:cNvPicPr>
            <a:picLocks noChangeAspect="1"/>
          </p:cNvPicPr>
          <p:nvPr/>
        </p:nvPicPr>
        <p:blipFill rotWithShape="1">
          <a:blip r:embed="rId3">
            <a:extLst>
              <a:ext uri="{28A0092B-C50C-407E-A947-70E740481C1C}">
                <a14:useLocalDpi xmlns:a14="http://schemas.microsoft.com/office/drawing/2010/main" val="0"/>
              </a:ext>
            </a:extLst>
          </a:blip>
          <a:srcRect t="64572" b="1692"/>
          <a:stretch/>
        </p:blipFill>
        <p:spPr>
          <a:xfrm>
            <a:off x="8507190" y="7326307"/>
            <a:ext cx="9236275" cy="2747855"/>
          </a:xfrm>
          <a:prstGeom prst="rect">
            <a:avLst/>
          </a:prstGeom>
        </p:spPr>
      </p:pic>
      <p:sp>
        <p:nvSpPr>
          <p:cNvPr id="48" name="文字方塊 47">
            <a:extLst>
              <a:ext uri="{FF2B5EF4-FFF2-40B4-BE49-F238E27FC236}">
                <a16:creationId xmlns:a16="http://schemas.microsoft.com/office/drawing/2014/main" id="{C7C78279-6832-4830-9B4F-D76E469B2FE9}"/>
              </a:ext>
            </a:extLst>
          </p:cNvPr>
          <p:cNvSpPr txBox="1"/>
          <p:nvPr/>
        </p:nvSpPr>
        <p:spPr>
          <a:xfrm>
            <a:off x="16313929" y="1702843"/>
            <a:ext cx="1502080"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en-US" altLang="zh-TW" b="1" dirty="0">
                <a:solidFill>
                  <a:schemeClr val="bg1"/>
                </a:solidFill>
                <a:latin typeface="微軟正黑體" panose="020B0604030504040204" pitchFamily="34" charset="-120"/>
                <a:ea typeface="微軟正黑體" panose="020B0604030504040204" pitchFamily="34" charset="-120"/>
              </a:rPr>
              <a:t>BLE</a:t>
            </a:r>
            <a:r>
              <a:rPr lang="zh-TW" altLang="en-US" b="1" dirty="0">
                <a:solidFill>
                  <a:schemeClr val="bg1"/>
                </a:solidFill>
                <a:latin typeface="微軟正黑體" panose="020B0604030504040204" pitchFamily="34" charset="-120"/>
                <a:ea typeface="微軟正黑體" panose="020B0604030504040204" pitchFamily="34" charset="-120"/>
              </a:rPr>
              <a:t>掃描</a:t>
            </a:r>
          </a:p>
        </p:txBody>
      </p:sp>
      <p:sp>
        <p:nvSpPr>
          <p:cNvPr id="49" name="文字方塊 48">
            <a:extLst>
              <a:ext uri="{FF2B5EF4-FFF2-40B4-BE49-F238E27FC236}">
                <a16:creationId xmlns:a16="http://schemas.microsoft.com/office/drawing/2014/main" id="{C7C78279-6832-4830-9B4F-D76E469B2FE9}"/>
              </a:ext>
            </a:extLst>
          </p:cNvPr>
          <p:cNvSpPr txBox="1"/>
          <p:nvPr/>
        </p:nvSpPr>
        <p:spPr>
          <a:xfrm>
            <a:off x="15943385" y="4748966"/>
            <a:ext cx="1872624"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從陣列抓取數值</a:t>
            </a:r>
          </a:p>
        </p:txBody>
      </p:sp>
      <p:sp>
        <p:nvSpPr>
          <p:cNvPr id="50" name="文字方塊 49">
            <a:extLst>
              <a:ext uri="{FF2B5EF4-FFF2-40B4-BE49-F238E27FC236}">
                <a16:creationId xmlns:a16="http://schemas.microsoft.com/office/drawing/2014/main" id="{C7C78279-6832-4830-9B4F-D76E469B2FE9}"/>
              </a:ext>
            </a:extLst>
          </p:cNvPr>
          <p:cNvSpPr txBox="1"/>
          <p:nvPr/>
        </p:nvSpPr>
        <p:spPr>
          <a:xfrm>
            <a:off x="15868452" y="7326307"/>
            <a:ext cx="1872624"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清空陣列資料</a:t>
            </a:r>
          </a:p>
        </p:txBody>
      </p:sp>
      <p:sp>
        <p:nvSpPr>
          <p:cNvPr id="7" name="矩形 6"/>
          <p:cNvSpPr/>
          <p:nvPr/>
        </p:nvSpPr>
        <p:spPr>
          <a:xfrm>
            <a:off x="8507191" y="1680606"/>
            <a:ext cx="9308818" cy="291769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p:nvSpPr>
        <p:spPr>
          <a:xfrm>
            <a:off x="8507191" y="4746311"/>
            <a:ext cx="9308818" cy="222668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p:nvSpPr>
        <p:spPr>
          <a:xfrm>
            <a:off x="8507190" y="7326306"/>
            <a:ext cx="9233886" cy="276095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群組 43">
            <a:extLst>
              <a:ext uri="{FF2B5EF4-FFF2-40B4-BE49-F238E27FC236}">
                <a16:creationId xmlns:a16="http://schemas.microsoft.com/office/drawing/2014/main" id="{1930C3B3-1864-44A5-B1E4-87E5A339B036}"/>
              </a:ext>
            </a:extLst>
          </p:cNvPr>
          <p:cNvGrpSpPr/>
          <p:nvPr/>
        </p:nvGrpSpPr>
        <p:grpSpPr>
          <a:xfrm>
            <a:off x="5163064" y="-1417817"/>
            <a:ext cx="7876454" cy="3830654"/>
            <a:chOff x="5163064" y="-1417817"/>
            <a:chExt cx="7876454" cy="3830654"/>
          </a:xfrm>
        </p:grpSpPr>
        <p:sp>
          <p:nvSpPr>
            <p:cNvPr id="45" name="文字方塊 44">
              <a:extLst>
                <a:ext uri="{FF2B5EF4-FFF2-40B4-BE49-F238E27FC236}">
                  <a16:creationId xmlns:a16="http://schemas.microsoft.com/office/drawing/2014/main" id="{8D74DC28-D200-40CA-ACCA-AC7B1D128DDD}"/>
                </a:ext>
              </a:extLst>
            </p:cNvPr>
            <p:cNvSpPr txBox="1"/>
            <p:nvPr/>
          </p:nvSpPr>
          <p:spPr>
            <a:xfrm>
              <a:off x="5163064" y="480000"/>
              <a:ext cx="7876454" cy="1932837"/>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藍芽掃描取樣</a:t>
              </a:r>
            </a:p>
            <a:p>
              <a:pPr marL="0" marR="0" lvl="0" indent="0" algn="l" defTabSz="914400" rtl="0" eaLnBrk="1" fontAlgn="auto" latinLnBrk="0" hangingPunct="0">
                <a:lnSpc>
                  <a:spcPct val="130000"/>
                </a:lnSpc>
                <a:spcBef>
                  <a:spcPts val="0"/>
                </a:spcBef>
                <a:spcAft>
                  <a:spcPts val="0"/>
                </a:spcAft>
                <a:buClrTx/>
                <a:buSzTx/>
                <a:buFontTx/>
                <a:buNone/>
                <a:tabLst/>
                <a:defRPr/>
              </a:pP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6" name="圖片 45">
              <a:extLst>
                <a:ext uri="{FF2B5EF4-FFF2-40B4-BE49-F238E27FC236}">
                  <a16:creationId xmlns:a16="http://schemas.microsoft.com/office/drawing/2014/main" id="{9F1C77B5-CCAD-4817-8C6D-B78EED132240}"/>
                </a:ext>
              </a:extLst>
            </p:cNvPr>
            <p:cNvPicPr>
              <a:picLocks noChangeAspect="1"/>
            </p:cNvPicPr>
            <p:nvPr/>
          </p:nvPicPr>
          <p:blipFill rotWithShape="1">
            <a:blip r:embed="rId4">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pic>
        <p:nvPicPr>
          <p:cNvPr id="102" name="圖片 101"/>
          <p:cNvPicPr>
            <a:picLocks noChangeAspect="1"/>
          </p:cNvPicPr>
          <p:nvPr/>
        </p:nvPicPr>
        <p:blipFill>
          <a:blip r:embed="rId5"/>
          <a:stretch>
            <a:fillRect/>
          </a:stretch>
        </p:blipFill>
        <p:spPr>
          <a:xfrm>
            <a:off x="4458895" y="1619726"/>
            <a:ext cx="3691375" cy="8415226"/>
          </a:xfrm>
          <a:prstGeom prst="rect">
            <a:avLst/>
          </a:prstGeom>
        </p:spPr>
      </p:pic>
      <p:grpSp>
        <p:nvGrpSpPr>
          <p:cNvPr id="103" name="群組 102"/>
          <p:cNvGrpSpPr/>
          <p:nvPr/>
        </p:nvGrpSpPr>
        <p:grpSpPr>
          <a:xfrm>
            <a:off x="-22220" y="1539384"/>
            <a:ext cx="4354968" cy="8295313"/>
            <a:chOff x="-22220" y="1539384"/>
            <a:chExt cx="4354968" cy="8295313"/>
          </a:xfrm>
        </p:grpSpPr>
        <p:sp>
          <p:nvSpPr>
            <p:cNvPr id="104" name="矩形 103"/>
            <p:cNvSpPr/>
            <p:nvPr/>
          </p:nvSpPr>
          <p:spPr>
            <a:xfrm>
              <a:off x="317724" y="1539384"/>
              <a:ext cx="3563214" cy="8295313"/>
            </a:xfrm>
            <a:prstGeom prst="rect">
              <a:avLst/>
            </a:prstGeom>
            <a:solidFill>
              <a:schemeClr val="bg1"/>
            </a:solid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5"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46023">
              <a:off x="-22220" y="6068347"/>
              <a:ext cx="4354968" cy="2755272"/>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群組 105">
              <a:extLst>
                <a:ext uri="{FF2B5EF4-FFF2-40B4-BE49-F238E27FC236}">
                  <a16:creationId xmlns:a16="http://schemas.microsoft.com/office/drawing/2014/main" id="{F22F8FC0-7C26-4B57-B594-E8541EE46812}"/>
                </a:ext>
              </a:extLst>
            </p:cNvPr>
            <p:cNvGrpSpPr/>
            <p:nvPr/>
          </p:nvGrpSpPr>
          <p:grpSpPr>
            <a:xfrm>
              <a:off x="516367" y="2171743"/>
              <a:ext cx="3164216" cy="1815472"/>
              <a:chOff x="6339296" y="4305349"/>
              <a:chExt cx="4426531" cy="2539727"/>
            </a:xfrm>
          </p:grpSpPr>
          <p:pic>
            <p:nvPicPr>
              <p:cNvPr id="109" name="圖片 108">
                <a:extLst>
                  <a:ext uri="{FF2B5EF4-FFF2-40B4-BE49-F238E27FC236}">
                    <a16:creationId xmlns:a16="http://schemas.microsoft.com/office/drawing/2014/main" id="{967B3F2C-76E2-4CAF-A6CE-C658BAA0960C}"/>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9033" t="27673" r="22661" b="7363"/>
              <a:stretch/>
            </p:blipFill>
            <p:spPr>
              <a:xfrm>
                <a:off x="7740895" y="4305349"/>
                <a:ext cx="3024932" cy="2314330"/>
              </a:xfrm>
              <a:prstGeom prst="rect">
                <a:avLst/>
              </a:prstGeom>
            </p:spPr>
          </p:pic>
          <p:pic>
            <p:nvPicPr>
              <p:cNvPr id="110" name="圖片 109">
                <a:extLst>
                  <a:ext uri="{FF2B5EF4-FFF2-40B4-BE49-F238E27FC236}">
                    <a16:creationId xmlns:a16="http://schemas.microsoft.com/office/drawing/2014/main" id="{26EA89BF-D4E2-4B38-A326-0C8A6F619545}"/>
                  </a:ext>
                </a:extLst>
              </p:cNvPr>
              <p:cNvPicPr>
                <a:picLocks noChangeAspect="1"/>
              </p:cNvPicPr>
              <p:nvPr/>
            </p:nvPicPr>
            <p:blipFill rotWithShape="1">
              <a:blip r:embed="rId8">
                <a:biLevel thresh="75000"/>
                <a:extLst>
                  <a:ext uri="{BEBA8EAE-BF5A-486C-A8C5-ECC9F3942E4B}">
                    <a14:imgProps xmlns:a14="http://schemas.microsoft.com/office/drawing/2010/main">
                      <a14:imgLayer r:embed="rId9">
                        <a14:imgEffect>
                          <a14:backgroundRemoval t="28256" b="58720" l="6452" r="25968">
                            <a14:foregroundMark x1="20161" y1="45033" x2="20161" y2="45033"/>
                            <a14:foregroundMark x1="15565" y1="52539" x2="15565" y2="52539"/>
                          </a14:backgroundRemoval>
                        </a14:imgEffect>
                      </a14:imgLayer>
                    </a14:imgProps>
                  </a:ext>
                </a:extLst>
              </a:blip>
              <a:srcRect l="4039" t="24941" r="71543" b="40702"/>
              <a:stretch/>
            </p:blipFill>
            <p:spPr>
              <a:xfrm rot="16200000">
                <a:off x="5738136" y="4972177"/>
                <a:ext cx="2474059" cy="1271740"/>
              </a:xfrm>
              <a:prstGeom prst="rect">
                <a:avLst/>
              </a:prstGeom>
              <a:ln w="38100">
                <a:noFill/>
              </a:ln>
            </p:spPr>
          </p:pic>
        </p:grpSp>
        <p:sp>
          <p:nvSpPr>
            <p:cNvPr id="107" name="文字方塊 106"/>
            <p:cNvSpPr txBox="1"/>
            <p:nvPr/>
          </p:nvSpPr>
          <p:spPr>
            <a:xfrm>
              <a:off x="516367" y="4447570"/>
              <a:ext cx="3165928"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Beacon</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發送</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BLE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訊號</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8" name="文字方塊 107"/>
            <p:cNvSpPr txBox="1"/>
            <p:nvPr/>
          </p:nvSpPr>
          <p:spPr>
            <a:xfrm>
              <a:off x="850527" y="8929425"/>
              <a:ext cx="2486528"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掃描</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取樣</a:t>
              </a:r>
            </a:p>
          </p:txBody>
        </p:sp>
      </p:grpSp>
      <p:sp>
        <p:nvSpPr>
          <p:cNvPr id="25" name="向下箭號 24"/>
          <p:cNvSpPr/>
          <p:nvPr/>
        </p:nvSpPr>
        <p:spPr>
          <a:xfrm>
            <a:off x="1739830" y="5322427"/>
            <a:ext cx="707922" cy="711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a:xfrm>
            <a:off x="14003914" y="9534526"/>
            <a:ext cx="4114800" cy="547688"/>
          </a:xfrm>
        </p:spPr>
        <p:txBody>
          <a:bodyPr/>
          <a:lstStyle/>
          <a:p>
            <a:fld id="{6BD11731-35EA-41EA-B932-75CDBE315166}" type="slidenum">
              <a:rPr lang="zh-TW" altLang="en-US" smtClean="0">
                <a:ln>
                  <a:solidFill>
                    <a:sysClr val="windowText" lastClr="000000"/>
                  </a:solidFill>
                </a:ln>
                <a:solidFill>
                  <a:sysClr val="windowText" lastClr="000000"/>
                </a:solidFill>
              </a:rPr>
              <a:t>16</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40755314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1930C3B3-1864-44A5-B1E4-87E5A339B036}"/>
              </a:ext>
            </a:extLst>
          </p:cNvPr>
          <p:cNvGrpSpPr/>
          <p:nvPr/>
        </p:nvGrpSpPr>
        <p:grpSpPr>
          <a:xfrm>
            <a:off x="3624918" y="-1417817"/>
            <a:ext cx="11051202" cy="3740116"/>
            <a:chOff x="3624918" y="-1417817"/>
            <a:chExt cx="11051202" cy="3740116"/>
          </a:xfrm>
        </p:grpSpPr>
        <p:sp>
          <p:nvSpPr>
            <p:cNvPr id="3" name="文字方塊 2">
              <a:extLst>
                <a:ext uri="{FF2B5EF4-FFF2-40B4-BE49-F238E27FC236}">
                  <a16:creationId xmlns:a16="http://schemas.microsoft.com/office/drawing/2014/main" id="{8D74DC28-D200-40CA-ACCA-AC7B1D128DDD}"/>
                </a:ext>
              </a:extLst>
            </p:cNvPr>
            <p:cNvSpPr txBox="1"/>
            <p:nvPr/>
          </p:nvSpPr>
          <p:spPr>
            <a:xfrm>
              <a:off x="3624918" y="480000"/>
              <a:ext cx="11051202" cy="1842299"/>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-Esp-32</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子</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機三角</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定位掃描</a:t>
              </a:r>
            </a:p>
            <a:p>
              <a:pPr marL="0" marR="0" lvl="0" indent="0" algn="l" defTabSz="914400" rtl="0" eaLnBrk="1" fontAlgn="auto" latinLnBrk="0" hangingPunct="0">
                <a:lnSpc>
                  <a:spcPct val="130000"/>
                </a:lnSpc>
                <a:spcBef>
                  <a:spcPts val="0"/>
                </a:spcBef>
                <a:spcAft>
                  <a:spcPts val="0"/>
                </a:spcAft>
                <a:buClrTx/>
                <a:buSzTx/>
                <a:buFontTx/>
                <a:buNone/>
                <a:tabLst/>
                <a:defRPr/>
              </a:pP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9F1C77B5-CCAD-4817-8C6D-B78EED132240}"/>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pic>
        <p:nvPicPr>
          <p:cNvPr id="12" name="圖片 11" descr="一張含有 文字 的圖片&#10;&#10;自動產生的描述">
            <a:extLst>
              <a:ext uri="{FF2B5EF4-FFF2-40B4-BE49-F238E27FC236}">
                <a16:creationId xmlns:a16="http://schemas.microsoft.com/office/drawing/2014/main" id="{7F70E211-73AC-4552-B856-3CC42299C959}"/>
              </a:ext>
            </a:extLst>
          </p:cNvPr>
          <p:cNvPicPr>
            <a:picLocks noChangeAspect="1"/>
          </p:cNvPicPr>
          <p:nvPr/>
        </p:nvPicPr>
        <p:blipFill rotWithShape="1">
          <a:blip r:embed="rId4">
            <a:extLst>
              <a:ext uri="{28A0092B-C50C-407E-A947-70E740481C1C}">
                <a14:useLocalDpi xmlns:a14="http://schemas.microsoft.com/office/drawing/2010/main" val="0"/>
              </a:ext>
            </a:extLst>
          </a:blip>
          <a:srcRect t="64612" b="24732"/>
          <a:stretch/>
        </p:blipFill>
        <p:spPr>
          <a:xfrm>
            <a:off x="7885870" y="2059800"/>
            <a:ext cx="10027643" cy="1015043"/>
          </a:xfrm>
          <a:prstGeom prst="rect">
            <a:avLst/>
          </a:prstGeom>
        </p:spPr>
      </p:pic>
      <p:grpSp>
        <p:nvGrpSpPr>
          <p:cNvPr id="58" name="群組 57"/>
          <p:cNvGrpSpPr/>
          <p:nvPr/>
        </p:nvGrpSpPr>
        <p:grpSpPr>
          <a:xfrm>
            <a:off x="7885871" y="4439282"/>
            <a:ext cx="10027642" cy="4932496"/>
            <a:chOff x="8408520" y="3921944"/>
            <a:chExt cx="8815398" cy="3926656"/>
          </a:xfrm>
        </p:grpSpPr>
        <p:pic>
          <p:nvPicPr>
            <p:cNvPr id="16" name="圖片 15" descr="一張含有 文字 的圖片&#10;&#10;自動產生的描述">
              <a:extLst>
                <a:ext uri="{FF2B5EF4-FFF2-40B4-BE49-F238E27FC236}">
                  <a16:creationId xmlns:a16="http://schemas.microsoft.com/office/drawing/2014/main" id="{F5E78133-E003-4515-ACD8-083AD1404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8520" y="3921944"/>
              <a:ext cx="8815398" cy="3926656"/>
            </a:xfrm>
            <a:prstGeom prst="rect">
              <a:avLst/>
            </a:prstGeom>
          </p:spPr>
        </p:pic>
        <p:sp>
          <p:nvSpPr>
            <p:cNvPr id="57" name="文字方塊 56">
              <a:extLst>
                <a:ext uri="{FF2B5EF4-FFF2-40B4-BE49-F238E27FC236}">
                  <a16:creationId xmlns:a16="http://schemas.microsoft.com/office/drawing/2014/main" id="{C7C78279-6832-4830-9B4F-D76E469B2FE9}"/>
                </a:ext>
              </a:extLst>
            </p:cNvPr>
            <p:cNvSpPr txBox="1"/>
            <p:nvPr/>
          </p:nvSpPr>
          <p:spPr>
            <a:xfrm>
              <a:off x="14382716" y="3924701"/>
              <a:ext cx="2841202" cy="294017"/>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設定</a:t>
              </a:r>
              <a:r>
                <a:rPr lang="en-US" altLang="zh-TW" b="1" dirty="0">
                  <a:solidFill>
                    <a:schemeClr val="bg1"/>
                  </a:solidFill>
                  <a:latin typeface="微軟正黑體" panose="020B0604030504040204" pitchFamily="34" charset="-120"/>
                  <a:ea typeface="微軟正黑體" panose="020B0604030504040204" pitchFamily="34" charset="-120"/>
                </a:rPr>
                <a:t>ESP_NOW</a:t>
              </a:r>
              <a:r>
                <a:rPr lang="zh-TW" altLang="en-US" b="1" dirty="0">
                  <a:solidFill>
                    <a:schemeClr val="bg1"/>
                  </a:solidFill>
                  <a:latin typeface="微軟正黑體" panose="020B0604030504040204" pitchFamily="34" charset="-120"/>
                  <a:ea typeface="微軟正黑體" panose="020B0604030504040204" pitchFamily="34" charset="-120"/>
                </a:rPr>
                <a:t>傳送資料格式</a:t>
              </a:r>
            </a:p>
          </p:txBody>
        </p:sp>
      </p:grpSp>
      <p:sp>
        <p:nvSpPr>
          <p:cNvPr id="59" name="文字方塊 58">
            <a:extLst>
              <a:ext uri="{FF2B5EF4-FFF2-40B4-BE49-F238E27FC236}">
                <a16:creationId xmlns:a16="http://schemas.microsoft.com/office/drawing/2014/main" id="{C7C78279-6832-4830-9B4F-D76E469B2FE9}"/>
              </a:ext>
            </a:extLst>
          </p:cNvPr>
          <p:cNvSpPr txBox="1"/>
          <p:nvPr/>
        </p:nvSpPr>
        <p:spPr>
          <a:xfrm>
            <a:off x="14681605" y="2059801"/>
            <a:ext cx="3231908"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設定傳輸到接收端的</a:t>
            </a:r>
            <a:r>
              <a:rPr lang="en-US" altLang="zh-TW" b="1" dirty="0">
                <a:solidFill>
                  <a:schemeClr val="bg1"/>
                </a:solidFill>
                <a:latin typeface="微軟正黑體" panose="020B0604030504040204" pitchFamily="34" charset="-120"/>
                <a:ea typeface="微軟正黑體" panose="020B0604030504040204" pitchFamily="34" charset="-120"/>
              </a:rPr>
              <a:t>IP</a:t>
            </a:r>
            <a:r>
              <a:rPr lang="zh-TW" altLang="en-US" b="1" dirty="0">
                <a:solidFill>
                  <a:schemeClr val="bg1"/>
                </a:solidFill>
                <a:latin typeface="微軟正黑體" panose="020B0604030504040204" pitchFamily="34" charset="-120"/>
                <a:ea typeface="微軟正黑體" panose="020B0604030504040204" pitchFamily="34" charset="-120"/>
              </a:rPr>
              <a:t>位置</a:t>
            </a:r>
          </a:p>
        </p:txBody>
      </p:sp>
      <p:sp>
        <p:nvSpPr>
          <p:cNvPr id="9" name="矩形 8"/>
          <p:cNvSpPr/>
          <p:nvPr/>
        </p:nvSpPr>
        <p:spPr>
          <a:xfrm>
            <a:off x="7885871" y="2059801"/>
            <a:ext cx="10027642" cy="1015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7885871" y="4439282"/>
            <a:ext cx="10027642" cy="49324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p:cNvGrpSpPr/>
          <p:nvPr/>
        </p:nvGrpSpPr>
        <p:grpSpPr>
          <a:xfrm>
            <a:off x="-4993478" y="-957742"/>
            <a:ext cx="4237133" cy="10753595"/>
            <a:chOff x="-7422670" y="-927262"/>
            <a:chExt cx="4237133" cy="10753595"/>
          </a:xfrm>
        </p:grpSpPr>
        <p:grpSp>
          <p:nvGrpSpPr>
            <p:cNvPr id="18" name="群組 17"/>
            <p:cNvGrpSpPr/>
            <p:nvPr/>
          </p:nvGrpSpPr>
          <p:grpSpPr>
            <a:xfrm>
              <a:off x="-6803806" y="-927262"/>
              <a:ext cx="3618269" cy="10753595"/>
              <a:chOff x="3286161" y="-397053"/>
              <a:chExt cx="3618269" cy="10753595"/>
            </a:xfrm>
          </p:grpSpPr>
          <p:grpSp>
            <p:nvGrpSpPr>
              <p:cNvPr id="24" name="群組 23"/>
              <p:cNvGrpSpPr/>
              <p:nvPr/>
            </p:nvGrpSpPr>
            <p:grpSpPr>
              <a:xfrm>
                <a:off x="3286161" y="-397053"/>
                <a:ext cx="3618269" cy="10753595"/>
                <a:chOff x="3679908" y="426333"/>
                <a:chExt cx="3618269" cy="10753595"/>
              </a:xfrm>
            </p:grpSpPr>
            <p:grpSp>
              <p:nvGrpSpPr>
                <p:cNvPr id="30" name="群組 29"/>
                <p:cNvGrpSpPr/>
                <p:nvPr/>
              </p:nvGrpSpPr>
              <p:grpSpPr>
                <a:xfrm>
                  <a:off x="4432064" y="426333"/>
                  <a:ext cx="2170415" cy="1053296"/>
                  <a:chOff x="4643676" y="745062"/>
                  <a:chExt cx="2170415" cy="1053296"/>
                </a:xfrm>
              </p:grpSpPr>
              <p:sp>
                <p:nvSpPr>
                  <p:cNvPr id="46" name="橢圓 45"/>
                  <p:cNvSpPr/>
                  <p:nvPr/>
                </p:nvSpPr>
                <p:spPr>
                  <a:xfrm>
                    <a:off x="4643676" y="745062"/>
                    <a:ext cx="2170415" cy="1053296"/>
                  </a:xfrm>
                  <a:prstGeom prst="ellipse">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p:cNvSpPr txBox="1"/>
                  <p:nvPr/>
                </p:nvSpPr>
                <p:spPr>
                  <a:xfrm>
                    <a:off x="5214855" y="939747"/>
                    <a:ext cx="1028055" cy="584775"/>
                  </a:xfrm>
                  <a:prstGeom prst="rect">
                    <a:avLst/>
                  </a:prstGeom>
                  <a:noFill/>
                </p:spPr>
                <p:txBody>
                  <a:bodyPr wrap="square" rtlCol="0">
                    <a:spAutoFit/>
                  </a:bodyPr>
                  <a:lstStyle/>
                  <a:p>
                    <a:r>
                      <a:rPr lang="en-US" altLang="zh-TW" sz="3200" b="1" dirty="0" smtClean="0">
                        <a:latin typeface="Times New Roman" panose="02020603050405020304" pitchFamily="18" charset="0"/>
                        <a:cs typeface="Times New Roman" panose="02020603050405020304" pitchFamily="18" charset="0"/>
                      </a:rPr>
                      <a:t>start</a:t>
                    </a:r>
                    <a:endParaRPr lang="zh-TW" altLang="en-US" sz="3200" b="1" dirty="0">
                      <a:latin typeface="Times New Roman" panose="02020603050405020304" pitchFamily="18" charset="0"/>
                      <a:cs typeface="Times New Roman" panose="02020603050405020304" pitchFamily="18" charset="0"/>
                    </a:endParaRPr>
                  </a:p>
                </p:txBody>
              </p:sp>
            </p:grpSp>
            <p:sp>
              <p:nvSpPr>
                <p:cNvPr id="31" name="流程圖: 資料 30"/>
                <p:cNvSpPr/>
                <p:nvPr/>
              </p:nvSpPr>
              <p:spPr>
                <a:xfrm>
                  <a:off x="4209330" y="2089965"/>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a:extLst>
                    <a:ext uri="{FF2B5EF4-FFF2-40B4-BE49-F238E27FC236}">
                      <a16:creationId xmlns:a16="http://schemas.microsoft.com/office/drawing/2014/main" id="{E5366C37-923A-4CA9-9074-40E57E91FCE7}"/>
                    </a:ext>
                  </a:extLst>
                </p:cNvPr>
                <p:cNvCxnSpPr>
                  <a:stCxn id="46" idx="4"/>
                  <a:endCxn id="31" idx="1"/>
                </p:cNvCxnSpPr>
                <p:nvPr/>
              </p:nvCxnSpPr>
              <p:spPr>
                <a:xfrm flipH="1">
                  <a:off x="5517270" y="1479629"/>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4600587" y="2223952"/>
                  <a:ext cx="2025533" cy="830997"/>
                </a:xfrm>
                <a:prstGeom prst="rect">
                  <a:avLst/>
                </a:prstGeom>
                <a:noFill/>
              </p:spPr>
              <p:txBody>
                <a:bodyPr wrap="square" rtlCol="0">
                  <a:spAutoFit/>
                </a:bodyPr>
                <a:lstStyle/>
                <a:p>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設定</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BLE</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藍</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牙環境與陣列</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4" name="流程圖: 資料 33"/>
                <p:cNvSpPr/>
                <p:nvPr/>
              </p:nvSpPr>
              <p:spPr>
                <a:xfrm>
                  <a:off x="3679908" y="3674797"/>
                  <a:ext cx="3618269" cy="1056646"/>
                </a:xfrm>
                <a:prstGeom prst="flowChartInputOutput">
                  <a:avLst/>
                </a:prstGeom>
                <a:solidFill>
                  <a:srgbClr val="305079"/>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4083256" y="3865116"/>
                  <a:ext cx="2910590" cy="707886"/>
                </a:xfrm>
                <a:prstGeom prst="rect">
                  <a:avLst/>
                </a:prstGeom>
                <a:noFill/>
              </p:spPr>
              <p:txBody>
                <a:bodyPr wrap="square" rtlCol="0">
                  <a:spAutoFit/>
                </a:bodyPr>
                <a:lstStyle/>
                <a:p>
                  <a:pPr algn="ctr"/>
                  <a:r>
                    <a:rPr lang="zh-TW" altLang="en-US" sz="20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設定</a:t>
                  </a:r>
                  <a:r>
                    <a:rPr lang="zh-TW" altLang="en-US" sz="20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到接收的</a:t>
                  </a:r>
                  <a:r>
                    <a:rPr lang="en-US" altLang="zh-TW" sz="20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IP</a:t>
                  </a:r>
                  <a:r>
                    <a:rPr lang="zh-TW" altLang="en-US" sz="20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位置與</a:t>
                  </a:r>
                  <a:r>
                    <a:rPr lang="en-US" altLang="zh-TW" sz="20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ESP_NOW</a:t>
                  </a:r>
                  <a:r>
                    <a:rPr lang="zh-TW" altLang="en-US" sz="20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參數</a:t>
                  </a:r>
                  <a:endParaRPr lang="zh-TW" altLang="en-US" sz="20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36" name="直線單箭頭接點 35">
                  <a:extLst>
                    <a:ext uri="{FF2B5EF4-FFF2-40B4-BE49-F238E27FC236}">
                      <a16:creationId xmlns:a16="http://schemas.microsoft.com/office/drawing/2014/main" id="{E5366C37-923A-4CA9-9074-40E57E91FCE7}"/>
                    </a:ext>
                  </a:extLst>
                </p:cNvPr>
                <p:cNvCxnSpPr/>
                <p:nvPr/>
              </p:nvCxnSpPr>
              <p:spPr>
                <a:xfrm flipH="1">
                  <a:off x="5517268" y="3076137"/>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37" name="流程圖: 資料 36"/>
                <p:cNvSpPr/>
                <p:nvPr/>
              </p:nvSpPr>
              <p:spPr>
                <a:xfrm>
                  <a:off x="4217796" y="5378045"/>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4670479" y="5639137"/>
                  <a:ext cx="1710513" cy="461665"/>
                </a:xfrm>
                <a:prstGeom prst="rect">
                  <a:avLst/>
                </a:prstGeom>
                <a:noFill/>
              </p:spPr>
              <p:txBody>
                <a:bodyPr wrap="square" rtlCol="0">
                  <a:spAutoFit/>
                </a:bodyPr>
                <a:lstStyle/>
                <a:p>
                  <a:pPr algn="ct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BLE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掃描</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39" name="直線單箭頭接點 38">
                  <a:extLst>
                    <a:ext uri="{FF2B5EF4-FFF2-40B4-BE49-F238E27FC236}">
                      <a16:creationId xmlns:a16="http://schemas.microsoft.com/office/drawing/2014/main" id="{E5366C37-923A-4CA9-9074-40E57E91FCE7}"/>
                    </a:ext>
                  </a:extLst>
                </p:cNvPr>
                <p:cNvCxnSpPr>
                  <a:endCxn id="37" idx="1"/>
                </p:cNvCxnSpPr>
                <p:nvPr/>
              </p:nvCxnSpPr>
              <p:spPr>
                <a:xfrm>
                  <a:off x="5517268" y="4716774"/>
                  <a:ext cx="8468" cy="661271"/>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40" name="流程圖: 資料 39"/>
                <p:cNvSpPr/>
                <p:nvPr/>
              </p:nvSpPr>
              <p:spPr>
                <a:xfrm>
                  <a:off x="4217796" y="7041634"/>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4683294" y="7146920"/>
                  <a:ext cx="1710513"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從陣列抓取</a:t>
                  </a:r>
                  <a:endPar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數值</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2" name="流程圖: 資料 41"/>
                <p:cNvSpPr/>
                <p:nvPr/>
              </p:nvSpPr>
              <p:spPr>
                <a:xfrm>
                  <a:off x="4159090" y="8626466"/>
                  <a:ext cx="2615879" cy="983848"/>
                </a:xfrm>
                <a:prstGeom prst="flowChartInputOutput">
                  <a:avLst/>
                </a:prstGeom>
                <a:solidFill>
                  <a:srgbClr val="30507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p:cNvSpPr txBox="1"/>
                <p:nvPr/>
              </p:nvSpPr>
              <p:spPr>
                <a:xfrm>
                  <a:off x="4492873" y="8702891"/>
                  <a:ext cx="1992335" cy="830997"/>
                </a:xfrm>
                <a:prstGeom prst="rect">
                  <a:avLst/>
                </a:prstGeom>
                <a:noFill/>
              </p:spPr>
              <p:txBody>
                <a:bodyPr wrap="square" rtlCol="0">
                  <a:spAutoFit/>
                </a:bodyPr>
                <a:lstStyle/>
                <a:p>
                  <a:pPr algn="ctr"/>
                  <a:r>
                    <a:rPr lang="zh-TW" altLang="en-US" sz="24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將資料傳給</a:t>
                  </a:r>
                  <a:r>
                    <a:rPr lang="en-US" altLang="zh-TW" sz="24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主機</a:t>
                  </a:r>
                  <a:endParaRPr lang="zh-TW" altLang="en-US" sz="24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4" name="流程圖: 資料 43"/>
                <p:cNvSpPr/>
                <p:nvPr/>
              </p:nvSpPr>
              <p:spPr>
                <a:xfrm>
                  <a:off x="4096338" y="10196080"/>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p:cNvSpPr txBox="1"/>
                <p:nvPr/>
              </p:nvSpPr>
              <p:spPr>
                <a:xfrm>
                  <a:off x="4549021" y="10457172"/>
                  <a:ext cx="1710513" cy="461665"/>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清空陣列</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cxnSp>
            <p:nvCxnSpPr>
              <p:cNvPr id="26" name="直線單箭頭接點 25">
                <a:extLst>
                  <a:ext uri="{FF2B5EF4-FFF2-40B4-BE49-F238E27FC236}">
                    <a16:creationId xmlns:a16="http://schemas.microsoft.com/office/drawing/2014/main" id="{E5366C37-923A-4CA9-9074-40E57E91FCE7}"/>
                  </a:ext>
                </a:extLst>
              </p:cNvPr>
              <p:cNvCxnSpPr>
                <a:endCxn id="40" idx="1"/>
              </p:cNvCxnSpPr>
              <p:nvPr/>
            </p:nvCxnSpPr>
            <p:spPr>
              <a:xfrm>
                <a:off x="5131987" y="5529155"/>
                <a:ext cx="2" cy="689093"/>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E5366C37-923A-4CA9-9074-40E57E91FCE7}"/>
                  </a:ext>
                </a:extLst>
              </p:cNvPr>
              <p:cNvCxnSpPr/>
              <p:nvPr/>
            </p:nvCxnSpPr>
            <p:spPr>
              <a:xfrm flipH="1">
                <a:off x="5131985" y="7192744"/>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E5366C37-923A-4CA9-9074-40E57E91FCE7}"/>
                  </a:ext>
                </a:extLst>
              </p:cNvPr>
              <p:cNvCxnSpPr/>
              <p:nvPr/>
            </p:nvCxnSpPr>
            <p:spPr>
              <a:xfrm flipH="1">
                <a:off x="5131985" y="8807602"/>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p:cNvGrpSpPr/>
            <p:nvPr/>
          </p:nvGrpSpPr>
          <p:grpSpPr>
            <a:xfrm flipH="1">
              <a:off x="-7422670" y="4469762"/>
              <a:ext cx="1080046" cy="5008516"/>
              <a:chOff x="998550" y="4464557"/>
              <a:chExt cx="1080046" cy="4968000"/>
            </a:xfrm>
          </p:grpSpPr>
          <p:cxnSp>
            <p:nvCxnSpPr>
              <p:cNvPr id="21" name="直線單箭頭接點 20">
                <a:extLst>
                  <a:ext uri="{FF2B5EF4-FFF2-40B4-BE49-F238E27FC236}">
                    <a16:creationId xmlns:a16="http://schemas.microsoft.com/office/drawing/2014/main" id="{E5366C37-923A-4CA9-9074-40E57E91FCE7}"/>
                  </a:ext>
                </a:extLst>
              </p:cNvPr>
              <p:cNvCxnSpPr/>
              <p:nvPr/>
            </p:nvCxnSpPr>
            <p:spPr>
              <a:xfrm flipH="1">
                <a:off x="998550" y="4470654"/>
                <a:ext cx="1080046" cy="1"/>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042596" y="4464557"/>
                <a:ext cx="36000" cy="4968000"/>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1088596" y="9396557"/>
                <a:ext cx="972000" cy="36000"/>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 name="群組 5"/>
          <p:cNvGrpSpPr/>
          <p:nvPr/>
        </p:nvGrpSpPr>
        <p:grpSpPr>
          <a:xfrm>
            <a:off x="317724" y="1539384"/>
            <a:ext cx="3704510" cy="8295313"/>
            <a:chOff x="317724" y="1539384"/>
            <a:chExt cx="3704510" cy="8295313"/>
          </a:xfrm>
        </p:grpSpPr>
        <p:grpSp>
          <p:nvGrpSpPr>
            <p:cNvPr id="48" name="群組 47"/>
            <p:cNvGrpSpPr/>
            <p:nvPr/>
          </p:nvGrpSpPr>
          <p:grpSpPr>
            <a:xfrm>
              <a:off x="317724" y="1539384"/>
              <a:ext cx="3563214" cy="8295313"/>
              <a:chOff x="317724" y="1539384"/>
              <a:chExt cx="3563214" cy="8295313"/>
            </a:xfrm>
          </p:grpSpPr>
          <p:sp>
            <p:nvSpPr>
              <p:cNvPr id="49" name="矩形 48"/>
              <p:cNvSpPr/>
              <p:nvPr/>
            </p:nvSpPr>
            <p:spPr>
              <a:xfrm>
                <a:off x="317724" y="1539384"/>
                <a:ext cx="3563214" cy="8295313"/>
              </a:xfrm>
              <a:prstGeom prst="rect">
                <a:avLst/>
              </a:prstGeom>
              <a:solidFill>
                <a:schemeClr val="bg1"/>
              </a:solid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0"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272395">
                <a:off x="355678" y="5613421"/>
                <a:ext cx="2090600" cy="1322667"/>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群組 50">
                <a:extLst>
                  <a:ext uri="{FF2B5EF4-FFF2-40B4-BE49-F238E27FC236}">
                    <a16:creationId xmlns:a16="http://schemas.microsoft.com/office/drawing/2014/main" id="{F22F8FC0-7C26-4B57-B594-E8541EE46812}"/>
                  </a:ext>
                </a:extLst>
              </p:cNvPr>
              <p:cNvGrpSpPr/>
              <p:nvPr/>
            </p:nvGrpSpPr>
            <p:grpSpPr>
              <a:xfrm>
                <a:off x="516367" y="2171743"/>
                <a:ext cx="3164216" cy="1815472"/>
                <a:chOff x="6339296" y="4305349"/>
                <a:chExt cx="4426531" cy="2539727"/>
              </a:xfrm>
            </p:grpSpPr>
            <p:pic>
              <p:nvPicPr>
                <p:cNvPr id="55" name="圖片 54">
                  <a:extLst>
                    <a:ext uri="{FF2B5EF4-FFF2-40B4-BE49-F238E27FC236}">
                      <a16:creationId xmlns:a16="http://schemas.microsoft.com/office/drawing/2014/main" id="{967B3F2C-76E2-4CAF-A6CE-C658BAA0960C}"/>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9033" t="27673" r="22661" b="7363"/>
                <a:stretch/>
              </p:blipFill>
              <p:spPr>
                <a:xfrm>
                  <a:off x="7740895" y="4305349"/>
                  <a:ext cx="3024932" cy="2314330"/>
                </a:xfrm>
                <a:prstGeom prst="rect">
                  <a:avLst/>
                </a:prstGeom>
              </p:spPr>
            </p:pic>
            <p:pic>
              <p:nvPicPr>
                <p:cNvPr id="56" name="圖片 55">
                  <a:extLst>
                    <a:ext uri="{FF2B5EF4-FFF2-40B4-BE49-F238E27FC236}">
                      <a16:creationId xmlns:a16="http://schemas.microsoft.com/office/drawing/2014/main" id="{26EA89BF-D4E2-4B38-A326-0C8A6F619545}"/>
                    </a:ext>
                  </a:extLst>
                </p:cNvPr>
                <p:cNvPicPr>
                  <a:picLocks noChangeAspect="1"/>
                </p:cNvPicPr>
                <p:nvPr/>
              </p:nvPicPr>
              <p:blipFill rotWithShape="1">
                <a:blip r:embed="rId8">
                  <a:biLevel thresh="75000"/>
                  <a:extLst>
                    <a:ext uri="{BEBA8EAE-BF5A-486C-A8C5-ECC9F3942E4B}">
                      <a14:imgProps xmlns:a14="http://schemas.microsoft.com/office/drawing/2010/main">
                        <a14:imgLayer r:embed="rId9">
                          <a14:imgEffect>
                            <a14:backgroundRemoval t="28256" b="58720" l="6452" r="25968">
                              <a14:foregroundMark x1="20161" y1="45033" x2="20161" y2="45033"/>
                              <a14:foregroundMark x1="15565" y1="52539" x2="15565" y2="52539"/>
                            </a14:backgroundRemoval>
                          </a14:imgEffect>
                        </a14:imgLayer>
                      </a14:imgProps>
                    </a:ext>
                  </a:extLst>
                </a:blip>
                <a:srcRect l="4039" t="24941" r="71543" b="40702"/>
                <a:stretch/>
              </p:blipFill>
              <p:spPr>
                <a:xfrm rot="16200000">
                  <a:off x="5738136" y="4972177"/>
                  <a:ext cx="2474059" cy="1271740"/>
                </a:xfrm>
                <a:prstGeom prst="rect">
                  <a:avLst/>
                </a:prstGeom>
                <a:ln w="38100">
                  <a:noFill/>
                </a:ln>
              </p:spPr>
            </p:pic>
          </p:grpSp>
          <p:sp>
            <p:nvSpPr>
              <p:cNvPr id="52" name="文字方塊 51"/>
              <p:cNvSpPr txBox="1"/>
              <p:nvPr/>
            </p:nvSpPr>
            <p:spPr>
              <a:xfrm>
                <a:off x="516367" y="4447570"/>
                <a:ext cx="3165928"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Beacon</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發送</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BLE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訊號</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3" name="文字方塊 52"/>
              <p:cNvSpPr txBox="1"/>
              <p:nvPr/>
            </p:nvSpPr>
            <p:spPr>
              <a:xfrm>
                <a:off x="640058" y="8969775"/>
                <a:ext cx="3030411"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子機掃描</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取樣</a:t>
                </a:r>
              </a:p>
            </p:txBody>
          </p:sp>
        </p:grpSp>
        <p:pic>
          <p:nvPicPr>
            <p:cNvPr id="60"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272395">
              <a:off x="1931634" y="6710631"/>
              <a:ext cx="2090600" cy="132266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272395">
              <a:off x="609763" y="7438931"/>
              <a:ext cx="2090600" cy="1322667"/>
            </a:xfrm>
            <a:prstGeom prst="rect">
              <a:avLst/>
            </a:prstGeom>
            <a:noFill/>
            <a:extLst>
              <a:ext uri="{909E8E84-426E-40DD-AFC4-6F175D3DCCD1}">
                <a14:hiddenFill xmlns:a14="http://schemas.microsoft.com/office/drawing/2010/main">
                  <a:solidFill>
                    <a:srgbClr val="FFFFFF"/>
                  </a:solidFill>
                </a14:hiddenFill>
              </a:ext>
            </a:extLst>
          </p:spPr>
        </p:pic>
      </p:grpSp>
      <p:pic>
        <p:nvPicPr>
          <p:cNvPr id="91" name="圖片 90"/>
          <p:cNvPicPr>
            <a:picLocks noChangeAspect="1"/>
          </p:cNvPicPr>
          <p:nvPr/>
        </p:nvPicPr>
        <p:blipFill>
          <a:blip r:embed="rId10"/>
          <a:stretch>
            <a:fillRect/>
          </a:stretch>
        </p:blipFill>
        <p:spPr>
          <a:xfrm>
            <a:off x="4329468" y="1539384"/>
            <a:ext cx="3314441" cy="8356924"/>
          </a:xfrm>
          <a:prstGeom prst="rect">
            <a:avLst/>
          </a:prstGeom>
        </p:spPr>
      </p:pic>
      <p:sp>
        <p:nvSpPr>
          <p:cNvPr id="54" name="向下箭號 53"/>
          <p:cNvSpPr/>
          <p:nvPr/>
        </p:nvSpPr>
        <p:spPr>
          <a:xfrm>
            <a:off x="1763194" y="5036949"/>
            <a:ext cx="707922" cy="711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投影片編號版面配置區 6"/>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17</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35775567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9FED582B-3419-4741-98A9-7A8D57D0F73B}"/>
              </a:ext>
            </a:extLst>
          </p:cNvPr>
          <p:cNvGrpSpPr/>
          <p:nvPr/>
        </p:nvGrpSpPr>
        <p:grpSpPr>
          <a:xfrm>
            <a:off x="8305800" y="2171743"/>
            <a:ext cx="9373421" cy="7534247"/>
            <a:chOff x="9651998" y="1625600"/>
            <a:chExt cx="7468698" cy="6019799"/>
          </a:xfrm>
        </p:grpSpPr>
        <p:pic>
          <p:nvPicPr>
            <p:cNvPr id="9" name="圖片 8" descr="一張含有 文字 的圖片&#10;&#10;自動產生的描述">
              <a:extLst>
                <a:ext uri="{FF2B5EF4-FFF2-40B4-BE49-F238E27FC236}">
                  <a16:creationId xmlns:a16="http://schemas.microsoft.com/office/drawing/2014/main" id="{A4833E32-DAAD-4644-8D2F-F116B96C9E95}"/>
                </a:ext>
              </a:extLst>
            </p:cNvPr>
            <p:cNvPicPr>
              <a:picLocks noChangeAspect="1"/>
            </p:cNvPicPr>
            <p:nvPr/>
          </p:nvPicPr>
          <p:blipFill rotWithShape="1">
            <a:blip r:embed="rId3">
              <a:extLst>
                <a:ext uri="{28A0092B-C50C-407E-A947-70E740481C1C}">
                  <a14:useLocalDpi xmlns:a14="http://schemas.microsoft.com/office/drawing/2010/main" val="0"/>
                </a:ext>
              </a:extLst>
            </a:blip>
            <a:srcRect l="2475" t="26109" b="54123"/>
            <a:stretch/>
          </p:blipFill>
          <p:spPr>
            <a:xfrm>
              <a:off x="9651999" y="1625600"/>
              <a:ext cx="7468697" cy="1651000"/>
            </a:xfrm>
            <a:prstGeom prst="rect">
              <a:avLst/>
            </a:prstGeom>
          </p:spPr>
        </p:pic>
        <p:pic>
          <p:nvPicPr>
            <p:cNvPr id="10" name="圖片 9" descr="一張含有 文字 的圖片&#10;&#10;自動產生的描述">
              <a:extLst>
                <a:ext uri="{FF2B5EF4-FFF2-40B4-BE49-F238E27FC236}">
                  <a16:creationId xmlns:a16="http://schemas.microsoft.com/office/drawing/2014/main" id="{90BCD0D2-2557-4854-BD97-01889F1131C6}"/>
                </a:ext>
              </a:extLst>
            </p:cNvPr>
            <p:cNvPicPr>
              <a:picLocks noChangeAspect="1"/>
            </p:cNvPicPr>
            <p:nvPr/>
          </p:nvPicPr>
          <p:blipFill rotWithShape="1">
            <a:blip r:embed="rId3">
              <a:extLst>
                <a:ext uri="{28A0092B-C50C-407E-A947-70E740481C1C}">
                  <a14:useLocalDpi xmlns:a14="http://schemas.microsoft.com/office/drawing/2010/main" val="0"/>
                </a:ext>
              </a:extLst>
            </a:blip>
            <a:srcRect l="2475" t="45509" b="1100"/>
            <a:stretch/>
          </p:blipFill>
          <p:spPr>
            <a:xfrm>
              <a:off x="9651998" y="3186156"/>
              <a:ext cx="7468697" cy="4459243"/>
            </a:xfrm>
            <a:prstGeom prst="rect">
              <a:avLst/>
            </a:prstGeom>
          </p:spPr>
        </p:pic>
      </p:grpSp>
      <p:sp>
        <p:nvSpPr>
          <p:cNvPr id="143" name="矩形 142"/>
          <p:cNvSpPr/>
          <p:nvPr/>
        </p:nvSpPr>
        <p:spPr>
          <a:xfrm>
            <a:off x="8305800" y="2171743"/>
            <a:ext cx="9373420" cy="75342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0" name="群組 49">
            <a:extLst>
              <a:ext uri="{FF2B5EF4-FFF2-40B4-BE49-F238E27FC236}">
                <a16:creationId xmlns:a16="http://schemas.microsoft.com/office/drawing/2014/main" id="{1930C3B3-1864-44A5-B1E4-87E5A339B036}"/>
              </a:ext>
            </a:extLst>
          </p:cNvPr>
          <p:cNvGrpSpPr/>
          <p:nvPr/>
        </p:nvGrpSpPr>
        <p:grpSpPr>
          <a:xfrm>
            <a:off x="3624918" y="-1417817"/>
            <a:ext cx="11051202" cy="3740116"/>
            <a:chOff x="3624918" y="-1417817"/>
            <a:chExt cx="11051202" cy="3740116"/>
          </a:xfrm>
        </p:grpSpPr>
        <p:sp>
          <p:nvSpPr>
            <p:cNvPr id="51" name="文字方塊 50">
              <a:extLst>
                <a:ext uri="{FF2B5EF4-FFF2-40B4-BE49-F238E27FC236}">
                  <a16:creationId xmlns:a16="http://schemas.microsoft.com/office/drawing/2014/main" id="{8D74DC28-D200-40CA-ACCA-AC7B1D128DDD}"/>
                </a:ext>
              </a:extLst>
            </p:cNvPr>
            <p:cNvSpPr txBox="1"/>
            <p:nvPr/>
          </p:nvSpPr>
          <p:spPr>
            <a:xfrm>
              <a:off x="3624918" y="480000"/>
              <a:ext cx="11051202" cy="1842299"/>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-Esp-32</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子</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機三角</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定位掃描</a:t>
              </a:r>
            </a:p>
            <a:p>
              <a:pPr marL="0" marR="0" lvl="0" indent="0" algn="l" defTabSz="914400" rtl="0" eaLnBrk="1" fontAlgn="auto" latinLnBrk="0" hangingPunct="0">
                <a:lnSpc>
                  <a:spcPct val="130000"/>
                </a:lnSpc>
                <a:spcBef>
                  <a:spcPts val="0"/>
                </a:spcBef>
                <a:spcAft>
                  <a:spcPts val="0"/>
                </a:spcAft>
                <a:buClrTx/>
                <a:buSzTx/>
                <a:buFontTx/>
                <a:buNone/>
                <a:tabLst/>
                <a:defRPr/>
              </a:pP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52" name="圖片 51">
              <a:extLst>
                <a:ext uri="{FF2B5EF4-FFF2-40B4-BE49-F238E27FC236}">
                  <a16:creationId xmlns:a16="http://schemas.microsoft.com/office/drawing/2014/main" id="{9F1C77B5-CCAD-4817-8C6D-B78EED132240}"/>
                </a:ext>
              </a:extLst>
            </p:cNvPr>
            <p:cNvPicPr>
              <a:picLocks noChangeAspect="1"/>
            </p:cNvPicPr>
            <p:nvPr/>
          </p:nvPicPr>
          <p:blipFill rotWithShape="1">
            <a:blip r:embed="rId4">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grpSp>
        <p:nvGrpSpPr>
          <p:cNvPr id="54" name="群組 53"/>
          <p:cNvGrpSpPr/>
          <p:nvPr/>
        </p:nvGrpSpPr>
        <p:grpSpPr>
          <a:xfrm>
            <a:off x="317724" y="1539384"/>
            <a:ext cx="3704510" cy="8295313"/>
            <a:chOff x="317724" y="1539384"/>
            <a:chExt cx="3704510" cy="8295313"/>
          </a:xfrm>
        </p:grpSpPr>
        <p:grpSp>
          <p:nvGrpSpPr>
            <p:cNvPr id="55" name="群組 54"/>
            <p:cNvGrpSpPr/>
            <p:nvPr/>
          </p:nvGrpSpPr>
          <p:grpSpPr>
            <a:xfrm>
              <a:off x="317724" y="1539384"/>
              <a:ext cx="3563214" cy="8295313"/>
              <a:chOff x="317724" y="1539384"/>
              <a:chExt cx="3563214" cy="8295313"/>
            </a:xfrm>
          </p:grpSpPr>
          <p:sp>
            <p:nvSpPr>
              <p:cNvPr id="58" name="矩形 57"/>
              <p:cNvSpPr/>
              <p:nvPr/>
            </p:nvSpPr>
            <p:spPr>
              <a:xfrm>
                <a:off x="317724" y="1539384"/>
                <a:ext cx="3563214" cy="8295313"/>
              </a:xfrm>
              <a:prstGeom prst="rect">
                <a:avLst/>
              </a:prstGeom>
              <a:solidFill>
                <a:schemeClr val="bg1"/>
              </a:solid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9"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72395">
                <a:off x="355678" y="5613421"/>
                <a:ext cx="2090600" cy="132266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群組 59">
                <a:extLst>
                  <a:ext uri="{FF2B5EF4-FFF2-40B4-BE49-F238E27FC236}">
                    <a16:creationId xmlns:a16="http://schemas.microsoft.com/office/drawing/2014/main" id="{F22F8FC0-7C26-4B57-B594-E8541EE46812}"/>
                  </a:ext>
                </a:extLst>
              </p:cNvPr>
              <p:cNvGrpSpPr/>
              <p:nvPr/>
            </p:nvGrpSpPr>
            <p:grpSpPr>
              <a:xfrm>
                <a:off x="516367" y="2171743"/>
                <a:ext cx="3164216" cy="1815472"/>
                <a:chOff x="6339296" y="4305349"/>
                <a:chExt cx="4426531" cy="2539727"/>
              </a:xfrm>
            </p:grpSpPr>
            <p:pic>
              <p:nvPicPr>
                <p:cNvPr id="63" name="圖片 62">
                  <a:extLst>
                    <a:ext uri="{FF2B5EF4-FFF2-40B4-BE49-F238E27FC236}">
                      <a16:creationId xmlns:a16="http://schemas.microsoft.com/office/drawing/2014/main" id="{967B3F2C-76E2-4CAF-A6CE-C658BAA0960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9033" t="27673" r="22661" b="7363"/>
                <a:stretch/>
              </p:blipFill>
              <p:spPr>
                <a:xfrm>
                  <a:off x="7740895" y="4305349"/>
                  <a:ext cx="3024932" cy="2314330"/>
                </a:xfrm>
                <a:prstGeom prst="rect">
                  <a:avLst/>
                </a:prstGeom>
              </p:spPr>
            </p:pic>
            <p:pic>
              <p:nvPicPr>
                <p:cNvPr id="64" name="圖片 63">
                  <a:extLst>
                    <a:ext uri="{FF2B5EF4-FFF2-40B4-BE49-F238E27FC236}">
                      <a16:creationId xmlns:a16="http://schemas.microsoft.com/office/drawing/2014/main" id="{26EA89BF-D4E2-4B38-A326-0C8A6F619545}"/>
                    </a:ext>
                  </a:extLst>
                </p:cNvPr>
                <p:cNvPicPr>
                  <a:picLocks noChangeAspect="1"/>
                </p:cNvPicPr>
                <p:nvPr/>
              </p:nvPicPr>
              <p:blipFill rotWithShape="1">
                <a:blip r:embed="rId7">
                  <a:biLevel thresh="75000"/>
                  <a:extLst>
                    <a:ext uri="{BEBA8EAE-BF5A-486C-A8C5-ECC9F3942E4B}">
                      <a14:imgProps xmlns:a14="http://schemas.microsoft.com/office/drawing/2010/main">
                        <a14:imgLayer r:embed="rId8">
                          <a14:imgEffect>
                            <a14:backgroundRemoval t="28256" b="58720" l="6452" r="25968">
                              <a14:foregroundMark x1="20161" y1="45033" x2="20161" y2="45033"/>
                              <a14:foregroundMark x1="15565" y1="52539" x2="15565" y2="52539"/>
                            </a14:backgroundRemoval>
                          </a14:imgEffect>
                        </a14:imgLayer>
                      </a14:imgProps>
                    </a:ext>
                  </a:extLst>
                </a:blip>
                <a:srcRect l="4039" t="24941" r="71543" b="40702"/>
                <a:stretch/>
              </p:blipFill>
              <p:spPr>
                <a:xfrm rot="16200000">
                  <a:off x="5738136" y="4972177"/>
                  <a:ext cx="2474059" cy="1271740"/>
                </a:xfrm>
                <a:prstGeom prst="rect">
                  <a:avLst/>
                </a:prstGeom>
                <a:ln w="38100">
                  <a:noFill/>
                </a:ln>
              </p:spPr>
            </p:pic>
          </p:grpSp>
          <p:sp>
            <p:nvSpPr>
              <p:cNvPr id="61" name="文字方塊 60"/>
              <p:cNvSpPr txBox="1"/>
              <p:nvPr/>
            </p:nvSpPr>
            <p:spPr>
              <a:xfrm>
                <a:off x="516367" y="4447570"/>
                <a:ext cx="3165928"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Beacon</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發送</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BLE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訊號</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2" name="文字方塊 61"/>
              <p:cNvSpPr txBox="1"/>
              <p:nvPr/>
            </p:nvSpPr>
            <p:spPr>
              <a:xfrm>
                <a:off x="640058" y="8969775"/>
                <a:ext cx="3030411"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子機掃描</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取樣</a:t>
                </a:r>
              </a:p>
            </p:txBody>
          </p:sp>
        </p:grpSp>
        <p:pic>
          <p:nvPicPr>
            <p:cNvPr id="56"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72395">
              <a:off x="1931634" y="6710631"/>
              <a:ext cx="2090600" cy="132266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72395">
              <a:off x="609763" y="7438931"/>
              <a:ext cx="2090600" cy="132266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文字方塊 43">
            <a:extLst>
              <a:ext uri="{FF2B5EF4-FFF2-40B4-BE49-F238E27FC236}">
                <a16:creationId xmlns:a16="http://schemas.microsoft.com/office/drawing/2014/main" id="{C7C78279-6832-4830-9B4F-D76E469B2FE9}"/>
              </a:ext>
            </a:extLst>
          </p:cNvPr>
          <p:cNvSpPr txBox="1"/>
          <p:nvPr/>
        </p:nvSpPr>
        <p:spPr>
          <a:xfrm>
            <a:off x="14447312" y="2218684"/>
            <a:ext cx="3231908"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初始化及設定</a:t>
            </a:r>
            <a:r>
              <a:rPr lang="en-US" altLang="zh-TW" b="1" dirty="0">
                <a:solidFill>
                  <a:schemeClr val="bg1"/>
                </a:solidFill>
                <a:latin typeface="微軟正黑體" panose="020B0604030504040204" pitchFamily="34" charset="-120"/>
                <a:ea typeface="微軟正黑體" panose="020B0604030504040204" pitchFamily="34" charset="-120"/>
              </a:rPr>
              <a:t>ESP_NOW</a:t>
            </a:r>
            <a:r>
              <a:rPr lang="zh-TW" altLang="en-US" b="1" dirty="0">
                <a:solidFill>
                  <a:schemeClr val="bg1"/>
                </a:solidFill>
                <a:latin typeface="微軟正黑體" panose="020B0604030504040204" pitchFamily="34" charset="-120"/>
                <a:ea typeface="微軟正黑體" panose="020B0604030504040204" pitchFamily="34" charset="-120"/>
              </a:rPr>
              <a:t>參數</a:t>
            </a:r>
          </a:p>
        </p:txBody>
      </p:sp>
      <p:pic>
        <p:nvPicPr>
          <p:cNvPr id="66" name="圖片 65"/>
          <p:cNvPicPr>
            <a:picLocks noChangeAspect="1"/>
          </p:cNvPicPr>
          <p:nvPr/>
        </p:nvPicPr>
        <p:blipFill>
          <a:blip r:embed="rId9"/>
          <a:stretch>
            <a:fillRect/>
          </a:stretch>
        </p:blipFill>
        <p:spPr>
          <a:xfrm>
            <a:off x="4329468" y="1539384"/>
            <a:ext cx="3314441" cy="8356924"/>
          </a:xfrm>
          <a:prstGeom prst="rect">
            <a:avLst/>
          </a:prstGeom>
        </p:spPr>
      </p:pic>
      <p:grpSp>
        <p:nvGrpSpPr>
          <p:cNvPr id="67" name="群組 66"/>
          <p:cNvGrpSpPr/>
          <p:nvPr/>
        </p:nvGrpSpPr>
        <p:grpSpPr>
          <a:xfrm>
            <a:off x="-4993478" y="-957742"/>
            <a:ext cx="4237133" cy="10753595"/>
            <a:chOff x="-7422670" y="-927262"/>
            <a:chExt cx="4237133" cy="10753595"/>
          </a:xfrm>
        </p:grpSpPr>
        <p:grpSp>
          <p:nvGrpSpPr>
            <p:cNvPr id="68" name="群組 67"/>
            <p:cNvGrpSpPr/>
            <p:nvPr/>
          </p:nvGrpSpPr>
          <p:grpSpPr>
            <a:xfrm>
              <a:off x="-6803806" y="-927262"/>
              <a:ext cx="3618269" cy="10753595"/>
              <a:chOff x="3286161" y="-397053"/>
              <a:chExt cx="3618269" cy="10753595"/>
            </a:xfrm>
          </p:grpSpPr>
          <p:grpSp>
            <p:nvGrpSpPr>
              <p:cNvPr id="73" name="群組 72"/>
              <p:cNvGrpSpPr/>
              <p:nvPr/>
            </p:nvGrpSpPr>
            <p:grpSpPr>
              <a:xfrm>
                <a:off x="3286161" y="-397053"/>
                <a:ext cx="3618269" cy="10753595"/>
                <a:chOff x="3679908" y="426333"/>
                <a:chExt cx="3618269" cy="10753595"/>
              </a:xfrm>
            </p:grpSpPr>
            <p:grpSp>
              <p:nvGrpSpPr>
                <p:cNvPr id="77" name="群組 76"/>
                <p:cNvGrpSpPr/>
                <p:nvPr/>
              </p:nvGrpSpPr>
              <p:grpSpPr>
                <a:xfrm>
                  <a:off x="4432064" y="426333"/>
                  <a:ext cx="2170415" cy="1053296"/>
                  <a:chOff x="4643676" y="745062"/>
                  <a:chExt cx="2170415" cy="1053296"/>
                </a:xfrm>
              </p:grpSpPr>
              <p:sp>
                <p:nvSpPr>
                  <p:cNvPr id="93" name="橢圓 92"/>
                  <p:cNvSpPr/>
                  <p:nvPr/>
                </p:nvSpPr>
                <p:spPr>
                  <a:xfrm>
                    <a:off x="4643676" y="745062"/>
                    <a:ext cx="2170415" cy="1053296"/>
                  </a:xfrm>
                  <a:prstGeom prst="ellipse">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文字方塊 93"/>
                  <p:cNvSpPr txBox="1"/>
                  <p:nvPr/>
                </p:nvSpPr>
                <p:spPr>
                  <a:xfrm>
                    <a:off x="5214855" y="939747"/>
                    <a:ext cx="1028055" cy="584775"/>
                  </a:xfrm>
                  <a:prstGeom prst="rect">
                    <a:avLst/>
                  </a:prstGeom>
                  <a:noFill/>
                </p:spPr>
                <p:txBody>
                  <a:bodyPr wrap="square" rtlCol="0">
                    <a:spAutoFit/>
                  </a:bodyPr>
                  <a:lstStyle/>
                  <a:p>
                    <a:r>
                      <a:rPr lang="en-US" altLang="zh-TW" sz="3200" b="1" dirty="0" smtClean="0">
                        <a:latin typeface="Times New Roman" panose="02020603050405020304" pitchFamily="18" charset="0"/>
                        <a:cs typeface="Times New Roman" panose="02020603050405020304" pitchFamily="18" charset="0"/>
                      </a:rPr>
                      <a:t>start</a:t>
                    </a:r>
                    <a:endParaRPr lang="zh-TW" altLang="en-US" sz="3200" b="1" dirty="0">
                      <a:latin typeface="Times New Roman" panose="02020603050405020304" pitchFamily="18" charset="0"/>
                      <a:cs typeface="Times New Roman" panose="02020603050405020304" pitchFamily="18" charset="0"/>
                    </a:endParaRPr>
                  </a:p>
                </p:txBody>
              </p:sp>
            </p:grpSp>
            <p:sp>
              <p:nvSpPr>
                <p:cNvPr id="78" name="流程圖: 資料 77"/>
                <p:cNvSpPr/>
                <p:nvPr/>
              </p:nvSpPr>
              <p:spPr>
                <a:xfrm>
                  <a:off x="4209330" y="2089965"/>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9" name="直線單箭頭接點 78">
                  <a:extLst>
                    <a:ext uri="{FF2B5EF4-FFF2-40B4-BE49-F238E27FC236}">
                      <a16:creationId xmlns:a16="http://schemas.microsoft.com/office/drawing/2014/main" id="{E5366C37-923A-4CA9-9074-40E57E91FCE7}"/>
                    </a:ext>
                  </a:extLst>
                </p:cNvPr>
                <p:cNvCxnSpPr>
                  <a:stCxn id="93" idx="4"/>
                  <a:endCxn id="78" idx="1"/>
                </p:cNvCxnSpPr>
                <p:nvPr/>
              </p:nvCxnSpPr>
              <p:spPr>
                <a:xfrm flipH="1">
                  <a:off x="5517270" y="1479629"/>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80" name="文字方塊 79"/>
                <p:cNvSpPr txBox="1"/>
                <p:nvPr/>
              </p:nvSpPr>
              <p:spPr>
                <a:xfrm>
                  <a:off x="4600587" y="2223952"/>
                  <a:ext cx="2025533" cy="830997"/>
                </a:xfrm>
                <a:prstGeom prst="rect">
                  <a:avLst/>
                </a:prstGeom>
                <a:noFill/>
              </p:spPr>
              <p:txBody>
                <a:bodyPr wrap="square" rtlCol="0">
                  <a:spAutoFit/>
                </a:bodyPr>
                <a:lstStyle/>
                <a:p>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設定</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BLE</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藍</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牙環境與陣列</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1" name="流程圖: 資料 80"/>
                <p:cNvSpPr/>
                <p:nvPr/>
              </p:nvSpPr>
              <p:spPr>
                <a:xfrm>
                  <a:off x="3679908" y="3674797"/>
                  <a:ext cx="3618269" cy="1056646"/>
                </a:xfrm>
                <a:prstGeom prst="flowChartInputOutput">
                  <a:avLst/>
                </a:prstGeom>
                <a:solidFill>
                  <a:srgbClr val="30507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文字方塊 81"/>
                <p:cNvSpPr txBox="1"/>
                <p:nvPr/>
              </p:nvSpPr>
              <p:spPr>
                <a:xfrm>
                  <a:off x="4083256" y="3865116"/>
                  <a:ext cx="2910590" cy="707886"/>
                </a:xfrm>
                <a:prstGeom prst="rect">
                  <a:avLst/>
                </a:prstGeom>
                <a:noFill/>
              </p:spPr>
              <p:txBody>
                <a:bodyPr wrap="square" rtlCol="0">
                  <a:spAutoFit/>
                </a:bodyPr>
                <a:lstStyle/>
                <a:p>
                  <a:pPr algn="ctr"/>
                  <a:r>
                    <a:rPr lang="zh-TW" altLang="en-US" sz="20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設定</a:t>
                  </a:r>
                  <a:r>
                    <a:rPr lang="zh-TW" altLang="en-US" sz="20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到接收的</a:t>
                  </a:r>
                  <a:r>
                    <a:rPr lang="en-US" altLang="zh-TW" sz="20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IP</a:t>
                  </a:r>
                  <a:r>
                    <a:rPr lang="zh-TW" altLang="en-US" sz="20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位置與</a:t>
                  </a:r>
                  <a:r>
                    <a:rPr lang="en-US" altLang="zh-TW" sz="20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ESP_NOW</a:t>
                  </a:r>
                  <a:r>
                    <a:rPr lang="zh-TW" altLang="en-US" sz="20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參數</a:t>
                  </a:r>
                  <a:endParaRPr lang="zh-TW" altLang="en-US" sz="20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83" name="直線單箭頭接點 82">
                  <a:extLst>
                    <a:ext uri="{FF2B5EF4-FFF2-40B4-BE49-F238E27FC236}">
                      <a16:creationId xmlns:a16="http://schemas.microsoft.com/office/drawing/2014/main" id="{E5366C37-923A-4CA9-9074-40E57E91FCE7}"/>
                    </a:ext>
                  </a:extLst>
                </p:cNvPr>
                <p:cNvCxnSpPr/>
                <p:nvPr/>
              </p:nvCxnSpPr>
              <p:spPr>
                <a:xfrm flipH="1">
                  <a:off x="5517268" y="3076137"/>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84" name="流程圖: 資料 83"/>
                <p:cNvSpPr/>
                <p:nvPr/>
              </p:nvSpPr>
              <p:spPr>
                <a:xfrm>
                  <a:off x="4217796" y="5378045"/>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文字方塊 84"/>
                <p:cNvSpPr txBox="1"/>
                <p:nvPr/>
              </p:nvSpPr>
              <p:spPr>
                <a:xfrm>
                  <a:off x="4670479" y="5639137"/>
                  <a:ext cx="1710513" cy="461665"/>
                </a:xfrm>
                <a:prstGeom prst="rect">
                  <a:avLst/>
                </a:prstGeom>
                <a:noFill/>
              </p:spPr>
              <p:txBody>
                <a:bodyPr wrap="square" rtlCol="0">
                  <a:spAutoFit/>
                </a:bodyPr>
                <a:lstStyle/>
                <a:p>
                  <a:pPr algn="ct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BLE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掃描</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86" name="直線單箭頭接點 85">
                  <a:extLst>
                    <a:ext uri="{FF2B5EF4-FFF2-40B4-BE49-F238E27FC236}">
                      <a16:creationId xmlns:a16="http://schemas.microsoft.com/office/drawing/2014/main" id="{E5366C37-923A-4CA9-9074-40E57E91FCE7}"/>
                    </a:ext>
                  </a:extLst>
                </p:cNvPr>
                <p:cNvCxnSpPr>
                  <a:endCxn id="84" idx="1"/>
                </p:cNvCxnSpPr>
                <p:nvPr/>
              </p:nvCxnSpPr>
              <p:spPr>
                <a:xfrm>
                  <a:off x="5517268" y="4716774"/>
                  <a:ext cx="8468" cy="661271"/>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87" name="流程圖: 資料 86"/>
                <p:cNvSpPr/>
                <p:nvPr/>
              </p:nvSpPr>
              <p:spPr>
                <a:xfrm>
                  <a:off x="4217796" y="7041634"/>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p:cNvSpPr txBox="1"/>
                <p:nvPr/>
              </p:nvSpPr>
              <p:spPr>
                <a:xfrm>
                  <a:off x="4683294" y="7146920"/>
                  <a:ext cx="1710513"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從陣列抓取</a:t>
                  </a:r>
                  <a:endPar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數值</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9" name="流程圖: 資料 88"/>
                <p:cNvSpPr/>
                <p:nvPr/>
              </p:nvSpPr>
              <p:spPr>
                <a:xfrm>
                  <a:off x="4159090" y="8626466"/>
                  <a:ext cx="2615879" cy="983848"/>
                </a:xfrm>
                <a:prstGeom prst="flowChartInputOutput">
                  <a:avLst/>
                </a:prstGeom>
                <a:solidFill>
                  <a:srgbClr val="305079"/>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文字方塊 89"/>
                <p:cNvSpPr txBox="1"/>
                <p:nvPr/>
              </p:nvSpPr>
              <p:spPr>
                <a:xfrm>
                  <a:off x="4492873" y="8702891"/>
                  <a:ext cx="1992335" cy="830997"/>
                </a:xfrm>
                <a:prstGeom prst="rect">
                  <a:avLst/>
                </a:prstGeom>
                <a:noFill/>
              </p:spPr>
              <p:txBody>
                <a:bodyPr wrap="square" rtlCol="0">
                  <a:spAutoFit/>
                </a:bodyPr>
                <a:lstStyle/>
                <a:p>
                  <a:pPr algn="ctr"/>
                  <a:r>
                    <a:rPr lang="zh-TW" altLang="en-US" sz="24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將資料傳給</a:t>
                  </a:r>
                  <a:r>
                    <a:rPr lang="en-US" altLang="zh-TW" sz="24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主機</a:t>
                  </a:r>
                  <a:endParaRPr lang="zh-TW" altLang="en-US" sz="24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1" name="流程圖: 資料 90"/>
                <p:cNvSpPr/>
                <p:nvPr/>
              </p:nvSpPr>
              <p:spPr>
                <a:xfrm>
                  <a:off x="4096338" y="10196080"/>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文字方塊 91"/>
                <p:cNvSpPr txBox="1"/>
                <p:nvPr/>
              </p:nvSpPr>
              <p:spPr>
                <a:xfrm>
                  <a:off x="4549021" y="10457172"/>
                  <a:ext cx="1710513" cy="461665"/>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清空陣列</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cxnSp>
            <p:nvCxnSpPr>
              <p:cNvPr id="74" name="直線單箭頭接點 73">
                <a:extLst>
                  <a:ext uri="{FF2B5EF4-FFF2-40B4-BE49-F238E27FC236}">
                    <a16:creationId xmlns:a16="http://schemas.microsoft.com/office/drawing/2014/main" id="{E5366C37-923A-4CA9-9074-40E57E91FCE7}"/>
                  </a:ext>
                </a:extLst>
              </p:cNvPr>
              <p:cNvCxnSpPr>
                <a:endCxn id="87" idx="1"/>
              </p:cNvCxnSpPr>
              <p:nvPr/>
            </p:nvCxnSpPr>
            <p:spPr>
              <a:xfrm>
                <a:off x="5131987" y="5529155"/>
                <a:ext cx="2" cy="689093"/>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E5366C37-923A-4CA9-9074-40E57E91FCE7}"/>
                  </a:ext>
                </a:extLst>
              </p:cNvPr>
              <p:cNvCxnSpPr/>
              <p:nvPr/>
            </p:nvCxnSpPr>
            <p:spPr>
              <a:xfrm flipH="1">
                <a:off x="5131985" y="7192744"/>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E5366C37-923A-4CA9-9074-40E57E91FCE7}"/>
                  </a:ext>
                </a:extLst>
              </p:cNvPr>
              <p:cNvCxnSpPr/>
              <p:nvPr/>
            </p:nvCxnSpPr>
            <p:spPr>
              <a:xfrm flipH="1">
                <a:off x="5131985" y="8807602"/>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flipH="1">
              <a:off x="-7422670" y="4469762"/>
              <a:ext cx="1080046" cy="5008516"/>
              <a:chOff x="998550" y="4464557"/>
              <a:chExt cx="1080046" cy="4968000"/>
            </a:xfrm>
          </p:grpSpPr>
          <p:cxnSp>
            <p:nvCxnSpPr>
              <p:cNvPr id="70" name="直線單箭頭接點 69">
                <a:extLst>
                  <a:ext uri="{FF2B5EF4-FFF2-40B4-BE49-F238E27FC236}">
                    <a16:creationId xmlns:a16="http://schemas.microsoft.com/office/drawing/2014/main" id="{E5366C37-923A-4CA9-9074-40E57E91FCE7}"/>
                  </a:ext>
                </a:extLst>
              </p:cNvPr>
              <p:cNvCxnSpPr/>
              <p:nvPr/>
            </p:nvCxnSpPr>
            <p:spPr>
              <a:xfrm flipH="1">
                <a:off x="998550" y="4470654"/>
                <a:ext cx="1080046" cy="1"/>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2042596" y="4464557"/>
                <a:ext cx="36000" cy="4968000"/>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1088596" y="9396557"/>
                <a:ext cx="972000" cy="36000"/>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53" name="向下箭號 52"/>
          <p:cNvSpPr/>
          <p:nvPr/>
        </p:nvSpPr>
        <p:spPr>
          <a:xfrm>
            <a:off x="1763194" y="5036949"/>
            <a:ext cx="707922" cy="711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18</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648901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descr="一張含有 文字 的圖片&#10;&#10;自動產生的描述">
            <a:extLst>
              <a:ext uri="{FF2B5EF4-FFF2-40B4-BE49-F238E27FC236}">
                <a16:creationId xmlns:a16="http://schemas.microsoft.com/office/drawing/2014/main" id="{82901D0E-908D-48F6-82E1-CAECC632D7B0}"/>
              </a:ext>
            </a:extLst>
          </p:cNvPr>
          <p:cNvPicPr>
            <a:picLocks noChangeAspect="1"/>
          </p:cNvPicPr>
          <p:nvPr/>
        </p:nvPicPr>
        <p:blipFill rotWithShape="1">
          <a:blip r:embed="rId3">
            <a:extLst>
              <a:ext uri="{28A0092B-C50C-407E-A947-70E740481C1C}">
                <a14:useLocalDpi xmlns:a14="http://schemas.microsoft.com/office/drawing/2010/main" val="0"/>
              </a:ext>
            </a:extLst>
          </a:blip>
          <a:srcRect t="61761" b="17146"/>
          <a:stretch/>
        </p:blipFill>
        <p:spPr>
          <a:xfrm>
            <a:off x="7656008" y="2715998"/>
            <a:ext cx="10229655" cy="3325420"/>
          </a:xfrm>
          <a:prstGeom prst="rect">
            <a:avLst/>
          </a:prstGeom>
        </p:spPr>
      </p:pic>
      <p:sp>
        <p:nvSpPr>
          <p:cNvPr id="9" name="矩形 8"/>
          <p:cNvSpPr/>
          <p:nvPr/>
        </p:nvSpPr>
        <p:spPr>
          <a:xfrm>
            <a:off x="4862124" y="5729323"/>
            <a:ext cx="832620" cy="254643"/>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4850550" y="9468284"/>
            <a:ext cx="832620" cy="254643"/>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C7C78279-6832-4830-9B4F-D76E469B2FE9}"/>
              </a:ext>
            </a:extLst>
          </p:cNvPr>
          <p:cNvSpPr txBox="1"/>
          <p:nvPr/>
        </p:nvSpPr>
        <p:spPr>
          <a:xfrm>
            <a:off x="16482554" y="2697474"/>
            <a:ext cx="1403108"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傳送資料</a:t>
            </a:r>
          </a:p>
        </p:txBody>
      </p:sp>
      <p:sp>
        <p:nvSpPr>
          <p:cNvPr id="5" name="矩形 4"/>
          <p:cNvSpPr/>
          <p:nvPr/>
        </p:nvSpPr>
        <p:spPr>
          <a:xfrm>
            <a:off x="7757467" y="2679314"/>
            <a:ext cx="10128195" cy="3362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4" name="群組 33"/>
          <p:cNvGrpSpPr/>
          <p:nvPr/>
        </p:nvGrpSpPr>
        <p:grpSpPr>
          <a:xfrm>
            <a:off x="317724" y="1539384"/>
            <a:ext cx="3807747" cy="8295313"/>
            <a:chOff x="317724" y="1539384"/>
            <a:chExt cx="3807747" cy="8295313"/>
          </a:xfrm>
        </p:grpSpPr>
        <p:grpSp>
          <p:nvGrpSpPr>
            <p:cNvPr id="35" name="群組 34"/>
            <p:cNvGrpSpPr/>
            <p:nvPr/>
          </p:nvGrpSpPr>
          <p:grpSpPr>
            <a:xfrm>
              <a:off x="317724" y="1539384"/>
              <a:ext cx="3563214" cy="8295313"/>
              <a:chOff x="317724" y="1539384"/>
              <a:chExt cx="3563214" cy="8295313"/>
            </a:xfrm>
          </p:grpSpPr>
          <p:sp>
            <p:nvSpPr>
              <p:cNvPr id="38" name="矩形 37"/>
              <p:cNvSpPr/>
              <p:nvPr/>
            </p:nvSpPr>
            <p:spPr>
              <a:xfrm>
                <a:off x="317724" y="1539384"/>
                <a:ext cx="3563214" cy="8295313"/>
              </a:xfrm>
              <a:prstGeom prst="rect">
                <a:avLst/>
              </a:prstGeom>
              <a:solidFill>
                <a:schemeClr val="bg1"/>
              </a:solid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9"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72395">
                <a:off x="458915" y="1808340"/>
                <a:ext cx="2090600" cy="1322667"/>
              </a:xfrm>
              <a:prstGeom prst="rect">
                <a:avLst/>
              </a:prstGeom>
              <a:noFill/>
              <a:extLst>
                <a:ext uri="{909E8E84-426E-40DD-AFC4-6F175D3DCCD1}">
                  <a14:hiddenFill xmlns:a14="http://schemas.microsoft.com/office/drawing/2010/main">
                    <a:solidFill>
                      <a:srgbClr val="FFFFFF"/>
                    </a:solidFill>
                  </a14:hiddenFill>
                </a:ext>
              </a:extLst>
            </p:spPr>
          </p:pic>
          <p:pic>
            <p:nvPicPr>
              <p:cNvPr id="44" name="圖片 43">
                <a:extLst>
                  <a:ext uri="{FF2B5EF4-FFF2-40B4-BE49-F238E27FC236}">
                    <a16:creationId xmlns:a16="http://schemas.microsoft.com/office/drawing/2014/main" id="{26EA89BF-D4E2-4B38-A326-0C8A6F619545}"/>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backgroundRemoval t="28256" b="58720" l="6452" r="25968">
                            <a14:foregroundMark x1="20161" y1="45033" x2="20161" y2="45033"/>
                            <a14:foregroundMark x1="15565" y1="52539" x2="15565" y2="52539"/>
                          </a14:backgroundRemoval>
                        </a14:imgEffect>
                      </a14:imgLayer>
                    </a14:imgProps>
                  </a:ext>
                </a:extLst>
              </a:blip>
              <a:srcRect l="4039" t="24941" r="71543" b="40702"/>
              <a:stretch/>
            </p:blipFill>
            <p:spPr>
              <a:xfrm rot="16200000">
                <a:off x="-7501" y="4264489"/>
                <a:ext cx="1768531" cy="909078"/>
              </a:xfrm>
              <a:prstGeom prst="rect">
                <a:avLst/>
              </a:prstGeom>
              <a:ln w="38100">
                <a:noFill/>
              </a:ln>
            </p:spPr>
          </p:pic>
          <p:sp>
            <p:nvSpPr>
              <p:cNvPr id="41" name="文字方塊 40"/>
              <p:cNvSpPr txBox="1"/>
              <p:nvPr/>
            </p:nvSpPr>
            <p:spPr>
              <a:xfrm>
                <a:off x="529558" y="9251258"/>
                <a:ext cx="3139545"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主機彙整資料</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2" name="文字方塊 41"/>
              <p:cNvSpPr txBox="1"/>
              <p:nvPr/>
            </p:nvSpPr>
            <p:spPr>
              <a:xfrm>
                <a:off x="885529" y="5464730"/>
                <a:ext cx="2427602"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子機</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傳值</a:t>
                </a:r>
              </a:p>
            </p:txBody>
          </p:sp>
        </p:grpSp>
        <p:pic>
          <p:nvPicPr>
            <p:cNvPr id="36"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72395">
              <a:off x="2034871" y="2905550"/>
              <a:ext cx="2090600" cy="132266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72395">
              <a:off x="948976" y="3633850"/>
              <a:ext cx="2090600" cy="1322667"/>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圖片 44"/>
          <p:cNvPicPr>
            <a:picLocks noChangeAspect="1"/>
          </p:cNvPicPr>
          <p:nvPr/>
        </p:nvPicPr>
        <p:blipFill>
          <a:blip r:embed="rId7"/>
          <a:stretch>
            <a:fillRect/>
          </a:stretch>
        </p:blipFill>
        <p:spPr>
          <a:xfrm>
            <a:off x="4342474" y="1539384"/>
            <a:ext cx="3314441" cy="8356924"/>
          </a:xfrm>
          <a:prstGeom prst="rect">
            <a:avLst/>
          </a:prstGeom>
        </p:spPr>
      </p:pic>
      <p:grpSp>
        <p:nvGrpSpPr>
          <p:cNvPr id="46" name="群組 45">
            <a:extLst>
              <a:ext uri="{FF2B5EF4-FFF2-40B4-BE49-F238E27FC236}">
                <a16:creationId xmlns:a16="http://schemas.microsoft.com/office/drawing/2014/main" id="{1930C3B3-1864-44A5-B1E4-87E5A339B036}"/>
              </a:ext>
            </a:extLst>
          </p:cNvPr>
          <p:cNvGrpSpPr/>
          <p:nvPr/>
        </p:nvGrpSpPr>
        <p:grpSpPr>
          <a:xfrm>
            <a:off x="3978882" y="-1417817"/>
            <a:ext cx="10489288" cy="3830654"/>
            <a:chOff x="3978882" y="-1417817"/>
            <a:chExt cx="10489288" cy="3830654"/>
          </a:xfrm>
        </p:grpSpPr>
        <p:sp>
          <p:nvSpPr>
            <p:cNvPr id="47" name="文字方塊 46">
              <a:extLst>
                <a:ext uri="{FF2B5EF4-FFF2-40B4-BE49-F238E27FC236}">
                  <a16:creationId xmlns:a16="http://schemas.microsoft.com/office/drawing/2014/main" id="{8D74DC28-D200-40CA-ACCA-AC7B1D128DDD}"/>
                </a:ext>
              </a:extLst>
            </p:cNvPr>
            <p:cNvSpPr txBox="1"/>
            <p:nvPr/>
          </p:nvSpPr>
          <p:spPr>
            <a:xfrm>
              <a:off x="3978882" y="480000"/>
              <a:ext cx="10489288" cy="1932837"/>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-Esp-32</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子</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機</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傳</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值至主機</a:t>
              </a:r>
              <a:endPar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endParaRPr>
            </a:p>
            <a:p>
              <a:pPr marL="0" marR="0" lvl="0" indent="0" algn="l" defTabSz="914400" rtl="0" eaLnBrk="1" fontAlgn="auto" latinLnBrk="0" hangingPunct="0">
                <a:lnSpc>
                  <a:spcPct val="130000"/>
                </a:lnSpc>
                <a:spcBef>
                  <a:spcPts val="0"/>
                </a:spcBef>
                <a:spcAft>
                  <a:spcPts val="0"/>
                </a:spcAft>
                <a:buClrTx/>
                <a:buSzTx/>
                <a:buFontTx/>
                <a:buNone/>
                <a:tabLst/>
                <a:defRPr/>
              </a:pP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8" name="圖片 47">
              <a:extLst>
                <a:ext uri="{FF2B5EF4-FFF2-40B4-BE49-F238E27FC236}">
                  <a16:creationId xmlns:a16="http://schemas.microsoft.com/office/drawing/2014/main" id="{9F1C77B5-CCAD-4817-8C6D-B78EED132240}"/>
                </a:ext>
              </a:extLst>
            </p:cNvPr>
            <p:cNvPicPr>
              <a:picLocks noChangeAspect="1"/>
            </p:cNvPicPr>
            <p:nvPr/>
          </p:nvPicPr>
          <p:blipFill rotWithShape="1">
            <a:blip r:embed="rId8">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pic>
        <p:nvPicPr>
          <p:cNvPr id="22"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46023">
            <a:off x="-78153" y="6482168"/>
            <a:ext cx="4354968" cy="2755272"/>
          </a:xfrm>
          <a:prstGeom prst="rect">
            <a:avLst/>
          </a:prstGeom>
          <a:noFill/>
          <a:extLst>
            <a:ext uri="{909E8E84-426E-40DD-AFC4-6F175D3DCCD1}">
              <a14:hiddenFill xmlns:a14="http://schemas.microsoft.com/office/drawing/2010/main">
                <a:solidFill>
                  <a:srgbClr val="FFFFFF"/>
                </a:solidFill>
              </a14:hiddenFill>
            </a:ext>
          </a:extLst>
        </p:spPr>
      </p:pic>
      <p:sp>
        <p:nvSpPr>
          <p:cNvPr id="23" name="向下箭號 22"/>
          <p:cNvSpPr/>
          <p:nvPr/>
        </p:nvSpPr>
        <p:spPr>
          <a:xfrm>
            <a:off x="1745369" y="5990774"/>
            <a:ext cx="707922" cy="711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19</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2788407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5B346684-1922-4B51-879A-152E0828DB8D}"/>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4107" b="36172"/>
          <a:stretch/>
        </p:blipFill>
        <p:spPr>
          <a:xfrm rot="10800000" flipH="1" flipV="1">
            <a:off x="15255798" y="3203030"/>
            <a:ext cx="4213163" cy="10166729"/>
          </a:xfrm>
          <a:prstGeom prst="rect">
            <a:avLst/>
          </a:prstGeom>
        </p:spPr>
      </p:pic>
      <p:grpSp>
        <p:nvGrpSpPr>
          <p:cNvPr id="10" name="群組 9">
            <a:extLst>
              <a:ext uri="{FF2B5EF4-FFF2-40B4-BE49-F238E27FC236}">
                <a16:creationId xmlns:a16="http://schemas.microsoft.com/office/drawing/2014/main" id="{746FEF44-D217-4664-B206-8CCD55AD5383}"/>
              </a:ext>
            </a:extLst>
          </p:cNvPr>
          <p:cNvGrpSpPr/>
          <p:nvPr/>
        </p:nvGrpSpPr>
        <p:grpSpPr>
          <a:xfrm>
            <a:off x="2272372" y="1202790"/>
            <a:ext cx="4327767" cy="4076427"/>
            <a:chOff x="3635848" y="3370252"/>
            <a:chExt cx="4327767" cy="4076427"/>
          </a:xfrm>
        </p:grpSpPr>
        <p:pic>
          <p:nvPicPr>
            <p:cNvPr id="8" name="圖片 7">
              <a:extLst>
                <a:ext uri="{FF2B5EF4-FFF2-40B4-BE49-F238E27FC236}">
                  <a16:creationId xmlns:a16="http://schemas.microsoft.com/office/drawing/2014/main" id="{67C660AE-5C4C-4150-849F-1A4354822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19167" y1="61000" x2="19167" y2="61000"/>
                          <a14:foregroundMark x1="19833" y1="61000" x2="19833" y2="61000"/>
                          <a14:foregroundMark x1="19500" y1="57833" x2="19500" y2="57833"/>
                          <a14:foregroundMark x1="23167" y1="71500" x2="23167" y2="71500"/>
                          <a14:foregroundMark x1="24167" y1="73667" x2="24167" y2="73667"/>
                          <a14:foregroundMark x1="25333" y1="74833" x2="25333" y2="74833"/>
                          <a14:foregroundMark x1="64500" y1="78833" x2="64500" y2="78833"/>
                          <a14:foregroundMark x1="44667" y1="81000" x2="44667" y2="81000"/>
                          <a14:foregroundMark x1="72167" y1="80500" x2="72167" y2="80500"/>
                          <a14:foregroundMark x1="72333" y1="76500" x2="72333" y2="76500"/>
                          <a14:foregroundMark x1="78000" y1="69333" x2="78000" y2="69333"/>
                          <a14:foregroundMark x1="81500" y1="61167" x2="81500" y2="61167"/>
                          <a14:foregroundMark x1="82500" y1="52833" x2="82500" y2="52833"/>
                          <a14:foregroundMark x1="77167" y1="61667" x2="77167" y2="61667"/>
                          <a14:foregroundMark x1="78000" y1="36500" x2="78000" y2="36500"/>
                          <a14:foregroundMark x1="80500" y1="41833" x2="80500" y2="41833"/>
                          <a14:foregroundMark x1="54167" y1="81667" x2="54167" y2="81667"/>
                          <a14:foregroundMark x1="24000" y1="46000" x2="24000" y2="46000"/>
                          <a14:foregroundMark x1="26500" y1="39333" x2="26500" y2="39333"/>
                          <a14:foregroundMark x1="25167" y1="34833" x2="25167" y2="34833"/>
                          <a14:foregroundMark x1="22000" y1="40500" x2="22000" y2="40500"/>
                          <a14:foregroundMark x1="19500" y1="49167" x2="19500" y2="49167"/>
                          <a14:foregroundMark x1="31500" y1="28000" x2="31500" y2="28000"/>
                          <a14:foregroundMark x1="40167" y1="22833" x2="40167" y2="22833"/>
                          <a14:foregroundMark x1="48500" y1="21333" x2="48500" y2="21333"/>
                          <a14:foregroundMark x1="58167" y1="22500" x2="58167" y2="22500"/>
                          <a14:foregroundMark x1="64833" y1="24833" x2="64833" y2="24833"/>
                          <a14:foregroundMark x1="71833" y1="29333" x2="71833" y2="29333"/>
                          <a14:foregroundMark x1="19167" y1="65167" x2="19167" y2="65167"/>
                          <a14:foregroundMark x1="20167" y1="67500" x2="20167" y2="67500"/>
                          <a14:foregroundMark x1="21000" y1="69667" x2="21000" y2="69667"/>
                          <a14:foregroundMark x1="17167" y1="55000" x2="17167" y2="55000"/>
                          <a14:foregroundMark x1="16833" y1="53500" x2="16833" y2="53500"/>
                          <a14:foregroundMark x1="16833" y1="50833" x2="16833" y2="50833"/>
                          <a14:foregroundMark x1="17500" y1="48167" x2="17500" y2="48167"/>
                          <a14:foregroundMark x1="17833" y1="46167" x2="17833" y2="46167"/>
                          <a14:foregroundMark x1="18333" y1="44000" x2="18333" y2="44000"/>
                          <a14:foregroundMark x1="19000" y1="41667" x2="19000" y2="41667"/>
                          <a14:foregroundMark x1="20000" y1="39000" x2="20000" y2="39000"/>
                          <a14:foregroundMark x1="20833" y1="36833" x2="20833" y2="36833"/>
                          <a14:foregroundMark x1="22167" y1="35167" x2="22167" y2="35167"/>
                          <a14:foregroundMark x1="23167" y1="33167" x2="23167" y2="33167"/>
                          <a14:foregroundMark x1="24667" y1="31333" x2="24667" y2="31333"/>
                          <a14:foregroundMark x1="26500" y1="29167" x2="26500" y2="29167"/>
                          <a14:foregroundMark x1="28167" y1="27833" x2="28167" y2="27833"/>
                          <a14:foregroundMark x1="30333" y1="25833" x2="30333" y2="25833"/>
                          <a14:foregroundMark x1="32167" y1="24667" x2="32167" y2="24667"/>
                          <a14:foregroundMark x1="34500" y1="23667" x2="34500" y2="23667"/>
                          <a14:foregroundMark x1="35667" y1="22167" x2="35667" y2="22167"/>
                          <a14:foregroundMark x1="38167" y1="21167" x2="38167" y2="21167"/>
                          <a14:foregroundMark x1="40667" y1="20500" x2="40667" y2="20500"/>
                          <a14:foregroundMark x1="42500" y1="20000" x2="42500" y2="20000"/>
                          <a14:foregroundMark x1="45167" y1="19167" x2="45167" y2="19167"/>
                          <a14:foregroundMark x1="47833" y1="19000" x2="47833" y2="19000"/>
                          <a14:foregroundMark x1="49833" y1="19000" x2="49833" y2="19000"/>
                          <a14:foregroundMark x1="52833" y1="19333" x2="52833" y2="19333"/>
                          <a14:foregroundMark x1="55000" y1="19167" x2="55000" y2="19167"/>
                          <a14:foregroundMark x1="57167" y1="19500" x2="57167" y2="19500"/>
                          <a14:foregroundMark x1="59667" y1="20167" x2="59667" y2="20167"/>
                          <a14:foregroundMark x1="62167" y1="21000" x2="62167" y2="21000"/>
                          <a14:foregroundMark x1="63833" y1="21667" x2="63833" y2="21667"/>
                          <a14:foregroundMark x1="66167" y1="22500" x2="66167" y2="22500"/>
                          <a14:foregroundMark x1="69000" y1="24000" x2="69000" y2="24000"/>
                          <a14:foregroundMark x1="69833" y1="24667" x2="69833" y2="24667"/>
                          <a14:foregroundMark x1="72167" y1="26167" x2="72167" y2="26167"/>
                          <a14:foregroundMark x1="74167" y1="28000" x2="74167" y2="28000"/>
                          <a14:foregroundMark x1="76000" y1="29833" x2="76000" y2="29833"/>
                          <a14:foregroundMark x1="77333" y1="31000" x2="77333" y2="31000"/>
                          <a14:foregroundMark x1="79333" y1="33333" x2="79333" y2="33333"/>
                          <a14:foregroundMark x1="80500" y1="35833" x2="80500" y2="35833"/>
                          <a14:foregroundMark x1="81667" y1="37500" x2="81667" y2="37500"/>
                          <a14:foregroundMark x1="82500" y1="39500" x2="82500" y2="39500"/>
                          <a14:foregroundMark x1="83333" y1="41500" x2="83333" y2="41500"/>
                          <a14:foregroundMark x1="84000" y1="44000" x2="84000" y2="44000"/>
                          <a14:foregroundMark x1="84833" y1="46500" x2="84833" y2="46500"/>
                          <a14:foregroundMark x1="85000" y1="48833" x2="85000" y2="48833"/>
                          <a14:foregroundMark x1="85333" y1="51000" x2="85333" y2="51000"/>
                          <a14:foregroundMark x1="85500" y1="53667" x2="85500" y2="53667"/>
                          <a14:foregroundMark x1="85167" y1="56167" x2="85167" y2="56167"/>
                          <a14:foregroundMark x1="85167" y1="58500" x2="85167" y2="58500"/>
                          <a14:foregroundMark x1="84500" y1="61000" x2="84500" y2="61000"/>
                          <a14:foregroundMark x1="83833" y1="63333" x2="83833" y2="63333"/>
                          <a14:foregroundMark x1="83167" y1="65167" x2="83167" y2="65167"/>
                          <a14:foregroundMark x1="81833" y1="67500" x2="81833" y2="67500"/>
                          <a14:foregroundMark x1="81167" y1="69500" x2="81167" y2="69500"/>
                          <a14:foregroundMark x1="79833" y1="71833" x2="79833" y2="71833"/>
                          <a14:foregroundMark x1="78667" y1="73500" x2="78667" y2="73500"/>
                          <a14:foregroundMark x1="76833" y1="75500" x2="76833" y2="75500"/>
                          <a14:foregroundMark x1="75500" y1="77167" x2="75500" y2="77167"/>
                          <a14:foregroundMark x1="46833" y1="81500" x2="46833" y2="81500"/>
                          <a14:foregroundMark x1="50500" y1="82167" x2="50500" y2="82167"/>
                          <a14:foregroundMark x1="57167" y1="81333" x2="57167" y2="81333"/>
                          <a14:foregroundMark x1="47833" y1="81500" x2="47833" y2="81500"/>
                        </a14:backgroundRemoval>
                      </a14:imgEffect>
                    </a14:imgLayer>
                  </a14:imgProps>
                </a:ext>
                <a:ext uri="{28A0092B-C50C-407E-A947-70E740481C1C}">
                  <a14:useLocalDpi xmlns:a14="http://schemas.microsoft.com/office/drawing/2010/main" val="0"/>
                </a:ext>
              </a:extLst>
            </a:blip>
            <a:srcRect l="15383" t="16956" r="13288" b="12568"/>
            <a:stretch/>
          </p:blipFill>
          <p:spPr>
            <a:xfrm rot="2824750">
              <a:off x="3911551" y="3394616"/>
              <a:ext cx="4076427" cy="4027700"/>
            </a:xfrm>
            <a:prstGeom prst="rect">
              <a:avLst/>
            </a:prstGeom>
          </p:spPr>
        </p:pic>
        <p:sp>
          <p:nvSpPr>
            <p:cNvPr id="2" name="文字方塊 1">
              <a:extLst>
                <a:ext uri="{FF2B5EF4-FFF2-40B4-BE49-F238E27FC236}">
                  <a16:creationId xmlns:a16="http://schemas.microsoft.com/office/drawing/2014/main" id="{89798C6E-3D28-40AC-A371-E63EB2C8BDCC}"/>
                </a:ext>
              </a:extLst>
            </p:cNvPr>
            <p:cNvSpPr txBox="1"/>
            <p:nvPr/>
          </p:nvSpPr>
          <p:spPr>
            <a:xfrm>
              <a:off x="3635848" y="4309722"/>
              <a:ext cx="3639671"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TW" altLang="en-US" sz="6000" u="none" strike="noStrike" cap="none" spc="0" normalizeH="0" baseline="0" dirty="0">
                  <a:ln>
                    <a:noFill/>
                  </a:ln>
                  <a:solidFill>
                    <a:srgbClr val="000000"/>
                  </a:solidFill>
                  <a:effectLst/>
                  <a:uFillTx/>
                  <a:latin typeface="Heiti SC Medium" pitchFamily="2" charset="-128"/>
                  <a:ea typeface="Heiti SC Medium" pitchFamily="2" charset="-128"/>
                  <a:sym typeface="Calibri"/>
                </a:rPr>
                <a:t>目錄</a:t>
              </a:r>
              <a:endParaRPr kumimoji="0" lang="en-US" altLang="zh-TW" sz="6000" u="none" strike="noStrike" cap="none" spc="0" normalizeH="0" baseline="0" dirty="0">
                <a:ln>
                  <a:noFill/>
                </a:ln>
                <a:solidFill>
                  <a:srgbClr val="000000"/>
                </a:solidFill>
                <a:effectLst/>
                <a:uFillTx/>
                <a:latin typeface="Heiti SC Medium" pitchFamily="2" charset="-128"/>
                <a:ea typeface="Heiti SC Medium" pitchFamily="2" charset="-128"/>
                <a:sym typeface="Calibri"/>
              </a:endParaRPr>
            </a:p>
            <a:p>
              <a:pPr marL="0" marR="0" indent="0" algn="ctr" defTabSz="914400" rtl="0" fontAlgn="auto" latinLnBrk="0" hangingPunct="0">
                <a:lnSpc>
                  <a:spcPct val="100000"/>
                </a:lnSpc>
                <a:spcBef>
                  <a:spcPts val="0"/>
                </a:spcBef>
                <a:spcAft>
                  <a:spcPts val="0"/>
                </a:spcAft>
                <a:buClrTx/>
                <a:buSzTx/>
                <a:buFontTx/>
                <a:buNone/>
                <a:tabLst/>
              </a:pPr>
              <a:r>
                <a:rPr lang="en-US" altLang="zh-TW" sz="6000" dirty="0">
                  <a:latin typeface="Times New Roman" panose="02020603050405020304" pitchFamily="18" charset="0"/>
                  <a:ea typeface="Heiti SC Medium" pitchFamily="2" charset="-128"/>
                  <a:cs typeface="Times New Roman" panose="02020603050405020304" pitchFamily="18" charset="0"/>
                </a:rPr>
                <a:t>CONTENS</a:t>
              </a:r>
              <a:endParaRPr kumimoji="0" lang="zh-TW" altLang="en-US" sz="6000" u="none" strike="noStrike" cap="none" spc="0" normalizeH="0" baseline="0" dirty="0">
                <a:ln>
                  <a:noFill/>
                </a:ln>
                <a:solidFill>
                  <a:srgbClr val="000000"/>
                </a:solidFill>
                <a:effectLst/>
                <a:uFillTx/>
                <a:latin typeface="Times New Roman" panose="02020603050405020304" pitchFamily="18" charset="0"/>
                <a:ea typeface="Heiti SC Medium" pitchFamily="2" charset="-128"/>
                <a:cs typeface="Times New Roman" panose="02020603050405020304" pitchFamily="18" charset="0"/>
                <a:sym typeface="Calibri"/>
              </a:endParaRPr>
            </a:p>
          </p:txBody>
        </p:sp>
      </p:grpSp>
      <p:pic>
        <p:nvPicPr>
          <p:cNvPr id="9" name="圖片 8">
            <a:extLst>
              <a:ext uri="{FF2B5EF4-FFF2-40B4-BE49-F238E27FC236}">
                <a16:creationId xmlns:a16="http://schemas.microsoft.com/office/drawing/2014/main" id="{2F924CB7-150B-424A-BB5F-CBC579853D3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19167" y1="61000" x2="19167" y2="61000"/>
                        <a14:foregroundMark x1="19833" y1="61000" x2="19833" y2="61000"/>
                        <a14:foregroundMark x1="19500" y1="57833" x2="19500" y2="57833"/>
                        <a14:foregroundMark x1="23167" y1="71500" x2="23167" y2="71500"/>
                        <a14:foregroundMark x1="24167" y1="73667" x2="24167" y2="73667"/>
                        <a14:foregroundMark x1="25333" y1="74833" x2="25333" y2="74833"/>
                        <a14:foregroundMark x1="64500" y1="78833" x2="64500" y2="78833"/>
                        <a14:foregroundMark x1="44667" y1="81000" x2="44667" y2="81000"/>
                        <a14:foregroundMark x1="72167" y1="80500" x2="72167" y2="80500"/>
                        <a14:foregroundMark x1="72333" y1="76500" x2="72333" y2="76500"/>
                        <a14:foregroundMark x1="78000" y1="69333" x2="78000" y2="69333"/>
                        <a14:foregroundMark x1="81500" y1="61167" x2="81500" y2="61167"/>
                        <a14:foregroundMark x1="82500" y1="52833" x2="82500" y2="52833"/>
                        <a14:foregroundMark x1="77167" y1="61667" x2="77167" y2="61667"/>
                        <a14:foregroundMark x1="78000" y1="36500" x2="78000" y2="36500"/>
                        <a14:foregroundMark x1="80500" y1="41833" x2="80500" y2="41833"/>
                        <a14:foregroundMark x1="54167" y1="81667" x2="54167" y2="81667"/>
                        <a14:foregroundMark x1="24000" y1="46000" x2="24000" y2="46000"/>
                        <a14:foregroundMark x1="26500" y1="39333" x2="26500" y2="39333"/>
                        <a14:foregroundMark x1="25167" y1="34833" x2="25167" y2="34833"/>
                        <a14:foregroundMark x1="22000" y1="40500" x2="22000" y2="40500"/>
                        <a14:foregroundMark x1="19500" y1="49167" x2="19500" y2="49167"/>
                        <a14:foregroundMark x1="31500" y1="28000" x2="31500" y2="28000"/>
                        <a14:foregroundMark x1="40167" y1="22833" x2="40167" y2="22833"/>
                        <a14:foregroundMark x1="48500" y1="21333" x2="48500" y2="21333"/>
                        <a14:foregroundMark x1="58167" y1="22500" x2="58167" y2="22500"/>
                        <a14:foregroundMark x1="64833" y1="24833" x2="64833" y2="24833"/>
                        <a14:foregroundMark x1="71833" y1="29333" x2="71833" y2="29333"/>
                        <a14:foregroundMark x1="19167" y1="65167" x2="19167" y2="65167"/>
                        <a14:foregroundMark x1="20167" y1="67500" x2="20167" y2="67500"/>
                        <a14:foregroundMark x1="21000" y1="69667" x2="21000" y2="69667"/>
                        <a14:foregroundMark x1="17167" y1="55000" x2="17167" y2="55000"/>
                        <a14:foregroundMark x1="16833" y1="53500" x2="16833" y2="53500"/>
                        <a14:foregroundMark x1="16833" y1="50833" x2="16833" y2="50833"/>
                        <a14:foregroundMark x1="17500" y1="48167" x2="17500" y2="48167"/>
                        <a14:foregroundMark x1="17833" y1="46167" x2="17833" y2="46167"/>
                        <a14:foregroundMark x1="18333" y1="44000" x2="18333" y2="44000"/>
                        <a14:foregroundMark x1="19000" y1="41667" x2="19000" y2="41667"/>
                        <a14:foregroundMark x1="20000" y1="39000" x2="20000" y2="39000"/>
                        <a14:foregroundMark x1="20833" y1="36833" x2="20833" y2="36833"/>
                        <a14:foregroundMark x1="22167" y1="35167" x2="22167" y2="35167"/>
                        <a14:foregroundMark x1="23167" y1="33167" x2="23167" y2="33167"/>
                        <a14:foregroundMark x1="24667" y1="31333" x2="24667" y2="31333"/>
                        <a14:foregroundMark x1="26500" y1="29167" x2="26500" y2="29167"/>
                        <a14:foregroundMark x1="28167" y1="27833" x2="28167" y2="27833"/>
                        <a14:foregroundMark x1="30333" y1="25833" x2="30333" y2="25833"/>
                        <a14:foregroundMark x1="32167" y1="24667" x2="32167" y2="24667"/>
                        <a14:foregroundMark x1="34500" y1="23667" x2="34500" y2="23667"/>
                        <a14:foregroundMark x1="35667" y1="22167" x2="35667" y2="22167"/>
                        <a14:foregroundMark x1="38167" y1="21167" x2="38167" y2="21167"/>
                        <a14:foregroundMark x1="40667" y1="20500" x2="40667" y2="20500"/>
                        <a14:foregroundMark x1="42500" y1="20000" x2="42500" y2="20000"/>
                        <a14:foregroundMark x1="45167" y1="19167" x2="45167" y2="19167"/>
                        <a14:foregroundMark x1="47833" y1="19000" x2="47833" y2="19000"/>
                        <a14:foregroundMark x1="49833" y1="19000" x2="49833" y2="19000"/>
                        <a14:foregroundMark x1="52833" y1="19333" x2="52833" y2="19333"/>
                        <a14:foregroundMark x1="55000" y1="19167" x2="55000" y2="19167"/>
                        <a14:foregroundMark x1="57167" y1="19500" x2="57167" y2="19500"/>
                        <a14:foregroundMark x1="59667" y1="20167" x2="59667" y2="20167"/>
                        <a14:foregroundMark x1="62167" y1="21000" x2="62167" y2="21000"/>
                        <a14:foregroundMark x1="63833" y1="21667" x2="63833" y2="21667"/>
                        <a14:foregroundMark x1="66167" y1="22500" x2="66167" y2="22500"/>
                        <a14:foregroundMark x1="69000" y1="24000" x2="69000" y2="24000"/>
                        <a14:foregroundMark x1="69833" y1="24667" x2="69833" y2="24667"/>
                        <a14:foregroundMark x1="72167" y1="26167" x2="72167" y2="26167"/>
                        <a14:foregroundMark x1="74167" y1="28000" x2="74167" y2="28000"/>
                        <a14:foregroundMark x1="76000" y1="29833" x2="76000" y2="29833"/>
                        <a14:foregroundMark x1="77333" y1="31000" x2="77333" y2="31000"/>
                        <a14:foregroundMark x1="79333" y1="33333" x2="79333" y2="33333"/>
                        <a14:foregroundMark x1="80500" y1="35833" x2="80500" y2="35833"/>
                        <a14:foregroundMark x1="81667" y1="37500" x2="81667" y2="37500"/>
                        <a14:foregroundMark x1="82500" y1="39500" x2="82500" y2="39500"/>
                        <a14:foregroundMark x1="83333" y1="41500" x2="83333" y2="41500"/>
                        <a14:foregroundMark x1="84000" y1="44000" x2="84000" y2="44000"/>
                        <a14:foregroundMark x1="84833" y1="46500" x2="84833" y2="46500"/>
                        <a14:foregroundMark x1="85000" y1="48833" x2="85000" y2="48833"/>
                        <a14:foregroundMark x1="85333" y1="51000" x2="85333" y2="51000"/>
                        <a14:foregroundMark x1="85500" y1="53667" x2="85500" y2="53667"/>
                        <a14:foregroundMark x1="85167" y1="56167" x2="85167" y2="56167"/>
                        <a14:foregroundMark x1="85167" y1="58500" x2="85167" y2="58500"/>
                        <a14:foregroundMark x1="84500" y1="61000" x2="84500" y2="61000"/>
                        <a14:foregroundMark x1="83833" y1="63333" x2="83833" y2="63333"/>
                        <a14:foregroundMark x1="83167" y1="65167" x2="83167" y2="65167"/>
                        <a14:foregroundMark x1="81833" y1="67500" x2="81833" y2="67500"/>
                        <a14:foregroundMark x1="81167" y1="69500" x2="81167" y2="69500"/>
                        <a14:foregroundMark x1="79833" y1="71833" x2="79833" y2="71833"/>
                        <a14:foregroundMark x1="78667" y1="73500" x2="78667" y2="73500"/>
                        <a14:foregroundMark x1="76833" y1="75500" x2="76833" y2="75500"/>
                        <a14:foregroundMark x1="75500" y1="77167" x2="75500" y2="77167"/>
                        <a14:foregroundMark x1="46833" y1="81500" x2="46833" y2="81500"/>
                        <a14:foregroundMark x1="50500" y1="82167" x2="50500" y2="82167"/>
                        <a14:foregroundMark x1="57167" y1="81333" x2="57167" y2="81333"/>
                        <a14:foregroundMark x1="47833" y1="81500" x2="47833" y2="81500"/>
                      </a14:backgroundRemoval>
                    </a14:imgEffect>
                  </a14:imgLayer>
                </a14:imgProps>
              </a:ext>
              <a:ext uri="{28A0092B-C50C-407E-A947-70E740481C1C}">
                <a14:useLocalDpi xmlns:a14="http://schemas.microsoft.com/office/drawing/2010/main" val="0"/>
              </a:ext>
            </a:extLst>
          </a:blip>
          <a:stretch>
            <a:fillRect/>
          </a:stretch>
        </p:blipFill>
        <p:spPr>
          <a:xfrm>
            <a:off x="17955312" y="2799995"/>
            <a:ext cx="5715000" cy="5715000"/>
          </a:xfrm>
          <a:prstGeom prst="rect">
            <a:avLst/>
          </a:prstGeom>
        </p:spPr>
      </p:pic>
      <p:pic>
        <p:nvPicPr>
          <p:cNvPr id="12" name="圖片 11">
            <a:extLst>
              <a:ext uri="{FF2B5EF4-FFF2-40B4-BE49-F238E27FC236}">
                <a16:creationId xmlns:a16="http://schemas.microsoft.com/office/drawing/2014/main" id="{E3BAA6DD-ABDA-4B5F-A3A9-510F9D2274C2}"/>
              </a:ext>
            </a:extLst>
          </p:cNvPr>
          <p:cNvPicPr>
            <a:picLocks noChangeAspect="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backgroundRemoval t="10000" b="90000" l="10000" r="90000">
                        <a14:backgroundMark x1="19167" y1="31833" x2="19167" y2="31833"/>
                        <a14:backgroundMark x1="25500" y1="26833" x2="25500" y2="26833"/>
                        <a14:backgroundMark x1="55833" y1="26833" x2="55833" y2="26833"/>
                        <a14:backgroundMark x1="16167" y1="70833" x2="16167" y2="70833"/>
                        <a14:backgroundMark x1="17667" y1="48000" x2="17667" y2="48000"/>
                        <a14:backgroundMark x1="18333" y1="44000" x2="18333" y2="44000"/>
                        <a14:backgroundMark x1="16333" y1="49167" x2="16333" y2="49167"/>
                        <a14:backgroundMark x1="17500" y1="52667" x2="17500" y2="52667"/>
                        <a14:backgroundMark x1="17500" y1="51833" x2="17500" y2="51833"/>
                        <a14:backgroundMark x1="17000" y1="46500" x2="17000" y2="46500"/>
                        <a14:backgroundMark x1="17500" y1="41833" x2="17500" y2="41833"/>
                        <a14:backgroundMark x1="12667" y1="44833" x2="12667" y2="44833"/>
                        <a14:backgroundMark x1="16333" y1="44833" x2="16333" y2="44833"/>
                        <a14:backgroundMark x1="12333" y1="50000" x2="12333" y2="50000"/>
                        <a14:backgroundMark x1="12500" y1="54500" x2="12500" y2="54500"/>
                        <a14:backgroundMark x1="12333" y1="58167" x2="12333" y2="58167"/>
                        <a14:backgroundMark x1="13167" y1="54500" x2="13167" y2="54500"/>
                        <a14:backgroundMark x1="17833" y1="57167" x2="17833" y2="57167"/>
                        <a14:backgroundMark x1="16833" y1="55500" x2="16833" y2="55500"/>
                        <a14:backgroundMark x1="15833" y1="68333" x2="15833" y2="68333"/>
                        <a14:backgroundMark x1="84500" y1="70333" x2="84500" y2="70333"/>
                        <a14:backgroundMark x1="84833" y1="72500" x2="84833" y2="72500"/>
                        <a14:backgroundMark x1="87500" y1="67333" x2="87500" y2="67333"/>
                        <a14:backgroundMark x1="87333" y1="32333" x2="87333" y2="32333"/>
                        <a14:backgroundMark x1="87333" y1="35500" x2="87333" y2="35667"/>
                        <a14:backgroundMark x1="87333" y1="41667" x2="87333" y2="41667"/>
                        <a14:backgroundMark x1="87333" y1="48167" x2="87333" y2="48167"/>
                        <a14:backgroundMark x1="87500" y1="53000" x2="87500" y2="53000"/>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9682" t="21000" r="7984" b="21000"/>
          <a:stretch/>
        </p:blipFill>
        <p:spPr>
          <a:xfrm>
            <a:off x="19117362" y="-202945"/>
            <a:ext cx="4705351" cy="3314700"/>
          </a:xfrm>
          <a:prstGeom prst="rect">
            <a:avLst/>
          </a:prstGeom>
        </p:spPr>
      </p:pic>
      <p:sp>
        <p:nvSpPr>
          <p:cNvPr id="13" name="Freeform 47">
            <a:extLst>
              <a:ext uri="{FF2B5EF4-FFF2-40B4-BE49-F238E27FC236}">
                <a16:creationId xmlns:a16="http://schemas.microsoft.com/office/drawing/2014/main" id="{A25F4D62-A625-4391-8FF6-5F4975FAD091}"/>
              </a:ext>
            </a:extLst>
          </p:cNvPr>
          <p:cNvSpPr/>
          <p:nvPr/>
        </p:nvSpPr>
        <p:spPr>
          <a:xfrm>
            <a:off x="7876716" y="1454405"/>
            <a:ext cx="121117" cy="7262756"/>
          </a:xfrm>
          <a:prstGeom prst="rect">
            <a:avLst/>
          </a:prstGeom>
          <a:solidFill>
            <a:schemeClr val="tx2">
              <a:lumMod val="75000"/>
            </a:schemeClr>
          </a:solidFill>
          <a:ln w="12700">
            <a:solidFill>
              <a:srgbClr val="000000">
                <a:alpha val="0"/>
              </a:srgbClr>
            </a:solidFill>
          </a:ln>
        </p:spPr>
        <p:txBody>
          <a:bodyPr lIns="45719" rIns="45719" anchor="ctr"/>
          <a:lstStyle/>
          <a:p>
            <a:pPr algn="ctr"/>
            <a:endParaRPr dirty="0"/>
          </a:p>
        </p:txBody>
      </p:sp>
      <p:pic>
        <p:nvPicPr>
          <p:cNvPr id="22" name="圖片 21">
            <a:extLst>
              <a:ext uri="{FF2B5EF4-FFF2-40B4-BE49-F238E27FC236}">
                <a16:creationId xmlns:a16="http://schemas.microsoft.com/office/drawing/2014/main" id="{3AE0BE0C-15C8-4C36-8096-A25A2AF0DC6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9" t="1" b="56"/>
          <a:stretch/>
        </p:blipFill>
        <p:spPr>
          <a:xfrm flipH="1" flipV="1">
            <a:off x="22168475" y="6563836"/>
            <a:ext cx="5920832" cy="10553951"/>
          </a:xfrm>
          <a:prstGeom prst="rect">
            <a:avLst/>
          </a:prstGeom>
        </p:spPr>
      </p:pic>
      <p:grpSp>
        <p:nvGrpSpPr>
          <p:cNvPr id="32" name="群組 31">
            <a:extLst>
              <a:ext uri="{FF2B5EF4-FFF2-40B4-BE49-F238E27FC236}">
                <a16:creationId xmlns:a16="http://schemas.microsoft.com/office/drawing/2014/main" id="{6D6A6282-FF90-49F3-90AF-DD080EE6924D}"/>
              </a:ext>
            </a:extLst>
          </p:cNvPr>
          <p:cNvGrpSpPr/>
          <p:nvPr/>
        </p:nvGrpSpPr>
        <p:grpSpPr>
          <a:xfrm>
            <a:off x="7871623" y="1858859"/>
            <a:ext cx="2951309" cy="941136"/>
            <a:chOff x="7871623" y="1858859"/>
            <a:chExt cx="2951309" cy="941136"/>
          </a:xfrm>
        </p:grpSpPr>
        <p:sp>
          <p:nvSpPr>
            <p:cNvPr id="17" name="文字方塊 16">
              <a:extLst>
                <a:ext uri="{FF2B5EF4-FFF2-40B4-BE49-F238E27FC236}">
                  <a16:creationId xmlns:a16="http://schemas.microsoft.com/office/drawing/2014/main" id="{A0E5818A-9920-4F3A-AA68-B64774FD7420}"/>
                </a:ext>
              </a:extLst>
            </p:cNvPr>
            <p:cNvSpPr txBox="1"/>
            <p:nvPr/>
          </p:nvSpPr>
          <p:spPr>
            <a:xfrm>
              <a:off x="8342981" y="1858859"/>
              <a:ext cx="2066776" cy="707886"/>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sym typeface="Calibri"/>
                </a:rPr>
                <a:t>C</a:t>
              </a:r>
              <a:r>
                <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sym typeface="Calibri"/>
                </a:rPr>
                <a:t>H.01</a:t>
              </a:r>
              <a:endPar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sym typeface="Calibri"/>
              </a:endParaRPr>
            </a:p>
          </p:txBody>
        </p:sp>
        <p:sp>
          <p:nvSpPr>
            <p:cNvPr id="19" name="Freeform 47">
              <a:extLst>
                <a:ext uri="{FF2B5EF4-FFF2-40B4-BE49-F238E27FC236}">
                  <a16:creationId xmlns:a16="http://schemas.microsoft.com/office/drawing/2014/main" id="{4F89D787-726A-4F77-B9D1-D42144C3B33C}"/>
                </a:ext>
              </a:extLst>
            </p:cNvPr>
            <p:cNvSpPr/>
            <p:nvPr/>
          </p:nvSpPr>
          <p:spPr>
            <a:xfrm rot="17820000" flipH="1" flipV="1">
              <a:off x="8195623" y="2159363"/>
              <a:ext cx="72000" cy="720000"/>
            </a:xfrm>
            <a:prstGeom prst="rect">
              <a:avLst/>
            </a:prstGeom>
            <a:solidFill>
              <a:schemeClr val="tx2">
                <a:lumMod val="75000"/>
              </a:schemeClr>
            </a:solidFill>
            <a:ln w="12700">
              <a:noFill/>
            </a:ln>
          </p:spPr>
          <p:txBody>
            <a:bodyPr lIns="45719" rIns="45719" anchor="ctr"/>
            <a:lstStyle/>
            <a:p>
              <a:pPr algn="ctr"/>
              <a:endParaRPr dirty="0"/>
            </a:p>
          </p:txBody>
        </p:sp>
        <p:sp>
          <p:nvSpPr>
            <p:cNvPr id="20" name="Freeform 47">
              <a:extLst>
                <a:ext uri="{FF2B5EF4-FFF2-40B4-BE49-F238E27FC236}">
                  <a16:creationId xmlns:a16="http://schemas.microsoft.com/office/drawing/2014/main" id="{506E7D0B-62F6-4127-A537-B7D8783494A3}"/>
                </a:ext>
              </a:extLst>
            </p:cNvPr>
            <p:cNvSpPr/>
            <p:nvPr/>
          </p:nvSpPr>
          <p:spPr>
            <a:xfrm rot="5400000" flipH="1">
              <a:off x="9247186" y="2250138"/>
              <a:ext cx="242238" cy="857476"/>
            </a:xfrm>
            <a:prstGeom prst="rect">
              <a:avLst/>
            </a:prstGeom>
            <a:solidFill>
              <a:schemeClr val="tx2">
                <a:lumMod val="75000"/>
              </a:schemeClr>
            </a:solidFill>
            <a:ln w="12700">
              <a:solidFill>
                <a:srgbClr val="000000">
                  <a:alpha val="0"/>
                </a:srgbClr>
              </a:solidFill>
            </a:ln>
          </p:spPr>
          <p:txBody>
            <a:bodyPr lIns="45719" rIns="45719" anchor="ctr"/>
            <a:lstStyle/>
            <a:p>
              <a:pPr algn="ctr"/>
              <a:endParaRPr dirty="0"/>
            </a:p>
          </p:txBody>
        </p:sp>
        <p:sp>
          <p:nvSpPr>
            <p:cNvPr id="21" name="Freeform 47">
              <a:extLst>
                <a:ext uri="{FF2B5EF4-FFF2-40B4-BE49-F238E27FC236}">
                  <a16:creationId xmlns:a16="http://schemas.microsoft.com/office/drawing/2014/main" id="{7AE1C495-8AFE-468C-8771-1A56ABAA5E11}"/>
                </a:ext>
              </a:extLst>
            </p:cNvPr>
            <p:cNvSpPr/>
            <p:nvPr/>
          </p:nvSpPr>
          <p:spPr>
            <a:xfrm rot="5400000" flipH="1">
              <a:off x="8943380" y="2228876"/>
              <a:ext cx="72000" cy="900000"/>
            </a:xfrm>
            <a:prstGeom prst="rect">
              <a:avLst/>
            </a:prstGeom>
            <a:solidFill>
              <a:schemeClr val="tx2">
                <a:lumMod val="75000"/>
              </a:schemeClr>
            </a:solidFill>
            <a:ln w="12700">
              <a:noFill/>
            </a:ln>
          </p:spPr>
          <p:txBody>
            <a:bodyPr lIns="45719" rIns="45719" anchor="ctr"/>
            <a:lstStyle/>
            <a:p>
              <a:pPr algn="ctr"/>
              <a:endParaRPr dirty="0"/>
            </a:p>
          </p:txBody>
        </p:sp>
        <p:sp>
          <p:nvSpPr>
            <p:cNvPr id="23" name="Freeform 47">
              <a:extLst>
                <a:ext uri="{FF2B5EF4-FFF2-40B4-BE49-F238E27FC236}">
                  <a16:creationId xmlns:a16="http://schemas.microsoft.com/office/drawing/2014/main" id="{DF9213FB-CCFC-4D36-9206-DCC992A5F21D}"/>
                </a:ext>
              </a:extLst>
            </p:cNvPr>
            <p:cNvSpPr/>
            <p:nvPr/>
          </p:nvSpPr>
          <p:spPr>
            <a:xfrm rot="5400000" flipH="1">
              <a:off x="9709806" y="2225134"/>
              <a:ext cx="72000" cy="900000"/>
            </a:xfrm>
            <a:prstGeom prst="rect">
              <a:avLst/>
            </a:prstGeom>
            <a:solidFill>
              <a:schemeClr val="tx2">
                <a:lumMod val="75000"/>
              </a:schemeClr>
            </a:solidFill>
            <a:ln w="12700">
              <a:noFill/>
            </a:ln>
          </p:spPr>
          <p:txBody>
            <a:bodyPr lIns="45719" rIns="45719" anchor="ctr"/>
            <a:lstStyle/>
            <a:p>
              <a:pPr algn="ctr"/>
              <a:endParaRPr dirty="0"/>
            </a:p>
          </p:txBody>
        </p:sp>
        <p:sp>
          <p:nvSpPr>
            <p:cNvPr id="24" name="Freeform 47">
              <a:extLst>
                <a:ext uri="{FF2B5EF4-FFF2-40B4-BE49-F238E27FC236}">
                  <a16:creationId xmlns:a16="http://schemas.microsoft.com/office/drawing/2014/main" id="{EA1F2EEB-7F11-47B3-948F-F0F008251D71}"/>
                </a:ext>
              </a:extLst>
            </p:cNvPr>
            <p:cNvSpPr/>
            <p:nvPr/>
          </p:nvSpPr>
          <p:spPr>
            <a:xfrm rot="3420000" flipH="1">
              <a:off x="10382352" y="2236085"/>
              <a:ext cx="72000" cy="576000"/>
            </a:xfrm>
            <a:prstGeom prst="rect">
              <a:avLst/>
            </a:prstGeom>
            <a:solidFill>
              <a:schemeClr val="tx2">
                <a:lumMod val="75000"/>
              </a:schemeClr>
            </a:solidFill>
            <a:ln w="12700">
              <a:noFill/>
            </a:ln>
          </p:spPr>
          <p:txBody>
            <a:bodyPr lIns="45719" rIns="45719" anchor="ctr"/>
            <a:lstStyle/>
            <a:p>
              <a:pPr algn="ctr"/>
              <a:endParaRPr dirty="0"/>
            </a:p>
          </p:txBody>
        </p:sp>
        <p:sp>
          <p:nvSpPr>
            <p:cNvPr id="25" name="橢圓 24">
              <a:extLst>
                <a:ext uri="{FF2B5EF4-FFF2-40B4-BE49-F238E27FC236}">
                  <a16:creationId xmlns:a16="http://schemas.microsoft.com/office/drawing/2014/main" id="{A9B6EDBF-B9C0-43D6-B153-ED52DB328112}"/>
                </a:ext>
              </a:extLst>
            </p:cNvPr>
            <p:cNvSpPr/>
            <p:nvPr/>
          </p:nvSpPr>
          <p:spPr>
            <a:xfrm>
              <a:off x="10570932" y="2211036"/>
              <a:ext cx="252000" cy="25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0" name="Freeform 47">
              <a:extLst>
                <a:ext uri="{FF2B5EF4-FFF2-40B4-BE49-F238E27FC236}">
                  <a16:creationId xmlns:a16="http://schemas.microsoft.com/office/drawing/2014/main" id="{98A5A298-D37D-4666-8ADA-F35B738B23B0}"/>
                </a:ext>
              </a:extLst>
            </p:cNvPr>
            <p:cNvSpPr/>
            <p:nvPr/>
          </p:nvSpPr>
          <p:spPr>
            <a:xfrm rot="5400000" flipH="1">
              <a:off x="9318769" y="2333134"/>
              <a:ext cx="115200" cy="684000"/>
            </a:xfrm>
            <a:prstGeom prst="rect">
              <a:avLst/>
            </a:prstGeom>
            <a:solidFill>
              <a:srgbClr val="EDEDED"/>
            </a:solidFill>
            <a:ln w="12700">
              <a:solidFill>
                <a:srgbClr val="000000">
                  <a:alpha val="0"/>
                </a:srgbClr>
              </a:solidFill>
            </a:ln>
          </p:spPr>
          <p:txBody>
            <a:bodyPr lIns="45719" rIns="45719" anchor="ctr"/>
            <a:lstStyle/>
            <a:p>
              <a:pPr algn="ctr"/>
              <a:endParaRPr lang="zh-TW" altLang="en-US" dirty="0"/>
            </a:p>
          </p:txBody>
        </p:sp>
        <p:sp>
          <p:nvSpPr>
            <p:cNvPr id="64" name="橢圓 63">
              <a:extLst>
                <a:ext uri="{FF2B5EF4-FFF2-40B4-BE49-F238E27FC236}">
                  <a16:creationId xmlns:a16="http://schemas.microsoft.com/office/drawing/2014/main" id="{F2C786D1-92AF-471D-8D1E-3E3E6E85043D}"/>
                </a:ext>
              </a:extLst>
            </p:cNvPr>
            <p:cNvSpPr/>
            <p:nvPr/>
          </p:nvSpPr>
          <p:spPr>
            <a:xfrm>
              <a:off x="10606932" y="2247036"/>
              <a:ext cx="180000" cy="180000"/>
            </a:xfrm>
            <a:prstGeom prst="ellipse">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1" name="文字方塊 30">
            <a:extLst>
              <a:ext uri="{FF2B5EF4-FFF2-40B4-BE49-F238E27FC236}">
                <a16:creationId xmlns:a16="http://schemas.microsoft.com/office/drawing/2014/main" id="{00151AE1-CEE6-45C5-B1E8-BD0DFE180E2E}"/>
              </a:ext>
            </a:extLst>
          </p:cNvPr>
          <p:cNvSpPr txBox="1"/>
          <p:nvPr/>
        </p:nvSpPr>
        <p:spPr>
          <a:xfrm>
            <a:off x="10905034" y="1936654"/>
            <a:ext cx="1369789" cy="882036"/>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kumimoji="0" lang="zh-CN" altLang="en-US" sz="44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緒論</a:t>
            </a:r>
            <a:endParaRPr kumimoji="0" lang="zh-CN" altLang="en-US" sz="40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grpSp>
        <p:nvGrpSpPr>
          <p:cNvPr id="33" name="群組 32">
            <a:extLst>
              <a:ext uri="{FF2B5EF4-FFF2-40B4-BE49-F238E27FC236}">
                <a16:creationId xmlns:a16="http://schemas.microsoft.com/office/drawing/2014/main" id="{C6CAC048-E2DC-4B7B-AA36-EA23348DA19B}"/>
              </a:ext>
            </a:extLst>
          </p:cNvPr>
          <p:cNvGrpSpPr/>
          <p:nvPr/>
        </p:nvGrpSpPr>
        <p:grpSpPr>
          <a:xfrm>
            <a:off x="7939473" y="3575515"/>
            <a:ext cx="2951309" cy="941136"/>
            <a:chOff x="7871623" y="1858859"/>
            <a:chExt cx="2951309" cy="941136"/>
          </a:xfrm>
        </p:grpSpPr>
        <p:sp>
          <p:nvSpPr>
            <p:cNvPr id="34" name="文字方塊 33">
              <a:extLst>
                <a:ext uri="{FF2B5EF4-FFF2-40B4-BE49-F238E27FC236}">
                  <a16:creationId xmlns:a16="http://schemas.microsoft.com/office/drawing/2014/main" id="{C197FC7B-B09C-4D7A-8C9C-8B97EB010AEE}"/>
                </a:ext>
              </a:extLst>
            </p:cNvPr>
            <p:cNvSpPr txBox="1"/>
            <p:nvPr/>
          </p:nvSpPr>
          <p:spPr>
            <a:xfrm>
              <a:off x="8342981" y="1858859"/>
              <a:ext cx="2066776" cy="707886"/>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sym typeface="Calibri"/>
                </a:rPr>
                <a:t>C</a:t>
              </a:r>
              <a:r>
                <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sym typeface="Calibri"/>
                </a:rPr>
                <a:t>H.02</a:t>
              </a:r>
              <a:endPar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sym typeface="Calibri"/>
              </a:endParaRPr>
            </a:p>
          </p:txBody>
        </p:sp>
        <p:sp>
          <p:nvSpPr>
            <p:cNvPr id="35" name="Freeform 47">
              <a:extLst>
                <a:ext uri="{FF2B5EF4-FFF2-40B4-BE49-F238E27FC236}">
                  <a16:creationId xmlns:a16="http://schemas.microsoft.com/office/drawing/2014/main" id="{824EA3C3-F3A7-40B5-A36E-687F0CDD31CD}"/>
                </a:ext>
              </a:extLst>
            </p:cNvPr>
            <p:cNvSpPr/>
            <p:nvPr/>
          </p:nvSpPr>
          <p:spPr>
            <a:xfrm rot="17820000" flipH="1" flipV="1">
              <a:off x="8195623" y="2159363"/>
              <a:ext cx="72000" cy="720000"/>
            </a:xfrm>
            <a:prstGeom prst="rect">
              <a:avLst/>
            </a:prstGeom>
            <a:solidFill>
              <a:schemeClr val="tx2">
                <a:lumMod val="75000"/>
              </a:schemeClr>
            </a:solidFill>
            <a:ln w="12700">
              <a:noFill/>
            </a:ln>
          </p:spPr>
          <p:txBody>
            <a:bodyPr lIns="45719" rIns="45719" anchor="ctr"/>
            <a:lstStyle/>
            <a:p>
              <a:pPr algn="ctr"/>
              <a:endParaRPr dirty="0"/>
            </a:p>
          </p:txBody>
        </p:sp>
        <p:sp>
          <p:nvSpPr>
            <p:cNvPr id="36" name="Freeform 47">
              <a:extLst>
                <a:ext uri="{FF2B5EF4-FFF2-40B4-BE49-F238E27FC236}">
                  <a16:creationId xmlns:a16="http://schemas.microsoft.com/office/drawing/2014/main" id="{2CF401F8-A4D3-45A3-A68A-2C926C9D7F20}"/>
                </a:ext>
              </a:extLst>
            </p:cNvPr>
            <p:cNvSpPr/>
            <p:nvPr/>
          </p:nvSpPr>
          <p:spPr>
            <a:xfrm rot="5400000" flipH="1">
              <a:off x="9247186" y="2250138"/>
              <a:ext cx="242238" cy="857476"/>
            </a:xfrm>
            <a:prstGeom prst="rect">
              <a:avLst/>
            </a:prstGeom>
            <a:solidFill>
              <a:schemeClr val="tx2">
                <a:lumMod val="75000"/>
              </a:schemeClr>
            </a:solidFill>
            <a:ln w="12700">
              <a:solidFill>
                <a:srgbClr val="000000">
                  <a:alpha val="0"/>
                </a:srgbClr>
              </a:solidFill>
            </a:ln>
          </p:spPr>
          <p:txBody>
            <a:bodyPr lIns="45719" rIns="45719" anchor="ctr"/>
            <a:lstStyle/>
            <a:p>
              <a:pPr algn="ctr"/>
              <a:endParaRPr dirty="0"/>
            </a:p>
          </p:txBody>
        </p:sp>
        <p:sp>
          <p:nvSpPr>
            <p:cNvPr id="37" name="Freeform 47">
              <a:extLst>
                <a:ext uri="{FF2B5EF4-FFF2-40B4-BE49-F238E27FC236}">
                  <a16:creationId xmlns:a16="http://schemas.microsoft.com/office/drawing/2014/main" id="{02F6E297-B6AA-4EA0-9DF2-49DC1956CA27}"/>
                </a:ext>
              </a:extLst>
            </p:cNvPr>
            <p:cNvSpPr/>
            <p:nvPr/>
          </p:nvSpPr>
          <p:spPr>
            <a:xfrm rot="5400000" flipH="1">
              <a:off x="8943380" y="2228876"/>
              <a:ext cx="72000" cy="900000"/>
            </a:xfrm>
            <a:prstGeom prst="rect">
              <a:avLst/>
            </a:prstGeom>
            <a:solidFill>
              <a:schemeClr val="tx2">
                <a:lumMod val="75000"/>
              </a:schemeClr>
            </a:solidFill>
            <a:ln w="12700">
              <a:noFill/>
            </a:ln>
          </p:spPr>
          <p:txBody>
            <a:bodyPr lIns="45719" rIns="45719" anchor="ctr"/>
            <a:lstStyle/>
            <a:p>
              <a:pPr algn="ctr"/>
              <a:endParaRPr dirty="0"/>
            </a:p>
          </p:txBody>
        </p:sp>
        <p:sp>
          <p:nvSpPr>
            <p:cNvPr id="38" name="Freeform 47">
              <a:extLst>
                <a:ext uri="{FF2B5EF4-FFF2-40B4-BE49-F238E27FC236}">
                  <a16:creationId xmlns:a16="http://schemas.microsoft.com/office/drawing/2014/main" id="{7D641760-62D0-436C-905C-72277B007BBE}"/>
                </a:ext>
              </a:extLst>
            </p:cNvPr>
            <p:cNvSpPr/>
            <p:nvPr/>
          </p:nvSpPr>
          <p:spPr>
            <a:xfrm rot="5400000" flipH="1">
              <a:off x="9709806" y="2225134"/>
              <a:ext cx="72000" cy="900000"/>
            </a:xfrm>
            <a:prstGeom prst="rect">
              <a:avLst/>
            </a:prstGeom>
            <a:solidFill>
              <a:schemeClr val="tx2">
                <a:lumMod val="75000"/>
              </a:schemeClr>
            </a:solidFill>
            <a:ln w="12700">
              <a:noFill/>
            </a:ln>
          </p:spPr>
          <p:txBody>
            <a:bodyPr lIns="45719" rIns="45719" anchor="ctr"/>
            <a:lstStyle/>
            <a:p>
              <a:pPr algn="ctr"/>
              <a:endParaRPr dirty="0"/>
            </a:p>
          </p:txBody>
        </p:sp>
        <p:sp>
          <p:nvSpPr>
            <p:cNvPr id="39" name="Freeform 47">
              <a:extLst>
                <a:ext uri="{FF2B5EF4-FFF2-40B4-BE49-F238E27FC236}">
                  <a16:creationId xmlns:a16="http://schemas.microsoft.com/office/drawing/2014/main" id="{56466E69-6861-401B-B1E8-3FA3DB624731}"/>
                </a:ext>
              </a:extLst>
            </p:cNvPr>
            <p:cNvSpPr/>
            <p:nvPr/>
          </p:nvSpPr>
          <p:spPr>
            <a:xfrm rot="3420000" flipH="1">
              <a:off x="10382352" y="2236085"/>
              <a:ext cx="72000" cy="576000"/>
            </a:xfrm>
            <a:prstGeom prst="rect">
              <a:avLst/>
            </a:prstGeom>
            <a:solidFill>
              <a:schemeClr val="tx2">
                <a:lumMod val="75000"/>
              </a:schemeClr>
            </a:solidFill>
            <a:ln w="12700">
              <a:noFill/>
            </a:ln>
          </p:spPr>
          <p:txBody>
            <a:bodyPr lIns="45719" rIns="45719" anchor="ctr"/>
            <a:lstStyle/>
            <a:p>
              <a:pPr algn="ctr"/>
              <a:endParaRPr dirty="0"/>
            </a:p>
          </p:txBody>
        </p:sp>
        <p:sp>
          <p:nvSpPr>
            <p:cNvPr id="40" name="橢圓 39">
              <a:extLst>
                <a:ext uri="{FF2B5EF4-FFF2-40B4-BE49-F238E27FC236}">
                  <a16:creationId xmlns:a16="http://schemas.microsoft.com/office/drawing/2014/main" id="{F2669695-7DC5-47E5-BBF2-579ADF72EBDC}"/>
                </a:ext>
              </a:extLst>
            </p:cNvPr>
            <p:cNvSpPr/>
            <p:nvPr/>
          </p:nvSpPr>
          <p:spPr>
            <a:xfrm>
              <a:off x="10570932" y="2211036"/>
              <a:ext cx="252000" cy="25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1" name="群組 40">
            <a:extLst>
              <a:ext uri="{FF2B5EF4-FFF2-40B4-BE49-F238E27FC236}">
                <a16:creationId xmlns:a16="http://schemas.microsoft.com/office/drawing/2014/main" id="{4D26B08C-F9D1-4F4F-8244-E54CF274F75E}"/>
              </a:ext>
            </a:extLst>
          </p:cNvPr>
          <p:cNvGrpSpPr/>
          <p:nvPr/>
        </p:nvGrpSpPr>
        <p:grpSpPr>
          <a:xfrm>
            <a:off x="7953725" y="5292171"/>
            <a:ext cx="2951309" cy="941136"/>
            <a:chOff x="7871623" y="1858859"/>
            <a:chExt cx="2951309" cy="941136"/>
          </a:xfrm>
        </p:grpSpPr>
        <p:sp>
          <p:nvSpPr>
            <p:cNvPr id="42" name="文字方塊 41">
              <a:extLst>
                <a:ext uri="{FF2B5EF4-FFF2-40B4-BE49-F238E27FC236}">
                  <a16:creationId xmlns:a16="http://schemas.microsoft.com/office/drawing/2014/main" id="{E10632E7-F495-4BEE-A876-7D99725F70A2}"/>
                </a:ext>
              </a:extLst>
            </p:cNvPr>
            <p:cNvSpPr txBox="1"/>
            <p:nvPr/>
          </p:nvSpPr>
          <p:spPr>
            <a:xfrm>
              <a:off x="8342981" y="1858859"/>
              <a:ext cx="2066776" cy="707886"/>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sym typeface="Calibri"/>
                </a:rPr>
                <a:t>C</a:t>
              </a:r>
              <a:r>
                <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sym typeface="Calibri"/>
                </a:rPr>
                <a:t>H.03</a:t>
              </a:r>
              <a:endPar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sym typeface="Calibri"/>
              </a:endParaRPr>
            </a:p>
          </p:txBody>
        </p:sp>
        <p:sp>
          <p:nvSpPr>
            <p:cNvPr id="43" name="Freeform 47">
              <a:extLst>
                <a:ext uri="{FF2B5EF4-FFF2-40B4-BE49-F238E27FC236}">
                  <a16:creationId xmlns:a16="http://schemas.microsoft.com/office/drawing/2014/main" id="{2531DB89-8CD3-4647-8605-CB1D5A78849D}"/>
                </a:ext>
              </a:extLst>
            </p:cNvPr>
            <p:cNvSpPr/>
            <p:nvPr/>
          </p:nvSpPr>
          <p:spPr>
            <a:xfrm rot="17820000" flipH="1" flipV="1">
              <a:off x="8195623" y="2159363"/>
              <a:ext cx="72000" cy="720000"/>
            </a:xfrm>
            <a:prstGeom prst="rect">
              <a:avLst/>
            </a:prstGeom>
            <a:solidFill>
              <a:schemeClr val="tx2">
                <a:lumMod val="75000"/>
              </a:schemeClr>
            </a:solidFill>
            <a:ln w="12700">
              <a:noFill/>
            </a:ln>
          </p:spPr>
          <p:txBody>
            <a:bodyPr lIns="45719" rIns="45719" anchor="ctr"/>
            <a:lstStyle/>
            <a:p>
              <a:pPr algn="ctr"/>
              <a:endParaRPr dirty="0"/>
            </a:p>
          </p:txBody>
        </p:sp>
        <p:sp>
          <p:nvSpPr>
            <p:cNvPr id="44" name="Freeform 47">
              <a:extLst>
                <a:ext uri="{FF2B5EF4-FFF2-40B4-BE49-F238E27FC236}">
                  <a16:creationId xmlns:a16="http://schemas.microsoft.com/office/drawing/2014/main" id="{C3AF8A51-80EF-462B-A955-26430B740D17}"/>
                </a:ext>
              </a:extLst>
            </p:cNvPr>
            <p:cNvSpPr/>
            <p:nvPr/>
          </p:nvSpPr>
          <p:spPr>
            <a:xfrm rot="5400000" flipH="1">
              <a:off x="9247186" y="2250138"/>
              <a:ext cx="242238" cy="857476"/>
            </a:xfrm>
            <a:prstGeom prst="rect">
              <a:avLst/>
            </a:prstGeom>
            <a:solidFill>
              <a:schemeClr val="tx2">
                <a:lumMod val="75000"/>
              </a:schemeClr>
            </a:solidFill>
            <a:ln w="12700">
              <a:solidFill>
                <a:srgbClr val="000000">
                  <a:alpha val="0"/>
                </a:srgbClr>
              </a:solidFill>
            </a:ln>
          </p:spPr>
          <p:txBody>
            <a:bodyPr lIns="45719" rIns="45719" anchor="ctr"/>
            <a:lstStyle/>
            <a:p>
              <a:pPr algn="ctr"/>
              <a:endParaRPr dirty="0"/>
            </a:p>
          </p:txBody>
        </p:sp>
        <p:sp>
          <p:nvSpPr>
            <p:cNvPr id="45" name="Freeform 47">
              <a:extLst>
                <a:ext uri="{FF2B5EF4-FFF2-40B4-BE49-F238E27FC236}">
                  <a16:creationId xmlns:a16="http://schemas.microsoft.com/office/drawing/2014/main" id="{24D954A9-77E9-4E19-8CA5-B021C2DA7A7B}"/>
                </a:ext>
              </a:extLst>
            </p:cNvPr>
            <p:cNvSpPr/>
            <p:nvPr/>
          </p:nvSpPr>
          <p:spPr>
            <a:xfrm rot="5400000" flipH="1">
              <a:off x="8943380" y="2228876"/>
              <a:ext cx="72000" cy="900000"/>
            </a:xfrm>
            <a:prstGeom prst="rect">
              <a:avLst/>
            </a:prstGeom>
            <a:solidFill>
              <a:schemeClr val="tx2">
                <a:lumMod val="75000"/>
              </a:schemeClr>
            </a:solidFill>
            <a:ln w="12700">
              <a:noFill/>
            </a:ln>
          </p:spPr>
          <p:txBody>
            <a:bodyPr lIns="45719" rIns="45719" anchor="ctr"/>
            <a:lstStyle/>
            <a:p>
              <a:pPr algn="ctr"/>
              <a:endParaRPr dirty="0"/>
            </a:p>
          </p:txBody>
        </p:sp>
        <p:sp>
          <p:nvSpPr>
            <p:cNvPr id="46" name="Freeform 47">
              <a:extLst>
                <a:ext uri="{FF2B5EF4-FFF2-40B4-BE49-F238E27FC236}">
                  <a16:creationId xmlns:a16="http://schemas.microsoft.com/office/drawing/2014/main" id="{85648348-4424-490D-A667-0D10C9C5A25F}"/>
                </a:ext>
              </a:extLst>
            </p:cNvPr>
            <p:cNvSpPr/>
            <p:nvPr/>
          </p:nvSpPr>
          <p:spPr>
            <a:xfrm rot="5400000" flipH="1">
              <a:off x="9709806" y="2225134"/>
              <a:ext cx="72000" cy="900000"/>
            </a:xfrm>
            <a:prstGeom prst="rect">
              <a:avLst/>
            </a:prstGeom>
            <a:solidFill>
              <a:schemeClr val="tx2">
                <a:lumMod val="75000"/>
              </a:schemeClr>
            </a:solidFill>
            <a:ln w="12700">
              <a:noFill/>
            </a:ln>
          </p:spPr>
          <p:txBody>
            <a:bodyPr lIns="45719" rIns="45719" anchor="ctr"/>
            <a:lstStyle/>
            <a:p>
              <a:pPr algn="ctr"/>
              <a:endParaRPr dirty="0"/>
            </a:p>
          </p:txBody>
        </p:sp>
        <p:sp>
          <p:nvSpPr>
            <p:cNvPr id="47" name="Freeform 47">
              <a:extLst>
                <a:ext uri="{FF2B5EF4-FFF2-40B4-BE49-F238E27FC236}">
                  <a16:creationId xmlns:a16="http://schemas.microsoft.com/office/drawing/2014/main" id="{44CECEAD-D2BE-4F55-A0FB-C73AFD66C0AA}"/>
                </a:ext>
              </a:extLst>
            </p:cNvPr>
            <p:cNvSpPr/>
            <p:nvPr/>
          </p:nvSpPr>
          <p:spPr>
            <a:xfrm rot="3420000" flipH="1">
              <a:off x="10382352" y="2236085"/>
              <a:ext cx="72000" cy="576000"/>
            </a:xfrm>
            <a:prstGeom prst="rect">
              <a:avLst/>
            </a:prstGeom>
            <a:solidFill>
              <a:schemeClr val="tx2">
                <a:lumMod val="75000"/>
              </a:schemeClr>
            </a:solidFill>
            <a:ln w="12700">
              <a:noFill/>
            </a:ln>
          </p:spPr>
          <p:txBody>
            <a:bodyPr lIns="45719" rIns="45719" anchor="ctr"/>
            <a:lstStyle/>
            <a:p>
              <a:pPr algn="ctr"/>
              <a:endParaRPr dirty="0"/>
            </a:p>
          </p:txBody>
        </p:sp>
        <p:sp>
          <p:nvSpPr>
            <p:cNvPr id="48" name="橢圓 47">
              <a:extLst>
                <a:ext uri="{FF2B5EF4-FFF2-40B4-BE49-F238E27FC236}">
                  <a16:creationId xmlns:a16="http://schemas.microsoft.com/office/drawing/2014/main" id="{3935F5F8-59AF-4292-A21C-694555A8C299}"/>
                </a:ext>
              </a:extLst>
            </p:cNvPr>
            <p:cNvSpPr/>
            <p:nvPr/>
          </p:nvSpPr>
          <p:spPr>
            <a:xfrm>
              <a:off x="10570932" y="2211036"/>
              <a:ext cx="252000" cy="25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9" name="群組 48">
            <a:extLst>
              <a:ext uri="{FF2B5EF4-FFF2-40B4-BE49-F238E27FC236}">
                <a16:creationId xmlns:a16="http://schemas.microsoft.com/office/drawing/2014/main" id="{2FD9A455-6CB6-4661-8F24-39075B5FD3FA}"/>
              </a:ext>
            </a:extLst>
          </p:cNvPr>
          <p:cNvGrpSpPr/>
          <p:nvPr/>
        </p:nvGrpSpPr>
        <p:grpSpPr>
          <a:xfrm>
            <a:off x="7953725" y="7008828"/>
            <a:ext cx="2951309" cy="941136"/>
            <a:chOff x="7871623" y="1858859"/>
            <a:chExt cx="2951309" cy="941136"/>
          </a:xfrm>
        </p:grpSpPr>
        <p:sp>
          <p:nvSpPr>
            <p:cNvPr id="50" name="文字方塊 49">
              <a:extLst>
                <a:ext uri="{FF2B5EF4-FFF2-40B4-BE49-F238E27FC236}">
                  <a16:creationId xmlns:a16="http://schemas.microsoft.com/office/drawing/2014/main" id="{98DC5B2F-C8B6-4B03-B454-32713C54C0A7}"/>
                </a:ext>
              </a:extLst>
            </p:cNvPr>
            <p:cNvSpPr txBox="1"/>
            <p:nvPr/>
          </p:nvSpPr>
          <p:spPr>
            <a:xfrm>
              <a:off x="8342981" y="1858859"/>
              <a:ext cx="2066776" cy="707886"/>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sym typeface="Calibri"/>
                </a:rPr>
                <a:t>C</a:t>
              </a:r>
              <a:r>
                <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sym typeface="Calibri"/>
                </a:rPr>
                <a:t>H.04</a:t>
              </a:r>
              <a:endPar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sym typeface="Calibri"/>
              </a:endParaRPr>
            </a:p>
          </p:txBody>
        </p:sp>
        <p:sp>
          <p:nvSpPr>
            <p:cNvPr id="51" name="Freeform 47">
              <a:extLst>
                <a:ext uri="{FF2B5EF4-FFF2-40B4-BE49-F238E27FC236}">
                  <a16:creationId xmlns:a16="http://schemas.microsoft.com/office/drawing/2014/main" id="{62A3253A-3A48-442B-936B-F9CDF45FE8C2}"/>
                </a:ext>
              </a:extLst>
            </p:cNvPr>
            <p:cNvSpPr/>
            <p:nvPr/>
          </p:nvSpPr>
          <p:spPr>
            <a:xfrm rot="17820000" flipH="1" flipV="1">
              <a:off x="8195623" y="2159363"/>
              <a:ext cx="72000" cy="720000"/>
            </a:xfrm>
            <a:prstGeom prst="rect">
              <a:avLst/>
            </a:prstGeom>
            <a:solidFill>
              <a:schemeClr val="tx2">
                <a:lumMod val="75000"/>
              </a:schemeClr>
            </a:solidFill>
            <a:ln w="12700">
              <a:noFill/>
            </a:ln>
          </p:spPr>
          <p:txBody>
            <a:bodyPr lIns="45719" rIns="45719" anchor="ctr"/>
            <a:lstStyle/>
            <a:p>
              <a:pPr algn="ctr"/>
              <a:endParaRPr dirty="0"/>
            </a:p>
          </p:txBody>
        </p:sp>
        <p:sp>
          <p:nvSpPr>
            <p:cNvPr id="52" name="Freeform 47">
              <a:extLst>
                <a:ext uri="{FF2B5EF4-FFF2-40B4-BE49-F238E27FC236}">
                  <a16:creationId xmlns:a16="http://schemas.microsoft.com/office/drawing/2014/main" id="{1EAA2773-B4D7-4E12-BAC2-2A23993FBCFB}"/>
                </a:ext>
              </a:extLst>
            </p:cNvPr>
            <p:cNvSpPr/>
            <p:nvPr/>
          </p:nvSpPr>
          <p:spPr>
            <a:xfrm rot="5400000" flipH="1">
              <a:off x="9247186" y="2250138"/>
              <a:ext cx="242238" cy="857476"/>
            </a:xfrm>
            <a:prstGeom prst="rect">
              <a:avLst/>
            </a:prstGeom>
            <a:solidFill>
              <a:schemeClr val="tx2">
                <a:lumMod val="75000"/>
              </a:schemeClr>
            </a:solidFill>
            <a:ln w="12700">
              <a:solidFill>
                <a:srgbClr val="000000">
                  <a:alpha val="0"/>
                </a:srgbClr>
              </a:solidFill>
            </a:ln>
          </p:spPr>
          <p:txBody>
            <a:bodyPr lIns="45719" rIns="45719" anchor="ctr"/>
            <a:lstStyle/>
            <a:p>
              <a:pPr algn="ctr"/>
              <a:endParaRPr dirty="0"/>
            </a:p>
          </p:txBody>
        </p:sp>
        <p:sp>
          <p:nvSpPr>
            <p:cNvPr id="53" name="Freeform 47">
              <a:extLst>
                <a:ext uri="{FF2B5EF4-FFF2-40B4-BE49-F238E27FC236}">
                  <a16:creationId xmlns:a16="http://schemas.microsoft.com/office/drawing/2014/main" id="{0435C90C-5B22-44F9-87C5-6A0521D400C6}"/>
                </a:ext>
              </a:extLst>
            </p:cNvPr>
            <p:cNvSpPr/>
            <p:nvPr/>
          </p:nvSpPr>
          <p:spPr>
            <a:xfrm rot="5400000" flipH="1">
              <a:off x="8943380" y="2228876"/>
              <a:ext cx="72000" cy="900000"/>
            </a:xfrm>
            <a:prstGeom prst="rect">
              <a:avLst/>
            </a:prstGeom>
            <a:solidFill>
              <a:schemeClr val="tx2">
                <a:lumMod val="75000"/>
              </a:schemeClr>
            </a:solidFill>
            <a:ln w="12700">
              <a:noFill/>
            </a:ln>
          </p:spPr>
          <p:txBody>
            <a:bodyPr lIns="45719" rIns="45719" anchor="ctr"/>
            <a:lstStyle/>
            <a:p>
              <a:pPr algn="ctr"/>
              <a:endParaRPr dirty="0"/>
            </a:p>
          </p:txBody>
        </p:sp>
        <p:sp>
          <p:nvSpPr>
            <p:cNvPr id="54" name="Freeform 47">
              <a:extLst>
                <a:ext uri="{FF2B5EF4-FFF2-40B4-BE49-F238E27FC236}">
                  <a16:creationId xmlns:a16="http://schemas.microsoft.com/office/drawing/2014/main" id="{4274DF14-A77C-4EDC-B0FA-05FA5B8AB84D}"/>
                </a:ext>
              </a:extLst>
            </p:cNvPr>
            <p:cNvSpPr/>
            <p:nvPr/>
          </p:nvSpPr>
          <p:spPr>
            <a:xfrm rot="5400000" flipH="1">
              <a:off x="9709806" y="2225134"/>
              <a:ext cx="72000" cy="900000"/>
            </a:xfrm>
            <a:prstGeom prst="rect">
              <a:avLst/>
            </a:prstGeom>
            <a:solidFill>
              <a:schemeClr val="tx2">
                <a:lumMod val="75000"/>
              </a:schemeClr>
            </a:solidFill>
            <a:ln w="12700">
              <a:noFill/>
            </a:ln>
          </p:spPr>
          <p:txBody>
            <a:bodyPr lIns="45719" rIns="45719" anchor="ctr"/>
            <a:lstStyle/>
            <a:p>
              <a:pPr algn="ctr"/>
              <a:endParaRPr dirty="0"/>
            </a:p>
          </p:txBody>
        </p:sp>
        <p:sp>
          <p:nvSpPr>
            <p:cNvPr id="55" name="Freeform 47">
              <a:extLst>
                <a:ext uri="{FF2B5EF4-FFF2-40B4-BE49-F238E27FC236}">
                  <a16:creationId xmlns:a16="http://schemas.microsoft.com/office/drawing/2014/main" id="{979B8E6A-3661-4E26-8501-BA57BF385602}"/>
                </a:ext>
              </a:extLst>
            </p:cNvPr>
            <p:cNvSpPr/>
            <p:nvPr/>
          </p:nvSpPr>
          <p:spPr>
            <a:xfrm rot="3420000" flipH="1">
              <a:off x="10382352" y="2236085"/>
              <a:ext cx="72000" cy="576000"/>
            </a:xfrm>
            <a:prstGeom prst="rect">
              <a:avLst/>
            </a:prstGeom>
            <a:solidFill>
              <a:schemeClr val="tx2">
                <a:lumMod val="75000"/>
              </a:schemeClr>
            </a:solidFill>
            <a:ln w="12700">
              <a:noFill/>
            </a:ln>
          </p:spPr>
          <p:txBody>
            <a:bodyPr lIns="45719" rIns="45719" anchor="ctr"/>
            <a:lstStyle/>
            <a:p>
              <a:pPr algn="ctr"/>
              <a:endParaRPr dirty="0"/>
            </a:p>
          </p:txBody>
        </p:sp>
        <p:sp>
          <p:nvSpPr>
            <p:cNvPr id="56" name="橢圓 55">
              <a:extLst>
                <a:ext uri="{FF2B5EF4-FFF2-40B4-BE49-F238E27FC236}">
                  <a16:creationId xmlns:a16="http://schemas.microsoft.com/office/drawing/2014/main" id="{CECD468C-2458-46D0-B6F9-64E87CEF495C}"/>
                </a:ext>
              </a:extLst>
            </p:cNvPr>
            <p:cNvSpPr/>
            <p:nvPr/>
          </p:nvSpPr>
          <p:spPr>
            <a:xfrm>
              <a:off x="10570932" y="2211036"/>
              <a:ext cx="252000" cy="25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7" name="文字方塊 56">
            <a:extLst>
              <a:ext uri="{FF2B5EF4-FFF2-40B4-BE49-F238E27FC236}">
                <a16:creationId xmlns:a16="http://schemas.microsoft.com/office/drawing/2014/main" id="{79C569EC-E99B-4C6F-99A0-42B1FCD7DD9F}"/>
              </a:ext>
            </a:extLst>
          </p:cNvPr>
          <p:cNvSpPr txBox="1"/>
          <p:nvPr/>
        </p:nvSpPr>
        <p:spPr>
          <a:xfrm>
            <a:off x="10917508" y="3640232"/>
            <a:ext cx="2566207" cy="882036"/>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kumimoji="0" lang="zh-TW" altLang="en-US" sz="44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研究方法</a:t>
            </a:r>
            <a:endParaRPr kumimoji="0" lang="zh-CN" altLang="en-US" sz="40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58" name="文字方塊 57">
            <a:extLst>
              <a:ext uri="{FF2B5EF4-FFF2-40B4-BE49-F238E27FC236}">
                <a16:creationId xmlns:a16="http://schemas.microsoft.com/office/drawing/2014/main" id="{428EF1DB-540A-4F13-93E8-59027091088C}"/>
              </a:ext>
            </a:extLst>
          </p:cNvPr>
          <p:cNvSpPr txBox="1"/>
          <p:nvPr/>
        </p:nvSpPr>
        <p:spPr>
          <a:xfrm>
            <a:off x="10903257" y="5351271"/>
            <a:ext cx="2566207" cy="882036"/>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kumimoji="0" lang="zh-TW" altLang="en-US" sz="44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研究結果</a:t>
            </a:r>
            <a:endParaRPr kumimoji="0" lang="zh-CN" altLang="en-US" sz="40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59" name="文字方塊 58">
            <a:extLst>
              <a:ext uri="{FF2B5EF4-FFF2-40B4-BE49-F238E27FC236}">
                <a16:creationId xmlns:a16="http://schemas.microsoft.com/office/drawing/2014/main" id="{4E1C268A-5619-4A3A-8EE6-82CC19723112}"/>
              </a:ext>
            </a:extLst>
          </p:cNvPr>
          <p:cNvSpPr txBox="1"/>
          <p:nvPr/>
        </p:nvSpPr>
        <p:spPr>
          <a:xfrm>
            <a:off x="10903257" y="7112906"/>
            <a:ext cx="2566207" cy="882036"/>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kumimoji="0" lang="zh-TW" altLang="en-US" sz="44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未來展望</a:t>
            </a:r>
            <a:endParaRPr kumimoji="0" lang="zh-CN" altLang="en-US" sz="40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61" name="Freeform 47">
            <a:extLst>
              <a:ext uri="{FF2B5EF4-FFF2-40B4-BE49-F238E27FC236}">
                <a16:creationId xmlns:a16="http://schemas.microsoft.com/office/drawing/2014/main" id="{ADC44D16-3CCF-41E2-BCA2-B810EE71CE62}"/>
              </a:ext>
            </a:extLst>
          </p:cNvPr>
          <p:cNvSpPr/>
          <p:nvPr/>
        </p:nvSpPr>
        <p:spPr>
          <a:xfrm rot="5400000" flipH="1">
            <a:off x="9369522" y="4049790"/>
            <a:ext cx="115200" cy="684000"/>
          </a:xfrm>
          <a:prstGeom prst="rect">
            <a:avLst/>
          </a:prstGeom>
          <a:solidFill>
            <a:srgbClr val="EDEDED"/>
          </a:solidFill>
          <a:ln w="12700">
            <a:solidFill>
              <a:srgbClr val="000000">
                <a:alpha val="0"/>
              </a:srgbClr>
            </a:solidFill>
          </a:ln>
        </p:spPr>
        <p:txBody>
          <a:bodyPr lIns="45719" rIns="45719" anchor="ctr"/>
          <a:lstStyle/>
          <a:p>
            <a:pPr algn="ctr"/>
            <a:endParaRPr lang="zh-TW" altLang="en-US" dirty="0"/>
          </a:p>
        </p:txBody>
      </p:sp>
      <p:sp>
        <p:nvSpPr>
          <p:cNvPr id="62" name="Freeform 47">
            <a:extLst>
              <a:ext uri="{FF2B5EF4-FFF2-40B4-BE49-F238E27FC236}">
                <a16:creationId xmlns:a16="http://schemas.microsoft.com/office/drawing/2014/main" id="{113E880C-3E6D-44B3-B436-11111BC7266D}"/>
              </a:ext>
            </a:extLst>
          </p:cNvPr>
          <p:cNvSpPr/>
          <p:nvPr/>
        </p:nvSpPr>
        <p:spPr>
          <a:xfrm rot="5400000" flipH="1">
            <a:off x="9392945" y="5770188"/>
            <a:ext cx="115200" cy="684000"/>
          </a:xfrm>
          <a:prstGeom prst="rect">
            <a:avLst/>
          </a:prstGeom>
          <a:solidFill>
            <a:srgbClr val="EDEDED"/>
          </a:solidFill>
          <a:ln w="12700">
            <a:solidFill>
              <a:srgbClr val="000000">
                <a:alpha val="0"/>
              </a:srgbClr>
            </a:solidFill>
          </a:ln>
        </p:spPr>
        <p:txBody>
          <a:bodyPr lIns="45719" rIns="45719" anchor="ctr"/>
          <a:lstStyle/>
          <a:p>
            <a:pPr algn="ctr"/>
            <a:endParaRPr lang="zh-TW" altLang="en-US" dirty="0"/>
          </a:p>
        </p:txBody>
      </p:sp>
      <p:sp>
        <p:nvSpPr>
          <p:cNvPr id="63" name="Freeform 47">
            <a:extLst>
              <a:ext uri="{FF2B5EF4-FFF2-40B4-BE49-F238E27FC236}">
                <a16:creationId xmlns:a16="http://schemas.microsoft.com/office/drawing/2014/main" id="{B43CCD1C-0459-483A-90DC-C950F61F1D97}"/>
              </a:ext>
            </a:extLst>
          </p:cNvPr>
          <p:cNvSpPr/>
          <p:nvPr/>
        </p:nvSpPr>
        <p:spPr>
          <a:xfrm rot="5400000" flipH="1">
            <a:off x="9384350" y="7483103"/>
            <a:ext cx="115200" cy="684000"/>
          </a:xfrm>
          <a:prstGeom prst="rect">
            <a:avLst/>
          </a:prstGeom>
          <a:solidFill>
            <a:srgbClr val="EDEDED"/>
          </a:solidFill>
          <a:ln w="12700">
            <a:solidFill>
              <a:srgbClr val="000000">
                <a:alpha val="0"/>
              </a:srgbClr>
            </a:solidFill>
          </a:ln>
        </p:spPr>
        <p:txBody>
          <a:bodyPr lIns="45719" rIns="45719" anchor="ctr"/>
          <a:lstStyle/>
          <a:p>
            <a:pPr algn="ctr"/>
            <a:endParaRPr lang="zh-TW" altLang="en-US" dirty="0"/>
          </a:p>
        </p:txBody>
      </p:sp>
      <p:sp>
        <p:nvSpPr>
          <p:cNvPr id="65" name="橢圓 64">
            <a:extLst>
              <a:ext uri="{FF2B5EF4-FFF2-40B4-BE49-F238E27FC236}">
                <a16:creationId xmlns:a16="http://schemas.microsoft.com/office/drawing/2014/main" id="{54E2E021-4A7C-4250-BCDB-858905A62EA1}"/>
              </a:ext>
            </a:extLst>
          </p:cNvPr>
          <p:cNvSpPr/>
          <p:nvPr/>
        </p:nvSpPr>
        <p:spPr>
          <a:xfrm>
            <a:off x="10688146" y="5680348"/>
            <a:ext cx="180000" cy="180000"/>
          </a:xfrm>
          <a:prstGeom prst="ellipse">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投影片編號版面配置區 3"/>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2</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917781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4502791" y="1006378"/>
            <a:ext cx="4075087" cy="7616413"/>
            <a:chOff x="535458" y="3393221"/>
            <a:chExt cx="4075087" cy="7616413"/>
          </a:xfrm>
        </p:grpSpPr>
        <p:grpSp>
          <p:nvGrpSpPr>
            <p:cNvPr id="17" name="群組 16"/>
            <p:cNvGrpSpPr/>
            <p:nvPr/>
          </p:nvGrpSpPr>
          <p:grpSpPr>
            <a:xfrm>
              <a:off x="992276" y="3393221"/>
              <a:ext cx="3618269" cy="7616413"/>
              <a:chOff x="3190257" y="-414317"/>
              <a:chExt cx="3618269" cy="7616413"/>
            </a:xfrm>
          </p:grpSpPr>
          <p:grpSp>
            <p:nvGrpSpPr>
              <p:cNvPr id="23" name="群組 22"/>
              <p:cNvGrpSpPr/>
              <p:nvPr/>
            </p:nvGrpSpPr>
            <p:grpSpPr>
              <a:xfrm>
                <a:off x="3190257" y="-414317"/>
                <a:ext cx="3618269" cy="7616413"/>
                <a:chOff x="3584004" y="409069"/>
                <a:chExt cx="3618269" cy="7616413"/>
              </a:xfrm>
            </p:grpSpPr>
            <p:grpSp>
              <p:nvGrpSpPr>
                <p:cNvPr id="26" name="群組 25"/>
                <p:cNvGrpSpPr/>
                <p:nvPr/>
              </p:nvGrpSpPr>
              <p:grpSpPr>
                <a:xfrm>
                  <a:off x="4440530" y="409069"/>
                  <a:ext cx="2170415" cy="1053296"/>
                  <a:chOff x="4652142" y="727798"/>
                  <a:chExt cx="2170415" cy="1053296"/>
                </a:xfrm>
              </p:grpSpPr>
              <p:sp>
                <p:nvSpPr>
                  <p:cNvPr id="40" name="橢圓 39"/>
                  <p:cNvSpPr/>
                  <p:nvPr/>
                </p:nvSpPr>
                <p:spPr>
                  <a:xfrm>
                    <a:off x="4652142" y="727798"/>
                    <a:ext cx="2170415" cy="1053296"/>
                  </a:xfrm>
                  <a:prstGeom prst="ellipse">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5223321" y="922483"/>
                    <a:ext cx="1028055" cy="584775"/>
                  </a:xfrm>
                  <a:prstGeom prst="rect">
                    <a:avLst/>
                  </a:prstGeom>
                  <a:noFill/>
                </p:spPr>
                <p:txBody>
                  <a:bodyPr wrap="square" rtlCol="0">
                    <a:spAutoFit/>
                  </a:bodyPr>
                  <a:lstStyle/>
                  <a:p>
                    <a:r>
                      <a:rPr lang="en-US" altLang="zh-TW" sz="3200" b="1" dirty="0" smtClean="0">
                        <a:latin typeface="Times New Roman" panose="02020603050405020304" pitchFamily="18" charset="0"/>
                        <a:cs typeface="Times New Roman" panose="02020603050405020304" pitchFamily="18" charset="0"/>
                      </a:rPr>
                      <a:t>start</a:t>
                    </a:r>
                    <a:endParaRPr lang="zh-TW" altLang="en-US" sz="3200" b="1" dirty="0">
                      <a:latin typeface="Times New Roman" panose="02020603050405020304" pitchFamily="18" charset="0"/>
                      <a:cs typeface="Times New Roman" panose="02020603050405020304" pitchFamily="18" charset="0"/>
                    </a:endParaRPr>
                  </a:p>
                </p:txBody>
              </p:sp>
            </p:grpSp>
            <p:sp>
              <p:nvSpPr>
                <p:cNvPr id="27" name="流程圖: 資料 26"/>
                <p:cNvSpPr/>
                <p:nvPr/>
              </p:nvSpPr>
              <p:spPr>
                <a:xfrm>
                  <a:off x="3987598" y="2072701"/>
                  <a:ext cx="3093427" cy="983848"/>
                </a:xfrm>
                <a:prstGeom prst="flowChartInputOutpu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單箭頭接點 27">
                  <a:extLst>
                    <a:ext uri="{FF2B5EF4-FFF2-40B4-BE49-F238E27FC236}">
                      <a16:creationId xmlns:a16="http://schemas.microsoft.com/office/drawing/2014/main" id="{E5366C37-923A-4CA9-9074-40E57E91FCE7}"/>
                    </a:ext>
                  </a:extLst>
                </p:cNvPr>
                <p:cNvCxnSpPr>
                  <a:stCxn id="40" idx="4"/>
                  <a:endCxn id="27" idx="1"/>
                </p:cNvCxnSpPr>
                <p:nvPr/>
              </p:nvCxnSpPr>
              <p:spPr>
                <a:xfrm>
                  <a:off x="5525738" y="1462365"/>
                  <a:ext cx="8574"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4385928" y="2173864"/>
                  <a:ext cx="2266916"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設定</a:t>
                  </a:r>
                  <a:r>
                    <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database IP </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位置</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0" name="流程圖: 資料 29"/>
                <p:cNvSpPr/>
                <p:nvPr/>
              </p:nvSpPr>
              <p:spPr>
                <a:xfrm>
                  <a:off x="3584004" y="3688974"/>
                  <a:ext cx="3618269" cy="1056646"/>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p:cNvSpPr txBox="1"/>
                <p:nvPr/>
              </p:nvSpPr>
              <p:spPr>
                <a:xfrm>
                  <a:off x="4217796" y="3947979"/>
                  <a:ext cx="2468096" cy="461665"/>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設定接收方法</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32" name="直線單箭頭接點 31">
                  <a:extLst>
                    <a:ext uri="{FF2B5EF4-FFF2-40B4-BE49-F238E27FC236}">
                      <a16:creationId xmlns:a16="http://schemas.microsoft.com/office/drawing/2014/main" id="{E5366C37-923A-4CA9-9074-40E57E91FCE7}"/>
                    </a:ext>
                  </a:extLst>
                </p:cNvPr>
                <p:cNvCxnSpPr/>
                <p:nvPr/>
              </p:nvCxnSpPr>
              <p:spPr>
                <a:xfrm flipH="1">
                  <a:off x="5525734" y="3058873"/>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圖: 資料 32"/>
                <p:cNvSpPr/>
                <p:nvPr/>
              </p:nvSpPr>
              <p:spPr>
                <a:xfrm>
                  <a:off x="4217796" y="5378045"/>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p:cNvSpPr txBox="1"/>
                <p:nvPr/>
              </p:nvSpPr>
              <p:spPr>
                <a:xfrm>
                  <a:off x="4670325" y="5460625"/>
                  <a:ext cx="1830611"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接收</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p>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的資料</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35" name="直線單箭頭接點 34">
                  <a:extLst>
                    <a:ext uri="{FF2B5EF4-FFF2-40B4-BE49-F238E27FC236}">
                      <a16:creationId xmlns:a16="http://schemas.microsoft.com/office/drawing/2014/main" id="{E5366C37-923A-4CA9-9074-40E57E91FCE7}"/>
                    </a:ext>
                  </a:extLst>
                </p:cNvPr>
                <p:cNvCxnSpPr/>
                <p:nvPr/>
              </p:nvCxnSpPr>
              <p:spPr>
                <a:xfrm flipH="1">
                  <a:off x="5525734" y="4744559"/>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36" name="流程圖: 資料 35"/>
                <p:cNvSpPr/>
                <p:nvPr/>
              </p:nvSpPr>
              <p:spPr>
                <a:xfrm>
                  <a:off x="4217796" y="7041634"/>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4849668" y="7118059"/>
                  <a:ext cx="1369285"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傳送到資料庫</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cxnSp>
            <p:nvCxnSpPr>
              <p:cNvPr id="24" name="直線單箭頭接點 23">
                <a:extLst>
                  <a:ext uri="{FF2B5EF4-FFF2-40B4-BE49-F238E27FC236}">
                    <a16:creationId xmlns:a16="http://schemas.microsoft.com/office/drawing/2014/main" id="{E5366C37-923A-4CA9-9074-40E57E91FCE7}"/>
                  </a:ext>
                </a:extLst>
              </p:cNvPr>
              <p:cNvCxnSpPr/>
              <p:nvPr/>
            </p:nvCxnSpPr>
            <p:spPr>
              <a:xfrm flipH="1">
                <a:off x="5131985" y="5529155"/>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群組 7"/>
            <p:cNvGrpSpPr/>
            <p:nvPr/>
          </p:nvGrpSpPr>
          <p:grpSpPr>
            <a:xfrm flipH="1">
              <a:off x="535458" y="3824697"/>
              <a:ext cx="1087080" cy="6753504"/>
              <a:chOff x="-4528944" y="2377230"/>
              <a:chExt cx="1087080" cy="6753504"/>
            </a:xfrm>
          </p:grpSpPr>
          <p:cxnSp>
            <p:nvCxnSpPr>
              <p:cNvPr id="42" name="直線單箭頭接點 41">
                <a:extLst>
                  <a:ext uri="{FF2B5EF4-FFF2-40B4-BE49-F238E27FC236}">
                    <a16:creationId xmlns:a16="http://schemas.microsoft.com/office/drawing/2014/main" id="{E5366C37-923A-4CA9-9074-40E57E91FCE7}"/>
                  </a:ext>
                </a:extLst>
              </p:cNvPr>
              <p:cNvCxnSpPr/>
              <p:nvPr/>
            </p:nvCxnSpPr>
            <p:spPr>
              <a:xfrm flipH="1">
                <a:off x="-4528944" y="2392970"/>
                <a:ext cx="1080046" cy="1"/>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3477864" y="2377230"/>
                <a:ext cx="36000" cy="6753504"/>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4420898" y="9087530"/>
                <a:ext cx="972000" cy="36000"/>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 name="群組 6"/>
          <p:cNvGrpSpPr/>
          <p:nvPr/>
        </p:nvGrpSpPr>
        <p:grpSpPr>
          <a:xfrm>
            <a:off x="9308900" y="2904606"/>
            <a:ext cx="8362259" cy="3819999"/>
            <a:chOff x="9588871" y="2892931"/>
            <a:chExt cx="8362259" cy="3819999"/>
          </a:xfrm>
        </p:grpSpPr>
        <p:pic>
          <p:nvPicPr>
            <p:cNvPr id="15" name="圖片 14" descr="一張含有 文字 的圖片&#10;&#10;自動產生的描述">
              <a:extLst>
                <a:ext uri="{FF2B5EF4-FFF2-40B4-BE49-F238E27FC236}">
                  <a16:creationId xmlns:a16="http://schemas.microsoft.com/office/drawing/2014/main" id="{D4DE6A33-0C1B-4B55-83EB-7F8B88EAAA8D}"/>
                </a:ext>
              </a:extLst>
            </p:cNvPr>
            <p:cNvPicPr>
              <a:picLocks noChangeAspect="1"/>
            </p:cNvPicPr>
            <p:nvPr/>
          </p:nvPicPr>
          <p:blipFill rotWithShape="1">
            <a:blip r:embed="rId3">
              <a:extLst>
                <a:ext uri="{28A0092B-C50C-407E-A947-70E740481C1C}">
                  <a14:useLocalDpi xmlns:a14="http://schemas.microsoft.com/office/drawing/2010/main" val="0"/>
                </a:ext>
              </a:extLst>
            </a:blip>
            <a:srcRect t="52060" b="3513"/>
            <a:stretch/>
          </p:blipFill>
          <p:spPr>
            <a:xfrm>
              <a:off x="9588871" y="2916282"/>
              <a:ext cx="8362259" cy="3796648"/>
            </a:xfrm>
            <a:prstGeom prst="rect">
              <a:avLst/>
            </a:prstGeom>
          </p:spPr>
        </p:pic>
        <p:sp>
          <p:nvSpPr>
            <p:cNvPr id="5" name="矩形 4"/>
            <p:cNvSpPr/>
            <p:nvPr/>
          </p:nvSpPr>
          <p:spPr>
            <a:xfrm>
              <a:off x="9588871" y="2892931"/>
              <a:ext cx="8362259" cy="381999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2" name="文字方塊 51">
            <a:extLst>
              <a:ext uri="{FF2B5EF4-FFF2-40B4-BE49-F238E27FC236}">
                <a16:creationId xmlns:a16="http://schemas.microsoft.com/office/drawing/2014/main" id="{C7C78279-6832-4830-9B4F-D76E469B2FE9}"/>
              </a:ext>
            </a:extLst>
          </p:cNvPr>
          <p:cNvSpPr txBox="1"/>
          <p:nvPr/>
        </p:nvSpPr>
        <p:spPr>
          <a:xfrm>
            <a:off x="15654357" y="2904606"/>
            <a:ext cx="2016802"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設定資料庫</a:t>
            </a:r>
            <a:r>
              <a:rPr lang="en-US" altLang="zh-TW" b="1" dirty="0">
                <a:solidFill>
                  <a:schemeClr val="bg1"/>
                </a:solidFill>
                <a:latin typeface="微軟正黑體" panose="020B0604030504040204" pitchFamily="34" charset="-120"/>
                <a:ea typeface="微軟正黑體" panose="020B0604030504040204" pitchFamily="34" charset="-120"/>
              </a:rPr>
              <a:t>IP</a:t>
            </a:r>
            <a:r>
              <a:rPr lang="zh-TW" altLang="en-US" b="1" dirty="0">
                <a:solidFill>
                  <a:schemeClr val="bg1"/>
                </a:solidFill>
                <a:latin typeface="微軟正黑體" panose="020B0604030504040204" pitchFamily="34" charset="-120"/>
                <a:ea typeface="微軟正黑體" panose="020B0604030504040204" pitchFamily="34" charset="-120"/>
              </a:rPr>
              <a:t>位置</a:t>
            </a:r>
          </a:p>
        </p:txBody>
      </p:sp>
      <p:grpSp>
        <p:nvGrpSpPr>
          <p:cNvPr id="50" name="群組 49"/>
          <p:cNvGrpSpPr/>
          <p:nvPr/>
        </p:nvGrpSpPr>
        <p:grpSpPr>
          <a:xfrm>
            <a:off x="1945" y="1390520"/>
            <a:ext cx="4354968" cy="8295313"/>
            <a:chOff x="1945" y="1390520"/>
            <a:chExt cx="4354968" cy="8295313"/>
          </a:xfrm>
        </p:grpSpPr>
        <p:grpSp>
          <p:nvGrpSpPr>
            <p:cNvPr id="57" name="群組 56"/>
            <p:cNvGrpSpPr/>
            <p:nvPr/>
          </p:nvGrpSpPr>
          <p:grpSpPr>
            <a:xfrm>
              <a:off x="1945" y="1390520"/>
              <a:ext cx="4354968" cy="8295313"/>
              <a:chOff x="1945" y="1390520"/>
              <a:chExt cx="4354968" cy="8295313"/>
            </a:xfrm>
          </p:grpSpPr>
          <p:grpSp>
            <p:nvGrpSpPr>
              <p:cNvPr id="59" name="群組 58"/>
              <p:cNvGrpSpPr/>
              <p:nvPr/>
            </p:nvGrpSpPr>
            <p:grpSpPr>
              <a:xfrm>
                <a:off x="319236" y="1390520"/>
                <a:ext cx="3563214" cy="8295313"/>
                <a:chOff x="317724" y="1539384"/>
                <a:chExt cx="3563214" cy="8295313"/>
              </a:xfrm>
            </p:grpSpPr>
            <p:sp>
              <p:nvSpPr>
                <p:cNvPr id="62" name="矩形 61"/>
                <p:cNvSpPr/>
                <p:nvPr/>
              </p:nvSpPr>
              <p:spPr>
                <a:xfrm>
                  <a:off x="317724" y="1539384"/>
                  <a:ext cx="3563214" cy="8295313"/>
                </a:xfrm>
                <a:prstGeom prst="rect">
                  <a:avLst/>
                </a:prstGeom>
                <a:solidFill>
                  <a:schemeClr val="bg1"/>
                </a:solid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3" name="圖片 62">
                  <a:extLst>
                    <a:ext uri="{FF2B5EF4-FFF2-40B4-BE49-F238E27FC236}">
                      <a16:creationId xmlns:a16="http://schemas.microsoft.com/office/drawing/2014/main" id="{26EA89BF-D4E2-4B38-A326-0C8A6F61954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backgroundRemoval t="28256" b="58720" l="6452" r="25968">
                              <a14:foregroundMark x1="20161" y1="45033" x2="20161" y2="45033"/>
                              <a14:foregroundMark x1="15565" y1="52539" x2="15565" y2="52539"/>
                            </a14:backgroundRemoval>
                          </a14:imgEffect>
                        </a14:imgLayer>
                      </a14:imgProps>
                    </a:ext>
                  </a:extLst>
                </a:blip>
                <a:srcRect l="4039" t="24941" r="71543" b="40702"/>
                <a:stretch/>
              </p:blipFill>
              <p:spPr>
                <a:xfrm rot="16200000">
                  <a:off x="52511" y="3674901"/>
                  <a:ext cx="1768531" cy="909078"/>
                </a:xfrm>
                <a:prstGeom prst="rect">
                  <a:avLst/>
                </a:prstGeom>
                <a:ln w="38100">
                  <a:noFill/>
                </a:ln>
              </p:spPr>
            </p:pic>
            <p:sp>
              <p:nvSpPr>
                <p:cNvPr id="64" name="文字方塊 63"/>
                <p:cNvSpPr txBox="1"/>
                <p:nvPr/>
              </p:nvSpPr>
              <p:spPr>
                <a:xfrm>
                  <a:off x="529558" y="5275123"/>
                  <a:ext cx="3139545"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主機</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彙整傳值</a:t>
                  </a:r>
                </a:p>
              </p:txBody>
            </p:sp>
            <p:sp>
              <p:nvSpPr>
                <p:cNvPr id="65" name="文字方塊 64"/>
                <p:cNvSpPr txBox="1"/>
                <p:nvPr/>
              </p:nvSpPr>
              <p:spPr>
                <a:xfrm>
                  <a:off x="720048" y="9062371"/>
                  <a:ext cx="2803246"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Database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接收資料</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pic>
            <p:nvPicPr>
              <p:cNvPr id="60"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18706">
                <a:off x="1945" y="1718675"/>
                <a:ext cx="4354968" cy="275527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Warning: Researcher Drops phpMyAdmin Zero-Day Affecting All Versions - N3X0"/>
              <p:cNvPicPr>
                <a:picLocks noChangeAspect="1" noChangeArrowheads="1"/>
              </p:cNvPicPr>
              <p:nvPr/>
            </p:nvPicPr>
            <p:blipFill rotWithShape="1">
              <a:blip r:embed="rId7">
                <a:extLst>
                  <a:ext uri="{28A0092B-C50C-407E-A947-70E740481C1C}">
                    <a14:useLocalDpi xmlns:a14="http://schemas.microsoft.com/office/drawing/2010/main" val="0"/>
                  </a:ext>
                </a:extLst>
              </a:blip>
              <a:srcRect l="9516" t="7941" r="11583"/>
              <a:stretch/>
            </p:blipFill>
            <p:spPr bwMode="auto">
              <a:xfrm>
                <a:off x="669121" y="6980436"/>
                <a:ext cx="2908125" cy="1885553"/>
              </a:xfrm>
              <a:prstGeom prst="rect">
                <a:avLst/>
              </a:prstGeom>
              <a:noFill/>
              <a:ln w="57150">
                <a:noFill/>
              </a:ln>
              <a:extLst>
                <a:ext uri="{909E8E84-426E-40DD-AFC4-6F175D3DCCD1}">
                  <a14:hiddenFill xmlns:a14="http://schemas.microsoft.com/office/drawing/2010/main">
                    <a:solidFill>
                      <a:srgbClr val="FFFFFF"/>
                    </a:solidFill>
                  </a14:hiddenFill>
                </a:ext>
              </a:extLst>
            </p:spPr>
          </p:pic>
        </p:grpSp>
        <p:sp>
          <p:nvSpPr>
            <p:cNvPr id="58" name="向下箭號 57"/>
            <p:cNvSpPr/>
            <p:nvPr/>
          </p:nvSpPr>
          <p:spPr>
            <a:xfrm>
              <a:off x="1745369" y="5990774"/>
              <a:ext cx="707922" cy="711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88" name="圖片 87"/>
          <p:cNvPicPr>
            <a:picLocks noChangeAspect="1"/>
          </p:cNvPicPr>
          <p:nvPr/>
        </p:nvPicPr>
        <p:blipFill>
          <a:blip r:embed="rId8"/>
          <a:stretch>
            <a:fillRect/>
          </a:stretch>
        </p:blipFill>
        <p:spPr>
          <a:xfrm>
            <a:off x="4284774" y="1845602"/>
            <a:ext cx="4121253" cy="7699915"/>
          </a:xfrm>
          <a:prstGeom prst="rect">
            <a:avLst/>
          </a:prstGeom>
        </p:spPr>
      </p:pic>
      <p:grpSp>
        <p:nvGrpSpPr>
          <p:cNvPr id="89" name="群組 88">
            <a:extLst>
              <a:ext uri="{FF2B5EF4-FFF2-40B4-BE49-F238E27FC236}">
                <a16:creationId xmlns:a16="http://schemas.microsoft.com/office/drawing/2014/main" id="{1930C3B3-1864-44A5-B1E4-87E5A339B036}"/>
              </a:ext>
            </a:extLst>
          </p:cNvPr>
          <p:cNvGrpSpPr/>
          <p:nvPr/>
        </p:nvGrpSpPr>
        <p:grpSpPr>
          <a:xfrm>
            <a:off x="3075303" y="-1417817"/>
            <a:ext cx="12047547" cy="2950413"/>
            <a:chOff x="3075303" y="-1417817"/>
            <a:chExt cx="12047547" cy="2950413"/>
          </a:xfrm>
        </p:grpSpPr>
        <p:sp>
          <p:nvSpPr>
            <p:cNvPr id="90" name="文字方塊 89">
              <a:extLst>
                <a:ext uri="{FF2B5EF4-FFF2-40B4-BE49-F238E27FC236}">
                  <a16:creationId xmlns:a16="http://schemas.microsoft.com/office/drawing/2014/main" id="{8D74DC28-D200-40CA-ACCA-AC7B1D128DDD}"/>
                </a:ext>
              </a:extLst>
            </p:cNvPr>
            <p:cNvSpPr txBox="1"/>
            <p:nvPr/>
          </p:nvSpPr>
          <p:spPr>
            <a:xfrm>
              <a:off x="3075303" y="480000"/>
              <a:ext cx="12047547" cy="1052596"/>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a:t>
              </a:r>
              <a:r>
                <a:rPr lang="en-US" altLang="zh-TW"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Esp-32</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主機傳值至</a:t>
              </a:r>
              <a:r>
                <a:rPr lang="en-US" altLang="zh-TW"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Database</a:t>
              </a:r>
              <a:endPar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endParaRPr>
            </a:p>
          </p:txBody>
        </p:sp>
        <p:pic>
          <p:nvPicPr>
            <p:cNvPr id="91" name="圖片 90">
              <a:extLst>
                <a:ext uri="{FF2B5EF4-FFF2-40B4-BE49-F238E27FC236}">
                  <a16:creationId xmlns:a16="http://schemas.microsoft.com/office/drawing/2014/main" id="{9F1C77B5-CCAD-4817-8C6D-B78EED132240}"/>
                </a:ext>
              </a:extLst>
            </p:cNvPr>
            <p:cNvPicPr>
              <a:picLocks noChangeAspect="1"/>
            </p:cNvPicPr>
            <p:nvPr/>
          </p:nvPicPr>
          <p:blipFill rotWithShape="1">
            <a:blip r:embed="rId9">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3" name="投影片編號版面配置區 2"/>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20</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30713292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4502791" y="1006378"/>
            <a:ext cx="4075087" cy="7616413"/>
            <a:chOff x="535458" y="3393221"/>
            <a:chExt cx="4075087" cy="7616413"/>
          </a:xfrm>
        </p:grpSpPr>
        <p:grpSp>
          <p:nvGrpSpPr>
            <p:cNvPr id="17" name="群組 16"/>
            <p:cNvGrpSpPr/>
            <p:nvPr/>
          </p:nvGrpSpPr>
          <p:grpSpPr>
            <a:xfrm>
              <a:off x="992276" y="3393221"/>
              <a:ext cx="3618269" cy="7616413"/>
              <a:chOff x="3190257" y="-414317"/>
              <a:chExt cx="3618269" cy="7616413"/>
            </a:xfrm>
          </p:grpSpPr>
          <p:grpSp>
            <p:nvGrpSpPr>
              <p:cNvPr id="23" name="群組 22"/>
              <p:cNvGrpSpPr/>
              <p:nvPr/>
            </p:nvGrpSpPr>
            <p:grpSpPr>
              <a:xfrm>
                <a:off x="3190257" y="-414317"/>
                <a:ext cx="3618269" cy="7616413"/>
                <a:chOff x="3584004" y="409069"/>
                <a:chExt cx="3618269" cy="7616413"/>
              </a:xfrm>
            </p:grpSpPr>
            <p:grpSp>
              <p:nvGrpSpPr>
                <p:cNvPr id="26" name="群組 25"/>
                <p:cNvGrpSpPr/>
                <p:nvPr/>
              </p:nvGrpSpPr>
              <p:grpSpPr>
                <a:xfrm>
                  <a:off x="4440530" y="409069"/>
                  <a:ext cx="2170415" cy="1053296"/>
                  <a:chOff x="4652142" y="727798"/>
                  <a:chExt cx="2170415" cy="1053296"/>
                </a:xfrm>
              </p:grpSpPr>
              <p:sp>
                <p:nvSpPr>
                  <p:cNvPr id="40" name="橢圓 39"/>
                  <p:cNvSpPr/>
                  <p:nvPr/>
                </p:nvSpPr>
                <p:spPr>
                  <a:xfrm>
                    <a:off x="4652142" y="727798"/>
                    <a:ext cx="2170415" cy="1053296"/>
                  </a:xfrm>
                  <a:prstGeom prst="ellipse">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5223321" y="922483"/>
                    <a:ext cx="1028055" cy="584775"/>
                  </a:xfrm>
                  <a:prstGeom prst="rect">
                    <a:avLst/>
                  </a:prstGeom>
                  <a:noFill/>
                </p:spPr>
                <p:txBody>
                  <a:bodyPr wrap="square" rtlCol="0">
                    <a:spAutoFit/>
                  </a:bodyPr>
                  <a:lstStyle/>
                  <a:p>
                    <a:r>
                      <a:rPr lang="en-US" altLang="zh-TW" sz="3200" b="1" dirty="0" smtClean="0">
                        <a:latin typeface="Times New Roman" panose="02020603050405020304" pitchFamily="18" charset="0"/>
                        <a:cs typeface="Times New Roman" panose="02020603050405020304" pitchFamily="18" charset="0"/>
                      </a:rPr>
                      <a:t>start</a:t>
                    </a:r>
                    <a:endParaRPr lang="zh-TW" altLang="en-US" sz="3200" b="1" dirty="0">
                      <a:latin typeface="Times New Roman" panose="02020603050405020304" pitchFamily="18" charset="0"/>
                      <a:cs typeface="Times New Roman" panose="02020603050405020304" pitchFamily="18" charset="0"/>
                    </a:endParaRPr>
                  </a:p>
                </p:txBody>
              </p:sp>
            </p:grpSp>
            <p:sp>
              <p:nvSpPr>
                <p:cNvPr id="27" name="流程圖: 資料 26"/>
                <p:cNvSpPr/>
                <p:nvPr/>
              </p:nvSpPr>
              <p:spPr>
                <a:xfrm>
                  <a:off x="3987598" y="2072701"/>
                  <a:ext cx="3093427"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單箭頭接點 27">
                  <a:extLst>
                    <a:ext uri="{FF2B5EF4-FFF2-40B4-BE49-F238E27FC236}">
                      <a16:creationId xmlns:a16="http://schemas.microsoft.com/office/drawing/2014/main" id="{E5366C37-923A-4CA9-9074-40E57E91FCE7}"/>
                    </a:ext>
                  </a:extLst>
                </p:cNvPr>
                <p:cNvCxnSpPr>
                  <a:stCxn id="40" idx="4"/>
                  <a:endCxn id="27" idx="1"/>
                </p:cNvCxnSpPr>
                <p:nvPr/>
              </p:nvCxnSpPr>
              <p:spPr>
                <a:xfrm>
                  <a:off x="5525738" y="1462365"/>
                  <a:ext cx="8574"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4385928" y="2173864"/>
                  <a:ext cx="2266916"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設定</a:t>
                  </a:r>
                  <a:r>
                    <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database IP </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位置</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0" name="流程圖: 資料 29"/>
                <p:cNvSpPr/>
                <p:nvPr/>
              </p:nvSpPr>
              <p:spPr>
                <a:xfrm>
                  <a:off x="3584004" y="3688974"/>
                  <a:ext cx="3618269" cy="1056646"/>
                </a:xfrm>
                <a:prstGeom prst="flowChartInputOutpu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p:cNvSpPr txBox="1"/>
                <p:nvPr/>
              </p:nvSpPr>
              <p:spPr>
                <a:xfrm>
                  <a:off x="4217796" y="3947979"/>
                  <a:ext cx="2468096" cy="461665"/>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設定接收方法</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32" name="直線單箭頭接點 31">
                  <a:extLst>
                    <a:ext uri="{FF2B5EF4-FFF2-40B4-BE49-F238E27FC236}">
                      <a16:creationId xmlns:a16="http://schemas.microsoft.com/office/drawing/2014/main" id="{E5366C37-923A-4CA9-9074-40E57E91FCE7}"/>
                    </a:ext>
                  </a:extLst>
                </p:cNvPr>
                <p:cNvCxnSpPr/>
                <p:nvPr/>
              </p:nvCxnSpPr>
              <p:spPr>
                <a:xfrm flipH="1">
                  <a:off x="5525734" y="3058873"/>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圖: 資料 32"/>
                <p:cNvSpPr/>
                <p:nvPr/>
              </p:nvSpPr>
              <p:spPr>
                <a:xfrm>
                  <a:off x="4217796" y="5378045"/>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p:cNvSpPr txBox="1"/>
                <p:nvPr/>
              </p:nvSpPr>
              <p:spPr>
                <a:xfrm>
                  <a:off x="4670325" y="5460625"/>
                  <a:ext cx="1830611"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接收</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p>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的資料</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35" name="直線單箭頭接點 34">
                  <a:extLst>
                    <a:ext uri="{FF2B5EF4-FFF2-40B4-BE49-F238E27FC236}">
                      <a16:creationId xmlns:a16="http://schemas.microsoft.com/office/drawing/2014/main" id="{E5366C37-923A-4CA9-9074-40E57E91FCE7}"/>
                    </a:ext>
                  </a:extLst>
                </p:cNvPr>
                <p:cNvCxnSpPr/>
                <p:nvPr/>
              </p:nvCxnSpPr>
              <p:spPr>
                <a:xfrm flipH="1">
                  <a:off x="5525734" y="4744559"/>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36" name="流程圖: 資料 35"/>
                <p:cNvSpPr/>
                <p:nvPr/>
              </p:nvSpPr>
              <p:spPr>
                <a:xfrm>
                  <a:off x="4217796" y="7041634"/>
                  <a:ext cx="2615879"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4849668" y="7118059"/>
                  <a:ext cx="1369285"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傳送到資料庫</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cxnSp>
            <p:nvCxnSpPr>
              <p:cNvPr id="24" name="直線單箭頭接點 23">
                <a:extLst>
                  <a:ext uri="{FF2B5EF4-FFF2-40B4-BE49-F238E27FC236}">
                    <a16:creationId xmlns:a16="http://schemas.microsoft.com/office/drawing/2014/main" id="{E5366C37-923A-4CA9-9074-40E57E91FCE7}"/>
                  </a:ext>
                </a:extLst>
              </p:cNvPr>
              <p:cNvCxnSpPr/>
              <p:nvPr/>
            </p:nvCxnSpPr>
            <p:spPr>
              <a:xfrm flipH="1">
                <a:off x="5131985" y="5529155"/>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群組 7"/>
            <p:cNvGrpSpPr/>
            <p:nvPr/>
          </p:nvGrpSpPr>
          <p:grpSpPr>
            <a:xfrm flipH="1">
              <a:off x="535458" y="3824697"/>
              <a:ext cx="1087080" cy="6753504"/>
              <a:chOff x="-4528944" y="2377230"/>
              <a:chExt cx="1087080" cy="6753504"/>
            </a:xfrm>
          </p:grpSpPr>
          <p:cxnSp>
            <p:nvCxnSpPr>
              <p:cNvPr id="42" name="直線單箭頭接點 41">
                <a:extLst>
                  <a:ext uri="{FF2B5EF4-FFF2-40B4-BE49-F238E27FC236}">
                    <a16:creationId xmlns:a16="http://schemas.microsoft.com/office/drawing/2014/main" id="{E5366C37-923A-4CA9-9074-40E57E91FCE7}"/>
                  </a:ext>
                </a:extLst>
              </p:cNvPr>
              <p:cNvCxnSpPr/>
              <p:nvPr/>
            </p:nvCxnSpPr>
            <p:spPr>
              <a:xfrm flipH="1">
                <a:off x="-4528944" y="2392970"/>
                <a:ext cx="1080046" cy="1"/>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3477864" y="2377230"/>
                <a:ext cx="36000" cy="6753504"/>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4420898" y="9087530"/>
                <a:ext cx="972000" cy="36000"/>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50" name="圖片 49" descr="一張含有 文字 的圖片&#10;&#10;自動產生的描述">
            <a:extLst>
              <a:ext uri="{FF2B5EF4-FFF2-40B4-BE49-F238E27FC236}">
                <a16:creationId xmlns:a16="http://schemas.microsoft.com/office/drawing/2014/main" id="{AC52B793-0D17-4D70-B4A4-F33BA37440FF}"/>
              </a:ext>
            </a:extLst>
          </p:cNvPr>
          <p:cNvPicPr>
            <a:picLocks noChangeAspect="1"/>
          </p:cNvPicPr>
          <p:nvPr/>
        </p:nvPicPr>
        <p:blipFill rotWithShape="1">
          <a:blip r:embed="rId3">
            <a:extLst>
              <a:ext uri="{28A0092B-C50C-407E-A947-70E740481C1C}">
                <a14:useLocalDpi xmlns:a14="http://schemas.microsoft.com/office/drawing/2010/main" val="0"/>
              </a:ext>
            </a:extLst>
          </a:blip>
          <a:srcRect b="2032"/>
          <a:stretch/>
        </p:blipFill>
        <p:spPr>
          <a:xfrm>
            <a:off x="9645040" y="1757839"/>
            <a:ext cx="8111145" cy="8337112"/>
          </a:xfrm>
          <a:prstGeom prst="rect">
            <a:avLst/>
          </a:prstGeom>
        </p:spPr>
      </p:pic>
      <p:sp>
        <p:nvSpPr>
          <p:cNvPr id="57" name="文字方塊 56">
            <a:extLst>
              <a:ext uri="{FF2B5EF4-FFF2-40B4-BE49-F238E27FC236}">
                <a16:creationId xmlns:a16="http://schemas.microsoft.com/office/drawing/2014/main" id="{C7C78279-6832-4830-9B4F-D76E469B2FE9}"/>
              </a:ext>
            </a:extLst>
          </p:cNvPr>
          <p:cNvSpPr txBox="1"/>
          <p:nvPr/>
        </p:nvSpPr>
        <p:spPr>
          <a:xfrm>
            <a:off x="15985965" y="1690342"/>
            <a:ext cx="1770220"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設定接收方法</a:t>
            </a:r>
          </a:p>
        </p:txBody>
      </p:sp>
      <p:sp>
        <p:nvSpPr>
          <p:cNvPr id="58" name="矩形 57"/>
          <p:cNvSpPr/>
          <p:nvPr/>
        </p:nvSpPr>
        <p:spPr>
          <a:xfrm>
            <a:off x="9614560" y="1689763"/>
            <a:ext cx="8141625" cy="840518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p:cNvGrpSpPr/>
          <p:nvPr/>
        </p:nvGrpSpPr>
        <p:grpSpPr>
          <a:xfrm>
            <a:off x="1945" y="1390520"/>
            <a:ext cx="4354968" cy="8295313"/>
            <a:chOff x="1945" y="1390520"/>
            <a:chExt cx="4354968" cy="8295313"/>
          </a:xfrm>
        </p:grpSpPr>
        <p:grpSp>
          <p:nvGrpSpPr>
            <p:cNvPr id="63" name="群組 62"/>
            <p:cNvGrpSpPr/>
            <p:nvPr/>
          </p:nvGrpSpPr>
          <p:grpSpPr>
            <a:xfrm>
              <a:off x="1945" y="1390520"/>
              <a:ext cx="4354968" cy="8295313"/>
              <a:chOff x="1945" y="1390520"/>
              <a:chExt cx="4354968" cy="8295313"/>
            </a:xfrm>
          </p:grpSpPr>
          <p:grpSp>
            <p:nvGrpSpPr>
              <p:cNvPr id="64" name="群組 63"/>
              <p:cNvGrpSpPr/>
              <p:nvPr/>
            </p:nvGrpSpPr>
            <p:grpSpPr>
              <a:xfrm>
                <a:off x="319236" y="1390520"/>
                <a:ext cx="3563214" cy="8295313"/>
                <a:chOff x="317724" y="1539384"/>
                <a:chExt cx="3563214" cy="8295313"/>
              </a:xfrm>
            </p:grpSpPr>
            <p:sp>
              <p:nvSpPr>
                <p:cNvPr id="67" name="矩形 66"/>
                <p:cNvSpPr/>
                <p:nvPr/>
              </p:nvSpPr>
              <p:spPr>
                <a:xfrm>
                  <a:off x="317724" y="1539384"/>
                  <a:ext cx="3563214" cy="8295313"/>
                </a:xfrm>
                <a:prstGeom prst="rect">
                  <a:avLst/>
                </a:prstGeom>
                <a:solidFill>
                  <a:schemeClr val="bg1"/>
                </a:solid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8" name="圖片 67">
                  <a:extLst>
                    <a:ext uri="{FF2B5EF4-FFF2-40B4-BE49-F238E27FC236}">
                      <a16:creationId xmlns:a16="http://schemas.microsoft.com/office/drawing/2014/main" id="{26EA89BF-D4E2-4B38-A326-0C8A6F619545}"/>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backgroundRemoval t="28256" b="58720" l="6452" r="25968">
                              <a14:foregroundMark x1="20161" y1="45033" x2="20161" y2="45033"/>
                              <a14:foregroundMark x1="15565" y1="52539" x2="15565" y2="52539"/>
                            </a14:backgroundRemoval>
                          </a14:imgEffect>
                        </a14:imgLayer>
                      </a14:imgProps>
                    </a:ext>
                  </a:extLst>
                </a:blip>
                <a:srcRect l="4039" t="24941" r="71543" b="40702"/>
                <a:stretch/>
              </p:blipFill>
              <p:spPr>
                <a:xfrm rot="16200000">
                  <a:off x="52511" y="3674901"/>
                  <a:ext cx="1768531" cy="909078"/>
                </a:xfrm>
                <a:prstGeom prst="rect">
                  <a:avLst/>
                </a:prstGeom>
                <a:ln w="38100">
                  <a:noFill/>
                </a:ln>
              </p:spPr>
            </p:pic>
            <p:sp>
              <p:nvSpPr>
                <p:cNvPr id="69" name="文字方塊 68"/>
                <p:cNvSpPr txBox="1"/>
                <p:nvPr/>
              </p:nvSpPr>
              <p:spPr>
                <a:xfrm>
                  <a:off x="529558" y="5275123"/>
                  <a:ext cx="3139545"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主機</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彙整傳值</a:t>
                  </a:r>
                </a:p>
              </p:txBody>
            </p:sp>
            <p:sp>
              <p:nvSpPr>
                <p:cNvPr id="70" name="文字方塊 69"/>
                <p:cNvSpPr txBox="1"/>
                <p:nvPr/>
              </p:nvSpPr>
              <p:spPr>
                <a:xfrm>
                  <a:off x="720048" y="9062371"/>
                  <a:ext cx="2803246"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Database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接收資料</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pic>
            <p:nvPicPr>
              <p:cNvPr id="65"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18706">
                <a:off x="1945" y="1718675"/>
                <a:ext cx="4354968" cy="275527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Warning: Researcher Drops phpMyAdmin Zero-Day Affecting All Versions - N3X0"/>
              <p:cNvPicPr>
                <a:picLocks noChangeAspect="1" noChangeArrowheads="1"/>
              </p:cNvPicPr>
              <p:nvPr/>
            </p:nvPicPr>
            <p:blipFill rotWithShape="1">
              <a:blip r:embed="rId7">
                <a:extLst>
                  <a:ext uri="{28A0092B-C50C-407E-A947-70E740481C1C}">
                    <a14:useLocalDpi xmlns:a14="http://schemas.microsoft.com/office/drawing/2010/main" val="0"/>
                  </a:ext>
                </a:extLst>
              </a:blip>
              <a:srcRect l="9516" t="7941" r="11583"/>
              <a:stretch/>
            </p:blipFill>
            <p:spPr bwMode="auto">
              <a:xfrm>
                <a:off x="669121" y="6980436"/>
                <a:ext cx="2908125" cy="1885553"/>
              </a:xfrm>
              <a:prstGeom prst="rect">
                <a:avLst/>
              </a:prstGeom>
              <a:noFill/>
              <a:ln w="57150">
                <a:noFill/>
              </a:ln>
              <a:extLst>
                <a:ext uri="{909E8E84-426E-40DD-AFC4-6F175D3DCCD1}">
                  <a14:hiddenFill xmlns:a14="http://schemas.microsoft.com/office/drawing/2010/main">
                    <a:solidFill>
                      <a:srgbClr val="FFFFFF"/>
                    </a:solidFill>
                  </a14:hiddenFill>
                </a:ext>
              </a:extLst>
            </p:spPr>
          </p:pic>
        </p:grpSp>
        <p:sp>
          <p:nvSpPr>
            <p:cNvPr id="71" name="向下箭號 70"/>
            <p:cNvSpPr/>
            <p:nvPr/>
          </p:nvSpPr>
          <p:spPr>
            <a:xfrm>
              <a:off x="1745369" y="5990774"/>
              <a:ext cx="707922" cy="711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8" name="圖片 97"/>
          <p:cNvPicPr>
            <a:picLocks noChangeAspect="1"/>
          </p:cNvPicPr>
          <p:nvPr/>
        </p:nvPicPr>
        <p:blipFill>
          <a:blip r:embed="rId8"/>
          <a:stretch>
            <a:fillRect/>
          </a:stretch>
        </p:blipFill>
        <p:spPr>
          <a:xfrm>
            <a:off x="4284774" y="1862664"/>
            <a:ext cx="4121253" cy="7699915"/>
          </a:xfrm>
          <a:prstGeom prst="rect">
            <a:avLst/>
          </a:prstGeom>
        </p:spPr>
      </p:pic>
      <p:grpSp>
        <p:nvGrpSpPr>
          <p:cNvPr id="99" name="群組 98">
            <a:extLst>
              <a:ext uri="{FF2B5EF4-FFF2-40B4-BE49-F238E27FC236}">
                <a16:creationId xmlns:a16="http://schemas.microsoft.com/office/drawing/2014/main" id="{1930C3B3-1864-44A5-B1E4-87E5A339B036}"/>
              </a:ext>
            </a:extLst>
          </p:cNvPr>
          <p:cNvGrpSpPr/>
          <p:nvPr/>
        </p:nvGrpSpPr>
        <p:grpSpPr>
          <a:xfrm>
            <a:off x="3075303" y="-1417817"/>
            <a:ext cx="12047547" cy="2950413"/>
            <a:chOff x="3075303" y="-1417817"/>
            <a:chExt cx="12047547" cy="2950413"/>
          </a:xfrm>
        </p:grpSpPr>
        <p:sp>
          <p:nvSpPr>
            <p:cNvPr id="100" name="文字方塊 99">
              <a:extLst>
                <a:ext uri="{FF2B5EF4-FFF2-40B4-BE49-F238E27FC236}">
                  <a16:creationId xmlns:a16="http://schemas.microsoft.com/office/drawing/2014/main" id="{8D74DC28-D200-40CA-ACCA-AC7B1D128DDD}"/>
                </a:ext>
              </a:extLst>
            </p:cNvPr>
            <p:cNvSpPr txBox="1"/>
            <p:nvPr/>
          </p:nvSpPr>
          <p:spPr>
            <a:xfrm>
              <a:off x="3075303" y="480000"/>
              <a:ext cx="12047547" cy="1052596"/>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a:t>
              </a:r>
              <a:r>
                <a:rPr lang="en-US" altLang="zh-TW"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Esp-32</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主機傳值至</a:t>
              </a:r>
              <a:r>
                <a:rPr lang="en-US" altLang="zh-TW"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Database</a:t>
              </a:r>
              <a:endPar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endParaRPr>
            </a:p>
          </p:txBody>
        </p:sp>
        <p:pic>
          <p:nvPicPr>
            <p:cNvPr id="101" name="圖片 100">
              <a:extLst>
                <a:ext uri="{FF2B5EF4-FFF2-40B4-BE49-F238E27FC236}">
                  <a16:creationId xmlns:a16="http://schemas.microsoft.com/office/drawing/2014/main" id="{9F1C77B5-CCAD-4817-8C6D-B78EED132240}"/>
                </a:ext>
              </a:extLst>
            </p:cNvPr>
            <p:cNvPicPr>
              <a:picLocks noChangeAspect="1"/>
            </p:cNvPicPr>
            <p:nvPr/>
          </p:nvPicPr>
          <p:blipFill rotWithShape="1">
            <a:blip r:embed="rId9">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4" name="投影片編號版面配置區 3"/>
          <p:cNvSpPr>
            <a:spLocks noGrp="1"/>
          </p:cNvSpPr>
          <p:nvPr>
            <p:ph type="sldNum" sz="quarter" idx="12"/>
          </p:nvPr>
        </p:nvSpPr>
        <p:spPr>
          <a:xfrm>
            <a:off x="14003923" y="9534526"/>
            <a:ext cx="4114800" cy="547688"/>
          </a:xfrm>
        </p:spPr>
        <p:txBody>
          <a:bodyPr/>
          <a:lstStyle/>
          <a:p>
            <a:fld id="{6BD11731-35EA-41EA-B932-75CDBE315166}" type="slidenum">
              <a:rPr lang="zh-TW" altLang="en-US" smtClean="0">
                <a:ln>
                  <a:solidFill>
                    <a:sysClr val="windowText" lastClr="000000"/>
                  </a:solidFill>
                </a:ln>
                <a:solidFill>
                  <a:sysClr val="windowText" lastClr="000000"/>
                </a:solidFill>
              </a:rPr>
              <a:t>21</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41084708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的圖片&#10;&#10;自動產生的描述">
            <a:extLst>
              <a:ext uri="{FF2B5EF4-FFF2-40B4-BE49-F238E27FC236}">
                <a16:creationId xmlns:a16="http://schemas.microsoft.com/office/drawing/2014/main" id="{174F55CE-AE57-4E33-B954-E04320A387AA}"/>
              </a:ext>
            </a:extLst>
          </p:cNvPr>
          <p:cNvPicPr>
            <a:picLocks noChangeAspect="1"/>
          </p:cNvPicPr>
          <p:nvPr/>
        </p:nvPicPr>
        <p:blipFill rotWithShape="1">
          <a:blip r:embed="rId3">
            <a:extLst>
              <a:ext uri="{28A0092B-C50C-407E-A947-70E740481C1C}">
                <a14:useLocalDpi xmlns:a14="http://schemas.microsoft.com/office/drawing/2010/main" val="0"/>
              </a:ext>
            </a:extLst>
          </a:blip>
          <a:srcRect t="44076" r="13999" b="37294"/>
          <a:stretch/>
        </p:blipFill>
        <p:spPr>
          <a:xfrm>
            <a:off x="8514646" y="1767555"/>
            <a:ext cx="9567332" cy="3491872"/>
          </a:xfrm>
          <a:prstGeom prst="rect">
            <a:avLst/>
          </a:prstGeom>
        </p:spPr>
      </p:pic>
      <p:pic>
        <p:nvPicPr>
          <p:cNvPr id="4" name="圖片 3" descr="一張含有 文字 的圖片&#10;&#10;自動產生的描述">
            <a:extLst>
              <a:ext uri="{FF2B5EF4-FFF2-40B4-BE49-F238E27FC236}">
                <a16:creationId xmlns:a16="http://schemas.microsoft.com/office/drawing/2014/main" id="{658C90A3-EB9A-4989-9101-8F3F17E2E7F0}"/>
              </a:ext>
            </a:extLst>
          </p:cNvPr>
          <p:cNvPicPr>
            <a:picLocks noChangeAspect="1"/>
          </p:cNvPicPr>
          <p:nvPr/>
        </p:nvPicPr>
        <p:blipFill rotWithShape="1">
          <a:blip r:embed="rId3">
            <a:extLst>
              <a:ext uri="{28A0092B-C50C-407E-A947-70E740481C1C}">
                <a14:useLocalDpi xmlns:a14="http://schemas.microsoft.com/office/drawing/2010/main" val="0"/>
              </a:ext>
            </a:extLst>
          </a:blip>
          <a:srcRect l="-392" t="77379" r="392" b="299"/>
          <a:stretch/>
        </p:blipFill>
        <p:spPr>
          <a:xfrm>
            <a:off x="8514646" y="5623210"/>
            <a:ext cx="9567332" cy="4050844"/>
          </a:xfrm>
          <a:prstGeom prst="rect">
            <a:avLst/>
          </a:prstGeom>
        </p:spPr>
      </p:pic>
      <p:grpSp>
        <p:nvGrpSpPr>
          <p:cNvPr id="10" name="群組 9"/>
          <p:cNvGrpSpPr/>
          <p:nvPr/>
        </p:nvGrpSpPr>
        <p:grpSpPr>
          <a:xfrm>
            <a:off x="-5104357" y="1094824"/>
            <a:ext cx="4075087" cy="7616413"/>
            <a:chOff x="535458" y="3393221"/>
            <a:chExt cx="4075087" cy="7616413"/>
          </a:xfrm>
        </p:grpSpPr>
        <p:grpSp>
          <p:nvGrpSpPr>
            <p:cNvPr id="13" name="群組 12"/>
            <p:cNvGrpSpPr/>
            <p:nvPr/>
          </p:nvGrpSpPr>
          <p:grpSpPr>
            <a:xfrm>
              <a:off x="992276" y="3393221"/>
              <a:ext cx="3618269" cy="7616413"/>
              <a:chOff x="3190257" y="-414317"/>
              <a:chExt cx="3618269" cy="7616413"/>
            </a:xfrm>
          </p:grpSpPr>
          <p:grpSp>
            <p:nvGrpSpPr>
              <p:cNvPr id="18" name="群組 17"/>
              <p:cNvGrpSpPr/>
              <p:nvPr/>
            </p:nvGrpSpPr>
            <p:grpSpPr>
              <a:xfrm>
                <a:off x="3190257" y="-414317"/>
                <a:ext cx="3618269" cy="7616413"/>
                <a:chOff x="3584004" y="409069"/>
                <a:chExt cx="3618269" cy="7616413"/>
              </a:xfrm>
            </p:grpSpPr>
            <p:grpSp>
              <p:nvGrpSpPr>
                <p:cNvPr id="20" name="群組 19"/>
                <p:cNvGrpSpPr/>
                <p:nvPr/>
              </p:nvGrpSpPr>
              <p:grpSpPr>
                <a:xfrm>
                  <a:off x="4440530" y="409069"/>
                  <a:ext cx="2170415" cy="1053296"/>
                  <a:chOff x="4652142" y="727798"/>
                  <a:chExt cx="2170415" cy="1053296"/>
                </a:xfrm>
              </p:grpSpPr>
              <p:sp>
                <p:nvSpPr>
                  <p:cNvPr id="32" name="橢圓 31"/>
                  <p:cNvSpPr/>
                  <p:nvPr/>
                </p:nvSpPr>
                <p:spPr>
                  <a:xfrm>
                    <a:off x="4652142" y="727798"/>
                    <a:ext cx="2170415" cy="1053296"/>
                  </a:xfrm>
                  <a:prstGeom prst="ellipse">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5223321" y="922483"/>
                    <a:ext cx="1028055" cy="584775"/>
                  </a:xfrm>
                  <a:prstGeom prst="rect">
                    <a:avLst/>
                  </a:prstGeom>
                  <a:noFill/>
                </p:spPr>
                <p:txBody>
                  <a:bodyPr wrap="square" rtlCol="0">
                    <a:spAutoFit/>
                  </a:bodyPr>
                  <a:lstStyle/>
                  <a:p>
                    <a:r>
                      <a:rPr lang="en-US" altLang="zh-TW" sz="3200" b="1" dirty="0" smtClean="0">
                        <a:latin typeface="Times New Roman" panose="02020603050405020304" pitchFamily="18" charset="0"/>
                        <a:cs typeface="Times New Roman" panose="02020603050405020304" pitchFamily="18" charset="0"/>
                      </a:rPr>
                      <a:t>start</a:t>
                    </a:r>
                    <a:endParaRPr lang="zh-TW" altLang="en-US" sz="3200" b="1" dirty="0">
                      <a:latin typeface="Times New Roman" panose="02020603050405020304" pitchFamily="18" charset="0"/>
                      <a:cs typeface="Times New Roman" panose="02020603050405020304" pitchFamily="18" charset="0"/>
                    </a:endParaRPr>
                  </a:p>
                </p:txBody>
              </p:sp>
            </p:grpSp>
            <p:sp>
              <p:nvSpPr>
                <p:cNvPr id="21" name="流程圖: 資料 20"/>
                <p:cNvSpPr/>
                <p:nvPr/>
              </p:nvSpPr>
              <p:spPr>
                <a:xfrm>
                  <a:off x="3987598" y="2072701"/>
                  <a:ext cx="3093427" cy="983848"/>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單箭頭接點 21">
                  <a:extLst>
                    <a:ext uri="{FF2B5EF4-FFF2-40B4-BE49-F238E27FC236}">
                      <a16:creationId xmlns:a16="http://schemas.microsoft.com/office/drawing/2014/main" id="{E5366C37-923A-4CA9-9074-40E57E91FCE7}"/>
                    </a:ext>
                  </a:extLst>
                </p:cNvPr>
                <p:cNvCxnSpPr>
                  <a:stCxn id="32" idx="4"/>
                  <a:endCxn id="21" idx="1"/>
                </p:cNvCxnSpPr>
                <p:nvPr/>
              </p:nvCxnSpPr>
              <p:spPr>
                <a:xfrm>
                  <a:off x="5525738" y="1462365"/>
                  <a:ext cx="8574"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385928" y="2173864"/>
                  <a:ext cx="2266916"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設定</a:t>
                  </a:r>
                  <a:r>
                    <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database IP </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位置</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4" name="流程圖: 資料 23"/>
                <p:cNvSpPr/>
                <p:nvPr/>
              </p:nvSpPr>
              <p:spPr>
                <a:xfrm>
                  <a:off x="3584004" y="3688974"/>
                  <a:ext cx="3618269" cy="1056646"/>
                </a:xfrm>
                <a:prstGeom prst="flowChartInputOutput">
                  <a:avLst/>
                </a:prstGeom>
                <a:solidFill>
                  <a:schemeClr val="bg1"/>
                </a:solidFill>
                <a:ln w="3810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4217796" y="3947979"/>
                  <a:ext cx="2468096" cy="461665"/>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設定</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接收方法</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26" name="直線單箭頭接點 25">
                  <a:extLst>
                    <a:ext uri="{FF2B5EF4-FFF2-40B4-BE49-F238E27FC236}">
                      <a16:creationId xmlns:a16="http://schemas.microsoft.com/office/drawing/2014/main" id="{E5366C37-923A-4CA9-9074-40E57E91FCE7}"/>
                    </a:ext>
                  </a:extLst>
                </p:cNvPr>
                <p:cNvCxnSpPr/>
                <p:nvPr/>
              </p:nvCxnSpPr>
              <p:spPr>
                <a:xfrm flipH="1">
                  <a:off x="5525734" y="3058873"/>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27" name="流程圖: 資料 26"/>
                <p:cNvSpPr/>
                <p:nvPr/>
              </p:nvSpPr>
              <p:spPr>
                <a:xfrm>
                  <a:off x="4217796" y="5378045"/>
                  <a:ext cx="2615879" cy="983848"/>
                </a:xfrm>
                <a:prstGeom prst="flowChartInputOutpu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4670325" y="5460625"/>
                  <a:ext cx="1830611"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接收</a:t>
                  </a:r>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p>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的資料</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29" name="直線單箭頭接點 28">
                  <a:extLst>
                    <a:ext uri="{FF2B5EF4-FFF2-40B4-BE49-F238E27FC236}">
                      <a16:creationId xmlns:a16="http://schemas.microsoft.com/office/drawing/2014/main" id="{E5366C37-923A-4CA9-9074-40E57E91FCE7}"/>
                    </a:ext>
                  </a:extLst>
                </p:cNvPr>
                <p:cNvCxnSpPr/>
                <p:nvPr/>
              </p:nvCxnSpPr>
              <p:spPr>
                <a:xfrm flipH="1">
                  <a:off x="5525734" y="4744559"/>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圖: 資料 29"/>
                <p:cNvSpPr/>
                <p:nvPr/>
              </p:nvSpPr>
              <p:spPr>
                <a:xfrm>
                  <a:off x="4217796" y="7041634"/>
                  <a:ext cx="2615879" cy="983848"/>
                </a:xfrm>
                <a:prstGeom prst="flowChartInputOutpu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p:cNvSpPr txBox="1"/>
                <p:nvPr/>
              </p:nvSpPr>
              <p:spPr>
                <a:xfrm>
                  <a:off x="4849668" y="7118059"/>
                  <a:ext cx="1369285" cy="830997"/>
                </a:xfrm>
                <a:prstGeom prst="rect">
                  <a:avLst/>
                </a:prstGeom>
                <a:noFill/>
              </p:spPr>
              <p:txBody>
                <a:bodyPr wrap="square" rtlCol="0">
                  <a:spAutoFit/>
                </a:bodyPr>
                <a:lstStyle/>
                <a:p>
                  <a:pPr algn="ct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傳送到資料庫</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cxnSp>
            <p:nvCxnSpPr>
              <p:cNvPr id="19" name="直線單箭頭接點 18">
                <a:extLst>
                  <a:ext uri="{FF2B5EF4-FFF2-40B4-BE49-F238E27FC236}">
                    <a16:creationId xmlns:a16="http://schemas.microsoft.com/office/drawing/2014/main" id="{E5366C37-923A-4CA9-9074-40E57E91FCE7}"/>
                  </a:ext>
                </a:extLst>
              </p:cNvPr>
              <p:cNvCxnSpPr/>
              <p:nvPr/>
            </p:nvCxnSpPr>
            <p:spPr>
              <a:xfrm flipH="1">
                <a:off x="5131985" y="5529155"/>
                <a:ext cx="2" cy="610336"/>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群組 13"/>
            <p:cNvGrpSpPr/>
            <p:nvPr/>
          </p:nvGrpSpPr>
          <p:grpSpPr>
            <a:xfrm flipH="1">
              <a:off x="535458" y="3824697"/>
              <a:ext cx="1087080" cy="6753504"/>
              <a:chOff x="-4528944" y="2377230"/>
              <a:chExt cx="1087080" cy="6753504"/>
            </a:xfrm>
          </p:grpSpPr>
          <p:cxnSp>
            <p:nvCxnSpPr>
              <p:cNvPr id="15" name="直線單箭頭接點 14">
                <a:extLst>
                  <a:ext uri="{FF2B5EF4-FFF2-40B4-BE49-F238E27FC236}">
                    <a16:creationId xmlns:a16="http://schemas.microsoft.com/office/drawing/2014/main" id="{E5366C37-923A-4CA9-9074-40E57E91FCE7}"/>
                  </a:ext>
                </a:extLst>
              </p:cNvPr>
              <p:cNvCxnSpPr/>
              <p:nvPr/>
            </p:nvCxnSpPr>
            <p:spPr>
              <a:xfrm flipH="1">
                <a:off x="-4528944" y="2392970"/>
                <a:ext cx="1080046" cy="1"/>
              </a:xfrm>
              <a:prstGeom prst="straightConnector1">
                <a:avLst/>
              </a:prstGeom>
              <a:ln w="38100">
                <a:solidFill>
                  <a:srgbClr val="305079"/>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477864" y="2377230"/>
                <a:ext cx="36000" cy="6753504"/>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4420898" y="9087530"/>
                <a:ext cx="972000" cy="36000"/>
              </a:xfrm>
              <a:prstGeom prst="rect">
                <a:avLst/>
              </a:prstGeom>
              <a:solidFill>
                <a:srgbClr val="305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40" name="文字方塊 39">
            <a:extLst>
              <a:ext uri="{FF2B5EF4-FFF2-40B4-BE49-F238E27FC236}">
                <a16:creationId xmlns:a16="http://schemas.microsoft.com/office/drawing/2014/main" id="{C7C78279-6832-4830-9B4F-D76E469B2FE9}"/>
              </a:ext>
            </a:extLst>
          </p:cNvPr>
          <p:cNvSpPr txBox="1"/>
          <p:nvPr/>
        </p:nvSpPr>
        <p:spPr>
          <a:xfrm>
            <a:off x="16311758" y="1778788"/>
            <a:ext cx="1770220"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接收訊號</a:t>
            </a:r>
          </a:p>
        </p:txBody>
      </p:sp>
      <p:sp>
        <p:nvSpPr>
          <p:cNvPr id="45" name="文字方塊 44">
            <a:extLst>
              <a:ext uri="{FF2B5EF4-FFF2-40B4-BE49-F238E27FC236}">
                <a16:creationId xmlns:a16="http://schemas.microsoft.com/office/drawing/2014/main" id="{C7C78279-6832-4830-9B4F-D76E469B2FE9}"/>
              </a:ext>
            </a:extLst>
          </p:cNvPr>
          <p:cNvSpPr txBox="1"/>
          <p:nvPr/>
        </p:nvSpPr>
        <p:spPr>
          <a:xfrm>
            <a:off x="16311758" y="5611432"/>
            <a:ext cx="1770220"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傳到資料庫</a:t>
            </a:r>
          </a:p>
        </p:txBody>
      </p:sp>
      <p:sp>
        <p:nvSpPr>
          <p:cNvPr id="35" name="矩形 34"/>
          <p:cNvSpPr/>
          <p:nvPr/>
        </p:nvSpPr>
        <p:spPr>
          <a:xfrm>
            <a:off x="8514646" y="5554203"/>
            <a:ext cx="9567332" cy="413162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1930C3B3-1864-44A5-B1E4-87E5A339B036}"/>
              </a:ext>
            </a:extLst>
          </p:cNvPr>
          <p:cNvGrpSpPr/>
          <p:nvPr/>
        </p:nvGrpSpPr>
        <p:grpSpPr>
          <a:xfrm>
            <a:off x="3075303" y="-1417817"/>
            <a:ext cx="12047547" cy="2950413"/>
            <a:chOff x="3075303" y="-1417817"/>
            <a:chExt cx="12047547" cy="2950413"/>
          </a:xfrm>
        </p:grpSpPr>
        <p:sp>
          <p:nvSpPr>
            <p:cNvPr id="37" name="文字方塊 36">
              <a:extLst>
                <a:ext uri="{FF2B5EF4-FFF2-40B4-BE49-F238E27FC236}">
                  <a16:creationId xmlns:a16="http://schemas.microsoft.com/office/drawing/2014/main" id="{8D74DC28-D200-40CA-ACCA-AC7B1D128DDD}"/>
                </a:ext>
              </a:extLst>
            </p:cNvPr>
            <p:cNvSpPr txBox="1"/>
            <p:nvPr/>
          </p:nvSpPr>
          <p:spPr>
            <a:xfrm>
              <a:off x="3075303" y="480000"/>
              <a:ext cx="12047547" cy="1052596"/>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a:t>
              </a:r>
              <a:r>
                <a:rPr lang="en-US" altLang="zh-TW"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Esp-32</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主機傳值至</a:t>
              </a:r>
              <a:r>
                <a:rPr lang="en-US" altLang="zh-TW"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Database</a:t>
              </a:r>
              <a:endPar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endParaRPr>
            </a:p>
          </p:txBody>
        </p:sp>
        <p:pic>
          <p:nvPicPr>
            <p:cNvPr id="38" name="圖片 37">
              <a:extLst>
                <a:ext uri="{FF2B5EF4-FFF2-40B4-BE49-F238E27FC236}">
                  <a16:creationId xmlns:a16="http://schemas.microsoft.com/office/drawing/2014/main" id="{9F1C77B5-CCAD-4817-8C6D-B78EED132240}"/>
                </a:ext>
              </a:extLst>
            </p:cNvPr>
            <p:cNvPicPr>
              <a:picLocks noChangeAspect="1"/>
            </p:cNvPicPr>
            <p:nvPr/>
          </p:nvPicPr>
          <p:blipFill rotWithShape="1">
            <a:blip r:embed="rId4">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55" name="向下箭號 54"/>
          <p:cNvSpPr/>
          <p:nvPr/>
        </p:nvSpPr>
        <p:spPr>
          <a:xfrm>
            <a:off x="1745369" y="5990774"/>
            <a:ext cx="707922" cy="711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p:cNvGrpSpPr/>
          <p:nvPr/>
        </p:nvGrpSpPr>
        <p:grpSpPr>
          <a:xfrm>
            <a:off x="1945" y="1390520"/>
            <a:ext cx="4354968" cy="8295313"/>
            <a:chOff x="1945" y="1390520"/>
            <a:chExt cx="4354968" cy="8295313"/>
          </a:xfrm>
        </p:grpSpPr>
        <p:grpSp>
          <p:nvGrpSpPr>
            <p:cNvPr id="46" name="群組 45"/>
            <p:cNvGrpSpPr/>
            <p:nvPr/>
          </p:nvGrpSpPr>
          <p:grpSpPr>
            <a:xfrm>
              <a:off x="319236" y="1390520"/>
              <a:ext cx="3563214" cy="8295313"/>
              <a:chOff x="317724" y="1539384"/>
              <a:chExt cx="3563214" cy="8295313"/>
            </a:xfrm>
          </p:grpSpPr>
          <p:sp>
            <p:nvSpPr>
              <p:cNvPr id="49" name="矩形 48"/>
              <p:cNvSpPr/>
              <p:nvPr/>
            </p:nvSpPr>
            <p:spPr>
              <a:xfrm>
                <a:off x="317724" y="1539384"/>
                <a:ext cx="3563214" cy="8295313"/>
              </a:xfrm>
              <a:prstGeom prst="rect">
                <a:avLst/>
              </a:prstGeom>
              <a:solidFill>
                <a:schemeClr val="bg1"/>
              </a:solid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 name="圖片 50">
                <a:extLst>
                  <a:ext uri="{FF2B5EF4-FFF2-40B4-BE49-F238E27FC236}">
                    <a16:creationId xmlns:a16="http://schemas.microsoft.com/office/drawing/2014/main" id="{26EA89BF-D4E2-4B38-A326-0C8A6F619545}"/>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backgroundRemoval t="28256" b="58720" l="6452" r="25968">
                            <a14:foregroundMark x1="20161" y1="45033" x2="20161" y2="45033"/>
                            <a14:foregroundMark x1="15565" y1="52539" x2="15565" y2="52539"/>
                          </a14:backgroundRemoval>
                        </a14:imgEffect>
                      </a14:imgLayer>
                    </a14:imgProps>
                  </a:ext>
                </a:extLst>
              </a:blip>
              <a:srcRect l="4039" t="24941" r="71543" b="40702"/>
              <a:stretch/>
            </p:blipFill>
            <p:spPr>
              <a:xfrm rot="16200000">
                <a:off x="52511" y="3674901"/>
                <a:ext cx="1768531" cy="909078"/>
              </a:xfrm>
              <a:prstGeom prst="rect">
                <a:avLst/>
              </a:prstGeom>
              <a:ln w="38100">
                <a:noFill/>
              </a:ln>
            </p:spPr>
          </p:pic>
          <p:sp>
            <p:nvSpPr>
              <p:cNvPr id="52" name="文字方塊 51"/>
              <p:cNvSpPr txBox="1"/>
              <p:nvPr/>
            </p:nvSpPr>
            <p:spPr>
              <a:xfrm>
                <a:off x="529558" y="5275123"/>
                <a:ext cx="3139545"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主機</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彙整傳值</a:t>
                </a:r>
              </a:p>
            </p:txBody>
          </p:sp>
          <p:sp>
            <p:nvSpPr>
              <p:cNvPr id="53" name="文字方塊 52"/>
              <p:cNvSpPr txBox="1"/>
              <p:nvPr/>
            </p:nvSpPr>
            <p:spPr>
              <a:xfrm>
                <a:off x="720048" y="9062371"/>
                <a:ext cx="2803246"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Database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接收資料</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pic>
          <p:nvPicPr>
            <p:cNvPr id="54" name="Picture 20" descr="如何在Arduino IDE中，新增ESP32系列開發板">
              <a:extLst>
                <a:ext uri="{FF2B5EF4-FFF2-40B4-BE49-F238E27FC236}">
                  <a16:creationId xmlns:a16="http://schemas.microsoft.com/office/drawing/2014/main" id="{945B095A-234D-4D61-8C92-3A5515311B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118706">
              <a:off x="1945" y="1718675"/>
              <a:ext cx="4354968" cy="27552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descr="Warning: Researcher Drops phpMyAdmin Zero-Day Affecting All Versions - N3X0"/>
            <p:cNvPicPr>
              <a:picLocks noChangeAspect="1" noChangeArrowheads="1"/>
            </p:cNvPicPr>
            <p:nvPr/>
          </p:nvPicPr>
          <p:blipFill rotWithShape="1">
            <a:blip r:embed="rId8">
              <a:extLst>
                <a:ext uri="{28A0092B-C50C-407E-A947-70E740481C1C}">
                  <a14:useLocalDpi xmlns:a14="http://schemas.microsoft.com/office/drawing/2010/main" val="0"/>
                </a:ext>
              </a:extLst>
            </a:blip>
            <a:srcRect l="9516" t="7941" r="11583"/>
            <a:stretch/>
          </p:blipFill>
          <p:spPr bwMode="auto">
            <a:xfrm>
              <a:off x="669121" y="6980436"/>
              <a:ext cx="2908125" cy="1885553"/>
            </a:xfrm>
            <a:prstGeom prst="rect">
              <a:avLst/>
            </a:prstGeom>
            <a:noFill/>
            <a:ln w="57150">
              <a:noFill/>
            </a:ln>
            <a:extLst>
              <a:ext uri="{909E8E84-426E-40DD-AFC4-6F175D3DCCD1}">
                <a14:hiddenFill xmlns:a14="http://schemas.microsoft.com/office/drawing/2010/main">
                  <a:solidFill>
                    <a:srgbClr val="FFFFFF"/>
                  </a:solidFill>
                </a14:hiddenFill>
              </a:ext>
            </a:extLst>
          </p:spPr>
        </p:pic>
      </p:grpSp>
      <p:sp>
        <p:nvSpPr>
          <p:cNvPr id="59" name="矩形 58"/>
          <p:cNvSpPr/>
          <p:nvPr/>
        </p:nvSpPr>
        <p:spPr>
          <a:xfrm>
            <a:off x="8514646" y="1755777"/>
            <a:ext cx="9567332" cy="350365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p:cNvSpPr>
            <a:spLocks noGrp="1"/>
          </p:cNvSpPr>
          <p:nvPr>
            <p:ph type="sldNum" sz="quarter" idx="12"/>
          </p:nvPr>
        </p:nvSpPr>
        <p:spPr/>
        <p:txBody>
          <a:bodyPr/>
          <a:lstStyle/>
          <a:p>
            <a:fld id="{6BD11731-35EA-41EA-B932-75CDBE315166}" type="slidenum">
              <a:rPr lang="zh-TW" altLang="en-US" smtClean="0">
                <a:ln>
                  <a:solidFill>
                    <a:sysClr val="windowText" lastClr="000000"/>
                  </a:solidFill>
                </a:ln>
              </a:rPr>
              <a:t>22</a:t>
            </a:fld>
            <a:endParaRPr lang="zh-TW" altLang="en-US" dirty="0">
              <a:ln>
                <a:solidFill>
                  <a:sysClr val="windowText" lastClr="000000"/>
                </a:solidFill>
              </a:ln>
            </a:endParaRPr>
          </a:p>
        </p:txBody>
      </p:sp>
      <p:pic>
        <p:nvPicPr>
          <p:cNvPr id="44" name="圖片 43"/>
          <p:cNvPicPr>
            <a:picLocks noChangeAspect="1"/>
          </p:cNvPicPr>
          <p:nvPr/>
        </p:nvPicPr>
        <p:blipFill>
          <a:blip r:embed="rId9"/>
          <a:stretch>
            <a:fillRect/>
          </a:stretch>
        </p:blipFill>
        <p:spPr>
          <a:xfrm>
            <a:off x="4290870" y="1861743"/>
            <a:ext cx="4115157" cy="7693819"/>
          </a:xfrm>
          <a:prstGeom prst="rect">
            <a:avLst/>
          </a:prstGeom>
        </p:spPr>
      </p:pic>
    </p:spTree>
    <p:extLst>
      <p:ext uri="{BB962C8B-B14F-4D97-AF65-F5344CB8AC3E}">
        <p14:creationId xmlns:p14="http://schemas.microsoft.com/office/powerpoint/2010/main" val="11975994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35BDFDC9-BAEE-43F6-B3D8-B07840431915}"/>
              </a:ext>
            </a:extLst>
          </p:cNvPr>
          <p:cNvGrpSpPr/>
          <p:nvPr/>
        </p:nvGrpSpPr>
        <p:grpSpPr>
          <a:xfrm>
            <a:off x="6259213" y="-1417817"/>
            <a:ext cx="5685128" cy="2950413"/>
            <a:chOff x="6259213" y="-1417817"/>
            <a:chExt cx="5685128" cy="2950413"/>
          </a:xfrm>
        </p:grpSpPr>
        <p:sp>
          <p:nvSpPr>
            <p:cNvPr id="3" name="文字方塊 2">
              <a:extLst>
                <a:ext uri="{FF2B5EF4-FFF2-40B4-BE49-F238E27FC236}">
                  <a16:creationId xmlns:a16="http://schemas.microsoft.com/office/drawing/2014/main" id="{08DDA817-5958-4BDA-A98D-3CE834DDCCFC}"/>
                </a:ext>
              </a:extLst>
            </p:cNvPr>
            <p:cNvSpPr txBox="1"/>
            <p:nvPr/>
          </p:nvSpPr>
          <p:spPr>
            <a:xfrm>
              <a:off x="6259213" y="480000"/>
              <a:ext cx="5685128" cy="1052596"/>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-PHP</a:t>
              </a:r>
              <a:endParaRPr lang="zh-CN" altLang="en-US" sz="44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EEBFBA98-9F73-40D9-AE25-CFAAA167878C}"/>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cxnSp>
        <p:nvCxnSpPr>
          <p:cNvPr id="13" name="直線單箭頭接點 12">
            <a:extLst>
              <a:ext uri="{FF2B5EF4-FFF2-40B4-BE49-F238E27FC236}">
                <a16:creationId xmlns:a16="http://schemas.microsoft.com/office/drawing/2014/main" id="{4B49B74D-36CC-4554-B3E5-741AAC824CC8}"/>
              </a:ext>
            </a:extLst>
          </p:cNvPr>
          <p:cNvCxnSpPr/>
          <p:nvPr/>
        </p:nvCxnSpPr>
        <p:spPr>
          <a:xfrm flipV="1">
            <a:off x="4672013" y="2721901"/>
            <a:ext cx="9258300" cy="2447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群組 17">
            <a:extLst>
              <a:ext uri="{FF2B5EF4-FFF2-40B4-BE49-F238E27FC236}">
                <a16:creationId xmlns:a16="http://schemas.microsoft.com/office/drawing/2014/main" id="{DEADE023-9B07-4474-9271-63E33F9CDE9A}"/>
              </a:ext>
            </a:extLst>
          </p:cNvPr>
          <p:cNvGrpSpPr/>
          <p:nvPr/>
        </p:nvGrpSpPr>
        <p:grpSpPr>
          <a:xfrm>
            <a:off x="756596" y="1672649"/>
            <a:ext cx="3471372" cy="2191221"/>
            <a:chOff x="13552753" y="4604995"/>
            <a:chExt cx="2871684" cy="1849670"/>
          </a:xfrm>
        </p:grpSpPr>
        <p:sp>
          <p:nvSpPr>
            <p:cNvPr id="19" name="矩形 18">
              <a:extLst>
                <a:ext uri="{FF2B5EF4-FFF2-40B4-BE49-F238E27FC236}">
                  <a16:creationId xmlns:a16="http://schemas.microsoft.com/office/drawing/2014/main" id="{44436FE0-3FE6-47C9-BDC8-517C5B40B41B}"/>
                </a:ext>
              </a:extLst>
            </p:cNvPr>
            <p:cNvSpPr/>
            <p:nvPr/>
          </p:nvSpPr>
          <p:spPr>
            <a:xfrm>
              <a:off x="13552753" y="4604995"/>
              <a:ext cx="2871684" cy="1849670"/>
            </a:xfrm>
            <a:prstGeom prst="rect">
              <a:avLst/>
            </a:prstGeom>
            <a:solidFill>
              <a:schemeClr val="bg1"/>
            </a:solidFill>
            <a:ln w="5715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Picture 20" descr="如何在Arduino IDE中，新增ESP32系列開發板"/>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982" b="96101" l="9900" r="89957">
                          <a14:foregroundMark x1="65567" y1="91055" x2="65567" y2="91055"/>
                          <a14:foregroundMark x1="72453" y1="71560" x2="72453" y2="71560"/>
                          <a14:foregroundMark x1="76901" y1="68578" x2="77331" y2="70872"/>
                          <a14:foregroundMark x1="80057" y1="65826" x2="80057" y2="65826"/>
                          <a14:foregroundMark x1="31277" y1="9404" x2="31277" y2="9404"/>
                          <a14:foregroundMark x1="34003" y1="6422" x2="38020" y2="9404"/>
                          <a14:foregroundMark x1="44333" y1="15826" x2="44333" y2="15826"/>
                          <a14:foregroundMark x1="38451" y1="11468" x2="43042" y2="17202"/>
                          <a14:foregroundMark x1="31277" y1="6422" x2="31277" y2="6422"/>
                          <a14:foregroundMark x1="30990" y1="4817" x2="30990" y2="4817"/>
                          <a14:foregroundMark x1="30846" y1="3211" x2="31133" y2="3440"/>
                          <a14:foregroundMark x1="31564" y1="4358" x2="31564" y2="4358"/>
                          <a14:foregroundMark x1="42898" y1="13761" x2="42898" y2="13761"/>
                          <a14:foregroundMark x1="14634" y1="51606" x2="14634" y2="51606"/>
                          <a14:foregroundMark x1="17360" y1="54587" x2="17360" y2="54587"/>
                          <a14:foregroundMark x1="17217" y1="52294" x2="17217" y2="52294"/>
                          <a14:foregroundMark x1="17217" y1="53440" x2="17217" y2="53899"/>
                          <a14:foregroundMark x1="67862" y1="96101" x2="67862" y2="96101"/>
                          <a14:foregroundMark x1="69154" y1="94954" x2="69584" y2="94495"/>
                          <a14:foregroundMark x1="75897" y1="78899" x2="71019" y2="90138"/>
                          <a14:foregroundMark x1="72023" y1="88303" x2="69440" y2="94266"/>
                          <a14:foregroundMark x1="85653" y1="56881" x2="81205" y2="68578"/>
                        </a14:backgroundRemoval>
                      </a14:imgEffect>
                    </a14:imgLayer>
                  </a14:imgProps>
                </a:ext>
                <a:ext uri="{28A0092B-C50C-407E-A947-70E740481C1C}">
                  <a14:useLocalDpi xmlns:a14="http://schemas.microsoft.com/office/drawing/2010/main" val="0"/>
                </a:ext>
              </a:extLst>
            </a:blip>
            <a:srcRect/>
            <a:stretch>
              <a:fillRect/>
            </a:stretch>
          </p:blipFill>
          <p:spPr bwMode="auto">
            <a:xfrm>
              <a:off x="13695495" y="4705338"/>
              <a:ext cx="2636104" cy="1648984"/>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a:extLst>
              <a:ext uri="{FF2B5EF4-FFF2-40B4-BE49-F238E27FC236}">
                <a16:creationId xmlns:a16="http://schemas.microsoft.com/office/drawing/2014/main" id="{E10DEB33-8ED3-42A6-8BF7-F3C6FC04D0A5}"/>
              </a:ext>
            </a:extLst>
          </p:cNvPr>
          <p:cNvSpPr txBox="1"/>
          <p:nvPr/>
        </p:nvSpPr>
        <p:spPr>
          <a:xfrm>
            <a:off x="6447320" y="2342539"/>
            <a:ext cx="4788715" cy="783193"/>
          </a:xfrm>
          <a:prstGeom prst="roundRect">
            <a:avLst/>
          </a:prstGeom>
          <a:solidFill>
            <a:srgbClr val="F2F2F2"/>
          </a:solidFill>
          <a:ln w="38100">
            <a:solidFill>
              <a:schemeClr val="accent2"/>
            </a:solidFill>
          </a:ln>
        </p:spPr>
        <p:txBody>
          <a:bodyPr wrap="square" rtlCol="0">
            <a:spAutoFit/>
          </a:bodyPr>
          <a:lstStyle/>
          <a:p>
            <a:pPr algn="ctr"/>
            <a:r>
              <a:rPr lang="en-US" altLang="zh-TW" sz="4000" b="1" dirty="0" smtClean="0">
                <a:solidFill>
                  <a:srgbClr val="595959"/>
                </a:solidFill>
                <a:latin typeface="微軟正黑體" panose="020B0604030504040204" pitchFamily="34" charset="-120"/>
                <a:ea typeface="微軟正黑體" panose="020B0604030504040204" pitchFamily="34" charset="-120"/>
              </a:rPr>
              <a:t>PHP</a:t>
            </a:r>
            <a:r>
              <a:rPr lang="zh-TW" altLang="en-US" sz="4000" b="1" dirty="0" smtClean="0">
                <a:solidFill>
                  <a:srgbClr val="595959"/>
                </a:solidFill>
                <a:latin typeface="微軟正黑體" panose="020B0604030504040204" pitchFamily="34" charset="-120"/>
                <a:ea typeface="微軟正黑體" panose="020B0604030504040204" pitchFamily="34" charset="-120"/>
              </a:rPr>
              <a:t>程式</a:t>
            </a:r>
            <a:r>
              <a:rPr lang="en-US" altLang="zh-TW" sz="4000" b="1" dirty="0" smtClean="0">
                <a:solidFill>
                  <a:srgbClr val="595959"/>
                </a:solidFill>
                <a:latin typeface="微軟正黑體" panose="020B0604030504040204" pitchFamily="34" charset="-120"/>
                <a:ea typeface="微軟正黑體" panose="020B0604030504040204" pitchFamily="34" charset="-120"/>
              </a:rPr>
              <a:t>-</a:t>
            </a:r>
            <a:r>
              <a:rPr lang="zh-TW" altLang="en-US" sz="4000" b="1" dirty="0" smtClean="0">
                <a:solidFill>
                  <a:schemeClr val="accent2"/>
                </a:solidFill>
                <a:latin typeface="微軟正黑體" panose="020B0604030504040204" pitchFamily="34" charset="-120"/>
                <a:ea typeface="微軟正黑體" panose="020B0604030504040204" pitchFamily="34" charset="-120"/>
              </a:rPr>
              <a:t>溝通</a:t>
            </a:r>
            <a:r>
              <a:rPr lang="zh-TW" altLang="en-US" sz="4000" b="1" dirty="0">
                <a:solidFill>
                  <a:schemeClr val="accent2"/>
                </a:solidFill>
                <a:latin typeface="微軟正黑體" panose="020B0604030504040204" pitchFamily="34" charset="-120"/>
                <a:ea typeface="微軟正黑體" panose="020B0604030504040204" pitchFamily="34" charset="-120"/>
              </a:rPr>
              <a:t>協議</a:t>
            </a:r>
          </a:p>
        </p:txBody>
      </p:sp>
      <p:pic>
        <p:nvPicPr>
          <p:cNvPr id="25" name="圖片 24"/>
          <p:cNvPicPr>
            <a:picLocks noChangeAspect="1"/>
          </p:cNvPicPr>
          <p:nvPr/>
        </p:nvPicPr>
        <p:blipFill rotWithShape="1">
          <a:blip r:embed="rId6">
            <a:extLst>
              <a:ext uri="{28A0092B-C50C-407E-A947-70E740481C1C}">
                <a14:useLocalDpi xmlns:a14="http://schemas.microsoft.com/office/drawing/2010/main" val="0"/>
              </a:ext>
            </a:extLst>
          </a:blip>
          <a:srcRect l="1233" t="2392" b="1790"/>
          <a:stretch/>
        </p:blipFill>
        <p:spPr>
          <a:xfrm>
            <a:off x="716908" y="4770262"/>
            <a:ext cx="6881948" cy="5065372"/>
          </a:xfrm>
          <a:prstGeom prst="rect">
            <a:avLst/>
          </a:prstGeom>
        </p:spPr>
      </p:pic>
      <p:pic>
        <p:nvPicPr>
          <p:cNvPr id="26" name="圖片 25"/>
          <p:cNvPicPr>
            <a:picLocks noChangeAspect="1"/>
          </p:cNvPicPr>
          <p:nvPr/>
        </p:nvPicPr>
        <p:blipFill rotWithShape="1">
          <a:blip r:embed="rId7">
            <a:extLst>
              <a:ext uri="{28A0092B-C50C-407E-A947-70E740481C1C}">
                <a14:useLocalDpi xmlns:a14="http://schemas.microsoft.com/office/drawing/2010/main" val="0"/>
              </a:ext>
            </a:extLst>
          </a:blip>
          <a:srcRect l="879"/>
          <a:stretch/>
        </p:blipFill>
        <p:spPr>
          <a:xfrm>
            <a:off x="8139660" y="4770262"/>
            <a:ext cx="9531319" cy="5065372"/>
          </a:xfrm>
          <a:prstGeom prst="rect">
            <a:avLst/>
          </a:prstGeom>
        </p:spPr>
      </p:pic>
      <p:sp>
        <p:nvSpPr>
          <p:cNvPr id="27" name="文字方塊 26">
            <a:extLst>
              <a:ext uri="{FF2B5EF4-FFF2-40B4-BE49-F238E27FC236}">
                <a16:creationId xmlns:a16="http://schemas.microsoft.com/office/drawing/2014/main" id="{C7C78279-6832-4830-9B4F-D76E469B2FE9}"/>
              </a:ext>
            </a:extLst>
          </p:cNvPr>
          <p:cNvSpPr txBox="1"/>
          <p:nvPr/>
        </p:nvSpPr>
        <p:spPr>
          <a:xfrm>
            <a:off x="5828636" y="4793206"/>
            <a:ext cx="1770220"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建立參數</a:t>
            </a:r>
          </a:p>
        </p:txBody>
      </p:sp>
      <p:sp>
        <p:nvSpPr>
          <p:cNvPr id="28" name="文字方塊 27">
            <a:extLst>
              <a:ext uri="{FF2B5EF4-FFF2-40B4-BE49-F238E27FC236}">
                <a16:creationId xmlns:a16="http://schemas.microsoft.com/office/drawing/2014/main" id="{C7C78279-6832-4830-9B4F-D76E469B2FE9}"/>
              </a:ext>
            </a:extLst>
          </p:cNvPr>
          <p:cNvSpPr txBox="1"/>
          <p:nvPr/>
        </p:nvSpPr>
        <p:spPr>
          <a:xfrm>
            <a:off x="15900759" y="4793206"/>
            <a:ext cx="1770220"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傳到資料庫</a:t>
            </a:r>
          </a:p>
        </p:txBody>
      </p:sp>
      <p:sp>
        <p:nvSpPr>
          <p:cNvPr id="29" name="矩形 28"/>
          <p:cNvSpPr/>
          <p:nvPr/>
        </p:nvSpPr>
        <p:spPr>
          <a:xfrm>
            <a:off x="716909" y="4750242"/>
            <a:ext cx="6881948" cy="5085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8139659" y="4750242"/>
            <a:ext cx="9531320" cy="5085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2" descr="Warning: Researcher Drops phpMyAdmin Zero-Day Affecting All Versions - N3X0"/>
          <p:cNvPicPr>
            <a:picLocks noChangeAspect="1" noChangeArrowheads="1"/>
          </p:cNvPicPr>
          <p:nvPr/>
        </p:nvPicPr>
        <p:blipFill rotWithShape="1">
          <a:blip r:embed="rId8">
            <a:extLst>
              <a:ext uri="{28A0092B-C50C-407E-A947-70E740481C1C}">
                <a14:useLocalDpi xmlns:a14="http://schemas.microsoft.com/office/drawing/2010/main" val="0"/>
              </a:ext>
            </a:extLst>
          </a:blip>
          <a:srcRect l="9516" t="7941" r="11583"/>
          <a:stretch/>
        </p:blipFill>
        <p:spPr bwMode="auto">
          <a:xfrm>
            <a:off x="14326644" y="1697214"/>
            <a:ext cx="3341676" cy="2166656"/>
          </a:xfrm>
          <a:prstGeom prst="rect">
            <a:avLst/>
          </a:prstGeom>
          <a:noFill/>
          <a:ln w="57150">
            <a:solidFill>
              <a:srgbClr val="315079"/>
            </a:solidFill>
          </a:ln>
          <a:extLst>
            <a:ext uri="{909E8E84-426E-40DD-AFC4-6F175D3DCCD1}">
              <a14:hiddenFill xmlns:a14="http://schemas.microsoft.com/office/drawing/2010/main">
                <a:solidFill>
                  <a:srgbClr val="FFFFFF"/>
                </a:solidFill>
              </a14:hiddenFill>
            </a:ext>
          </a:extLst>
        </p:spPr>
      </p:pic>
      <p:sp>
        <p:nvSpPr>
          <p:cNvPr id="31" name="文字方塊 30"/>
          <p:cNvSpPr txBox="1"/>
          <p:nvPr/>
        </p:nvSpPr>
        <p:spPr>
          <a:xfrm>
            <a:off x="1018337" y="1200974"/>
            <a:ext cx="3139545"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Esp-32</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主機</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彙整傳值</a:t>
            </a:r>
          </a:p>
        </p:txBody>
      </p:sp>
      <p:sp>
        <p:nvSpPr>
          <p:cNvPr id="32" name="文字方塊 31"/>
          <p:cNvSpPr txBox="1"/>
          <p:nvPr/>
        </p:nvSpPr>
        <p:spPr>
          <a:xfrm>
            <a:off x="14595859" y="1224077"/>
            <a:ext cx="2803246" cy="461665"/>
          </a:xfrm>
          <a:prstGeom prst="rect">
            <a:avLst/>
          </a:prstGeom>
          <a:noFill/>
        </p:spPr>
        <p:txBody>
          <a:bodyPr wrap="square" rtlCol="0">
            <a:spAutoFit/>
          </a:bodyPr>
          <a:lstStyle/>
          <a:p>
            <a:r>
              <a:rPr lang="en-US" altLang="zh-TW" sz="2400" b="1" dirty="0" smtClean="0">
                <a:latin typeface="微軟正黑體" panose="020B0604030504040204" pitchFamily="34" charset="-120"/>
                <a:ea typeface="微軟正黑體" panose="020B0604030504040204" pitchFamily="34" charset="-120"/>
                <a:cs typeface="Times New Roman" panose="02020603050405020304" pitchFamily="18" charset="0"/>
              </a:rPr>
              <a:t>Database</a:t>
            </a:r>
            <a:r>
              <a:rPr lang="zh-TW" altLang="en-US" sz="2400" b="1" dirty="0" smtClean="0">
                <a:latin typeface="微軟正黑體" panose="020B0604030504040204" pitchFamily="34" charset="-120"/>
                <a:ea typeface="微軟正黑體" panose="020B0604030504040204" pitchFamily="34" charset="-120"/>
                <a:cs typeface="Times New Roman" panose="02020603050405020304" pitchFamily="18" charset="0"/>
              </a:rPr>
              <a:t>接收資料</a:t>
            </a:r>
            <a:endPar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投影片編號版面配置區 5"/>
          <p:cNvSpPr>
            <a:spLocks noGrp="1"/>
          </p:cNvSpPr>
          <p:nvPr>
            <p:ph type="sldNum" sz="quarter" idx="12"/>
          </p:nvPr>
        </p:nvSpPr>
        <p:spPr>
          <a:xfrm>
            <a:off x="12915900" y="9685001"/>
            <a:ext cx="4114800" cy="547688"/>
          </a:xfrm>
        </p:spPr>
        <p:txBody>
          <a:bodyPr/>
          <a:lstStyle/>
          <a:p>
            <a:fld id="{6BD11731-35EA-41EA-B932-75CDBE315166}" type="slidenum">
              <a:rPr lang="zh-TW" altLang="en-US" smtClean="0">
                <a:ln>
                  <a:solidFill>
                    <a:sysClr val="windowText" lastClr="000000"/>
                  </a:solidFill>
                </a:ln>
                <a:solidFill>
                  <a:sysClr val="windowText" lastClr="000000"/>
                </a:solidFill>
              </a:rPr>
              <a:t>23</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74078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727769"/>
            <a:ext cx="18288000" cy="8096167"/>
          </a:xfrm>
          <a:prstGeom prst="rect">
            <a:avLst/>
          </a:prstGeom>
          <a:solidFill>
            <a:srgbClr val="5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35BDFDC9-BAEE-43F6-B3D8-B07840431915}"/>
              </a:ext>
            </a:extLst>
          </p:cNvPr>
          <p:cNvGrpSpPr/>
          <p:nvPr/>
        </p:nvGrpSpPr>
        <p:grpSpPr>
          <a:xfrm>
            <a:off x="4479249" y="-1417817"/>
            <a:ext cx="9264040" cy="3830654"/>
            <a:chOff x="4479249" y="-1417817"/>
            <a:chExt cx="9264040" cy="3830654"/>
          </a:xfrm>
        </p:grpSpPr>
        <p:sp>
          <p:nvSpPr>
            <p:cNvPr id="3" name="文字方塊 2">
              <a:extLst>
                <a:ext uri="{FF2B5EF4-FFF2-40B4-BE49-F238E27FC236}">
                  <a16:creationId xmlns:a16="http://schemas.microsoft.com/office/drawing/2014/main" id="{08DDA817-5958-4BDA-A98D-3CE834DDCCFC}"/>
                </a:ext>
              </a:extLst>
            </p:cNvPr>
            <p:cNvSpPr txBox="1"/>
            <p:nvPr/>
          </p:nvSpPr>
          <p:spPr>
            <a:xfrm>
              <a:off x="4479249" y="480000"/>
              <a:ext cx="9264040" cy="1932837"/>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a:t>
              </a:r>
              <a:r>
                <a:rPr lang="en-US" altLang="zh-TW" sz="4800" b="1" kern="0" dirty="0" err="1">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Matlab</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主程式撰寫</a:t>
              </a:r>
            </a:p>
            <a:p>
              <a:pPr lvl="0" defTabSz="914400" hangingPunct="0">
                <a:lnSpc>
                  <a:spcPct val="130000"/>
                </a:lnSpc>
                <a:defRPr/>
              </a:pPr>
              <a:endParaRPr lang="zh-CN" altLang="en-US" sz="44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EEBFBA98-9F73-40D9-AE25-CFAAA167878C}"/>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grpSp>
        <p:nvGrpSpPr>
          <p:cNvPr id="8" name="群組 7"/>
          <p:cNvGrpSpPr/>
          <p:nvPr/>
        </p:nvGrpSpPr>
        <p:grpSpPr>
          <a:xfrm>
            <a:off x="168380" y="1892227"/>
            <a:ext cx="5493010" cy="7786747"/>
            <a:chOff x="5443761" y="1892227"/>
            <a:chExt cx="5493010" cy="7786747"/>
          </a:xfrm>
        </p:grpSpPr>
        <p:sp>
          <p:nvSpPr>
            <p:cNvPr id="7" name="矩形 6"/>
            <p:cNvSpPr/>
            <p:nvPr/>
          </p:nvSpPr>
          <p:spPr>
            <a:xfrm>
              <a:off x="5443761" y="1892227"/>
              <a:ext cx="5493010" cy="7786747"/>
            </a:xfrm>
            <a:prstGeom prst="rect">
              <a:avLst/>
            </a:prstGeom>
            <a:solidFill>
              <a:srgbClr val="F2F2F2"/>
            </a:solidFill>
            <a:ln>
              <a:noFill/>
            </a:ln>
          </p:spPr>
          <p:txBody>
            <a:bodyPr wrap="square">
              <a:spAutoFit/>
            </a:bodyPr>
            <a:lstStyle/>
            <a:p>
              <a:pPr>
                <a:lnSpc>
                  <a:spcPts val="2500"/>
                </a:lnSpc>
              </a:pPr>
              <a:r>
                <a:rPr lang="en-US" altLang="zh-TW" sz="2000" b="1" dirty="0" smtClean="0">
                  <a:latin typeface="微軟正黑體" panose="020B0604030504040204" pitchFamily="34" charset="-120"/>
                  <a:ea typeface="微軟正黑體" panose="020B0604030504040204" pitchFamily="34" charset="-120"/>
                </a:rPr>
                <a:t>figure</a:t>
              </a:r>
              <a:endParaRPr lang="en-US" altLang="zh-TW" sz="2000" b="1" dirty="0">
                <a:latin typeface="微軟正黑體" panose="020B0604030504040204" pitchFamily="34" charset="-120"/>
                <a:ea typeface="微軟正黑體" panose="020B0604030504040204" pitchFamily="34" charset="-120"/>
              </a:endParaRPr>
            </a:p>
            <a:p>
              <a:pPr>
                <a:lnSpc>
                  <a:spcPts val="2500"/>
                </a:lnSpc>
              </a:pPr>
              <a:r>
                <a:rPr lang="en-US" altLang="zh-TW" sz="2000" b="1" dirty="0">
                  <a:latin typeface="微軟正黑體" panose="020B0604030504040204" pitchFamily="34" charset="-120"/>
                  <a:ea typeface="微軟正黑體" panose="020B0604030504040204" pitchFamily="34" charset="-120"/>
                </a:rPr>
                <a:t>N1 = 1000 ; N2 = 10 ;</a:t>
              </a:r>
            </a:p>
            <a:p>
              <a:pPr>
                <a:lnSpc>
                  <a:spcPts val="2500"/>
                </a:lnSpc>
              </a:pPr>
              <a:r>
                <a:rPr lang="en-US" altLang="zh-TW" sz="2000" b="1" dirty="0" err="1">
                  <a:latin typeface="微軟正黑體" panose="020B0604030504040204" pitchFamily="34" charset="-120"/>
                  <a:ea typeface="微軟正黑體" panose="020B0604030504040204" pitchFamily="34" charset="-120"/>
                </a:rPr>
                <a:t>th</a:t>
              </a:r>
              <a:r>
                <a:rPr lang="en-US" altLang="zh-TW" sz="2000" b="1" dirty="0">
                  <a:latin typeface="微軟正黑體" panose="020B0604030504040204" pitchFamily="34" charset="-120"/>
                  <a:ea typeface="微軟正黑體" panose="020B0604030504040204" pitchFamily="34" charset="-120"/>
                </a:rPr>
                <a:t> = </a:t>
              </a:r>
              <a:r>
                <a:rPr lang="en-US" altLang="zh-TW" sz="2000" b="1" dirty="0" err="1">
                  <a:latin typeface="微軟正黑體" panose="020B0604030504040204" pitchFamily="34" charset="-120"/>
                  <a:ea typeface="微軟正黑體" panose="020B0604030504040204" pitchFamily="34" charset="-120"/>
                </a:rPr>
                <a:t>linspace</a:t>
              </a:r>
              <a:r>
                <a:rPr lang="en-US" altLang="zh-TW" sz="2000" b="1" dirty="0">
                  <a:latin typeface="微軟正黑體" panose="020B0604030504040204" pitchFamily="34" charset="-120"/>
                  <a:ea typeface="微軟正黑體" panose="020B0604030504040204" pitchFamily="34" charset="-120"/>
                </a:rPr>
                <a:t>(0,2*pi,N1)' ;</a:t>
              </a:r>
            </a:p>
            <a:p>
              <a:pPr>
                <a:lnSpc>
                  <a:spcPts val="2500"/>
                </a:lnSpc>
              </a:pPr>
              <a:r>
                <a:rPr lang="en-US" altLang="zh-TW" sz="2000" b="1" dirty="0">
                  <a:latin typeface="微軟正黑體" panose="020B0604030504040204" pitchFamily="34" charset="-120"/>
                  <a:ea typeface="微軟正黑體" panose="020B0604030504040204" pitchFamily="34" charset="-120"/>
                </a:rPr>
                <a:t>c1 = [0 0.5] ;          % center of first </a:t>
              </a:r>
              <a:r>
                <a:rPr lang="en-US" altLang="zh-TW" sz="2000" b="1" dirty="0" err="1">
                  <a:latin typeface="微軟正黑體" panose="020B0604030504040204" pitchFamily="34" charset="-120"/>
                  <a:ea typeface="微軟正黑體" panose="020B0604030504040204" pitchFamily="34" charset="-120"/>
                </a:rPr>
                <a:t>cirlce</a:t>
              </a:r>
              <a:r>
                <a:rPr lang="en-US" altLang="zh-TW" sz="2000" b="1" dirty="0">
                  <a:latin typeface="微軟正黑體" panose="020B0604030504040204" pitchFamily="34" charset="-120"/>
                  <a:ea typeface="微軟正黑體" panose="020B0604030504040204" pitchFamily="34" charset="-120"/>
                </a:rPr>
                <a:t> </a:t>
              </a:r>
            </a:p>
            <a:p>
              <a:pPr>
                <a:lnSpc>
                  <a:spcPts val="2500"/>
                </a:lnSpc>
              </a:pPr>
              <a:r>
                <a:rPr lang="en-US" altLang="zh-TW" sz="2000" b="1" dirty="0">
                  <a:latin typeface="微軟正黑體" panose="020B0604030504040204" pitchFamily="34" charset="-120"/>
                  <a:ea typeface="微軟正黑體" panose="020B0604030504040204" pitchFamily="34" charset="-120"/>
                </a:rPr>
                <a:t>c2 = [1.5 2] ;        % center of second circle </a:t>
              </a:r>
            </a:p>
            <a:p>
              <a:pPr>
                <a:lnSpc>
                  <a:spcPts val="2500"/>
                </a:lnSpc>
              </a:pPr>
              <a:r>
                <a:rPr lang="en-US" altLang="zh-TW" sz="2000" b="1" dirty="0">
                  <a:latin typeface="微軟正黑體" panose="020B0604030504040204" pitchFamily="34" charset="-120"/>
                  <a:ea typeface="微軟正黑體" panose="020B0604030504040204" pitchFamily="34" charset="-120"/>
                </a:rPr>
                <a:t>c3 = [2 0] ;        % center of third </a:t>
              </a:r>
              <a:r>
                <a:rPr lang="en-US" altLang="zh-TW" sz="2000" b="1" dirty="0" smtClean="0">
                  <a:latin typeface="微軟正黑體" panose="020B0604030504040204" pitchFamily="34" charset="-120"/>
                  <a:ea typeface="微軟正黑體" panose="020B0604030504040204" pitchFamily="34" charset="-120"/>
                </a:rPr>
                <a:t>circle</a:t>
              </a:r>
            </a:p>
            <a:p>
              <a:pPr>
                <a:lnSpc>
                  <a:spcPts val="2500"/>
                </a:lnSpc>
              </a:pPr>
              <a:endParaRPr lang="en-US" altLang="zh-TW" sz="2000" b="1" dirty="0" smtClean="0">
                <a:latin typeface="微軟正黑體" panose="020B0604030504040204" pitchFamily="34" charset="-120"/>
                <a:ea typeface="微軟正黑體" panose="020B0604030504040204" pitchFamily="34" charset="-120"/>
              </a:endParaRPr>
            </a:p>
            <a:p>
              <a:pPr>
                <a:lnSpc>
                  <a:spcPts val="2500"/>
                </a:lnSpc>
              </a:pPr>
              <a:r>
                <a:rPr lang="en-US" altLang="zh-TW" sz="2000" b="1" dirty="0" smtClean="0">
                  <a:latin typeface="微軟正黑體" panose="020B0604030504040204" pitchFamily="34" charset="-120"/>
                  <a:ea typeface="微軟正黑體" panose="020B0604030504040204" pitchFamily="34" charset="-120"/>
                </a:rPr>
                <a:t>while true</a:t>
              </a:r>
            </a:p>
            <a:p>
              <a:pPr>
                <a:lnSpc>
                  <a:spcPts val="2500"/>
                </a:lnSpc>
              </a:pPr>
              <a:r>
                <a:rPr lang="en-US" altLang="zh-TW" sz="2000" b="1" dirty="0" smtClean="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conn = database('guest','','');</a:t>
              </a:r>
            </a:p>
            <a:p>
              <a:pPr>
                <a:lnSpc>
                  <a:spcPts val="2500"/>
                </a:lnSpc>
              </a:pPr>
              <a:r>
                <a:rPr lang="en-US" altLang="zh-TW" sz="2000" b="1" dirty="0">
                  <a:latin typeface="微軟正黑體" panose="020B0604030504040204" pitchFamily="34" charset="-120"/>
                  <a:ea typeface="微軟正黑體" panose="020B0604030504040204" pitchFamily="34" charset="-120"/>
                </a:rPr>
                <a:t>    curs = exec(</a:t>
              </a:r>
              <a:r>
                <a:rPr lang="en-US" altLang="zh-TW" sz="2000" b="1" dirty="0" err="1">
                  <a:latin typeface="微軟正黑體" panose="020B0604030504040204" pitchFamily="34" charset="-120"/>
                  <a:ea typeface="微軟正黑體" panose="020B0604030504040204" pitchFamily="34" charset="-120"/>
                </a:rPr>
                <a:t>conn,'SELECT</a:t>
              </a:r>
              <a:r>
                <a:rPr lang="en-US" altLang="zh-TW" sz="2000" b="1" dirty="0">
                  <a:latin typeface="微軟正黑體" panose="020B0604030504040204" pitchFamily="34" charset="-120"/>
                  <a:ea typeface="微軟正黑體" panose="020B0604030504040204" pitchFamily="34" charset="-120"/>
                </a:rPr>
                <a:t> * FROM test');</a:t>
              </a:r>
            </a:p>
            <a:p>
              <a:pPr>
                <a:lnSpc>
                  <a:spcPts val="2500"/>
                </a:lnSpc>
              </a:pPr>
              <a:r>
                <a:rPr lang="en-US" altLang="zh-TW" sz="2000" b="1" dirty="0">
                  <a:latin typeface="微軟正黑體" panose="020B0604030504040204" pitchFamily="34" charset="-120"/>
                  <a:ea typeface="微軟正黑體" panose="020B0604030504040204" pitchFamily="34" charset="-120"/>
                </a:rPr>
                <a:t>    curs = fetch(curs);</a:t>
              </a:r>
            </a:p>
            <a:p>
              <a:pPr>
                <a:lnSpc>
                  <a:spcPts val="2500"/>
                </a:lnSpc>
              </a:pPr>
              <a:r>
                <a:rPr lang="en-US" altLang="zh-TW" sz="2000" b="1" dirty="0">
                  <a:latin typeface="微軟正黑體" panose="020B0604030504040204" pitchFamily="34" charset="-120"/>
                  <a:ea typeface="微軟正黑體" panose="020B0604030504040204" pitchFamily="34" charset="-120"/>
                </a:rPr>
                <a:t>    </a:t>
              </a:r>
              <a:r>
                <a:rPr lang="en-US" altLang="zh-TW" sz="2000" b="1" dirty="0" err="1">
                  <a:latin typeface="微軟正黑體" panose="020B0604030504040204" pitchFamily="34" charset="-120"/>
                  <a:ea typeface="微軟正黑體" panose="020B0604030504040204" pitchFamily="34" charset="-120"/>
                </a:rPr>
                <a:t>setdbprefs</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datareturnformat</a:t>
              </a:r>
              <a:r>
                <a:rPr lang="en-US" altLang="zh-TW" sz="2000" b="1" dirty="0">
                  <a:latin typeface="微軟正黑體" panose="020B0604030504040204" pitchFamily="34" charset="-120"/>
                  <a:ea typeface="微軟正黑體" panose="020B0604030504040204" pitchFamily="34" charset="-120"/>
                </a:rPr>
                <a:t>','numeric');</a:t>
              </a:r>
            </a:p>
            <a:p>
              <a:pPr>
                <a:lnSpc>
                  <a:spcPts val="2500"/>
                </a:lnSpc>
              </a:pPr>
              <a:r>
                <a:rPr lang="en-US" altLang="zh-TW" sz="2000" b="1" dirty="0">
                  <a:latin typeface="微軟正黑體" panose="020B0604030504040204" pitchFamily="34" charset="-120"/>
                  <a:ea typeface="微軟正黑體" panose="020B0604030504040204" pitchFamily="34" charset="-120"/>
                </a:rPr>
                <a:t>    B = </a:t>
              </a:r>
              <a:r>
                <a:rPr lang="en-US" altLang="zh-TW" sz="2000" b="1" dirty="0" err="1">
                  <a:latin typeface="微軟正黑體" panose="020B0604030504040204" pitchFamily="34" charset="-120"/>
                  <a:ea typeface="微軟正黑體" panose="020B0604030504040204" pitchFamily="34" charset="-120"/>
                </a:rPr>
                <a:t>flipud</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curs.Data</a:t>
              </a:r>
              <a:r>
                <a:rPr lang="en-US" altLang="zh-TW" sz="2000" b="1" dirty="0">
                  <a:latin typeface="微軟正黑體" panose="020B0604030504040204" pitchFamily="34" charset="-120"/>
                  <a:ea typeface="微軟正黑體" panose="020B0604030504040204" pitchFamily="34" charset="-120"/>
                </a:rPr>
                <a:t>);</a:t>
              </a:r>
            </a:p>
            <a:p>
              <a:pPr>
                <a:lnSpc>
                  <a:spcPts val="2500"/>
                </a:lnSpc>
              </a:pPr>
              <a:r>
                <a:rPr lang="en-US" altLang="zh-TW" sz="2000" b="1" dirty="0">
                  <a:latin typeface="微軟正黑體" panose="020B0604030504040204" pitchFamily="34" charset="-120"/>
                  <a:ea typeface="微軟正黑體" panose="020B0604030504040204" pitchFamily="34" charset="-120"/>
                </a:rPr>
                <a:t>    </a:t>
              </a:r>
              <a:r>
                <a:rPr lang="en-US" altLang="zh-TW" sz="2000" b="1" dirty="0" smtClean="0">
                  <a:latin typeface="微軟正黑體" panose="020B0604030504040204" pitchFamily="34" charset="-120"/>
                  <a:ea typeface="微軟正黑體" panose="020B0604030504040204" pitchFamily="34" charset="-120"/>
                </a:rPr>
                <a:t>a </a:t>
              </a:r>
              <a:r>
                <a:rPr lang="en-US" altLang="zh-TW" sz="2000" b="1" dirty="0">
                  <a:latin typeface="微軟正黑體" panose="020B0604030504040204" pitchFamily="34" charset="-120"/>
                  <a:ea typeface="微軟正黑體" panose="020B0604030504040204" pitchFamily="34" charset="-120"/>
                </a:rPr>
                <a:t>= B(1,:)</a:t>
              </a:r>
            </a:p>
            <a:p>
              <a:pPr>
                <a:lnSpc>
                  <a:spcPts val="2500"/>
                </a:lnSpc>
              </a:pPr>
              <a:r>
                <a:rPr lang="en-US" altLang="zh-TW" sz="2000" b="1" dirty="0">
                  <a:latin typeface="微軟正黑體" panose="020B0604030504040204" pitchFamily="34" charset="-120"/>
                  <a:ea typeface="微軟正黑體" panose="020B0604030504040204" pitchFamily="34" charset="-120"/>
                </a:rPr>
                <a:t>    for </a:t>
              </a:r>
              <a:r>
                <a:rPr lang="en-US" altLang="zh-TW" sz="2000" b="1" dirty="0" err="1">
                  <a:latin typeface="微軟正黑體" panose="020B0604030504040204" pitchFamily="34" charset="-120"/>
                  <a:ea typeface="微軟正黑體" panose="020B0604030504040204" pitchFamily="34" charset="-120"/>
                </a:rPr>
                <a:t>i</a:t>
              </a:r>
              <a:r>
                <a:rPr lang="en-US" altLang="zh-TW" sz="2000" b="1" dirty="0">
                  <a:latin typeface="微軟正黑體" panose="020B0604030504040204" pitchFamily="34" charset="-120"/>
                  <a:ea typeface="微軟正黑體" panose="020B0604030504040204" pitchFamily="34" charset="-120"/>
                </a:rPr>
                <a:t> = 1:3</a:t>
              </a:r>
            </a:p>
            <a:p>
              <a:pPr>
                <a:lnSpc>
                  <a:spcPts val="2500"/>
                </a:lnSpc>
              </a:pPr>
              <a:r>
                <a:rPr lang="en-US" altLang="zh-TW" sz="2000" b="1" dirty="0">
                  <a:latin typeface="微軟正黑體" panose="020B0604030504040204" pitchFamily="34" charset="-120"/>
                  <a:ea typeface="微軟正黑體" panose="020B0604030504040204" pitchFamily="34" charset="-120"/>
                </a:rPr>
                <a:t>        if a(</a:t>
              </a:r>
              <a:r>
                <a:rPr lang="en-US" altLang="zh-TW" sz="2000" b="1" dirty="0" err="1">
                  <a:latin typeface="微軟正黑體" panose="020B0604030504040204" pitchFamily="34" charset="-120"/>
                  <a:ea typeface="微軟正黑體" panose="020B0604030504040204" pitchFamily="34" charset="-120"/>
                </a:rPr>
                <a:t>i</a:t>
              </a:r>
              <a:r>
                <a:rPr lang="en-US" altLang="zh-TW" sz="2000" b="1" dirty="0">
                  <a:latin typeface="微軟正黑體" panose="020B0604030504040204" pitchFamily="34" charset="-120"/>
                  <a:ea typeface="微軟正黑體" panose="020B0604030504040204" pitchFamily="34" charset="-120"/>
                </a:rPr>
                <a:t>) &lt; -90</a:t>
              </a:r>
            </a:p>
            <a:p>
              <a:pPr>
                <a:lnSpc>
                  <a:spcPts val="2500"/>
                </a:lnSpc>
              </a:pPr>
              <a:r>
                <a:rPr lang="en-US" altLang="zh-TW" sz="2000" b="1" dirty="0">
                  <a:latin typeface="微軟正黑體" panose="020B0604030504040204" pitchFamily="34" charset="-120"/>
                  <a:ea typeface="微軟正黑體" panose="020B0604030504040204" pitchFamily="34" charset="-120"/>
                </a:rPr>
                <a:t>            a(</a:t>
              </a:r>
              <a:r>
                <a:rPr lang="en-US" altLang="zh-TW" sz="2000" b="1" dirty="0" err="1">
                  <a:latin typeface="微軟正黑體" panose="020B0604030504040204" pitchFamily="34" charset="-120"/>
                  <a:ea typeface="微軟正黑體" panose="020B0604030504040204" pitchFamily="34" charset="-120"/>
                </a:rPr>
                <a:t>i</a:t>
              </a:r>
              <a:r>
                <a:rPr lang="en-US" altLang="zh-TW" sz="2000" b="1" dirty="0">
                  <a:latin typeface="微軟正黑體" panose="020B0604030504040204" pitchFamily="34" charset="-120"/>
                  <a:ea typeface="微軟正黑體" panose="020B0604030504040204" pitchFamily="34" charset="-120"/>
                </a:rPr>
                <a:t>) = -89</a:t>
              </a:r>
              <a:r>
                <a:rPr lang="en-US" altLang="zh-TW" sz="2000" b="1" dirty="0" smtClean="0">
                  <a:latin typeface="微軟正黑體" panose="020B0604030504040204" pitchFamily="34" charset="-120"/>
                  <a:ea typeface="微軟正黑體" panose="020B0604030504040204" pitchFamily="34" charset="-120"/>
                </a:rPr>
                <a:t>;</a:t>
              </a:r>
            </a:p>
            <a:p>
              <a:pPr>
                <a:lnSpc>
                  <a:spcPts val="2500"/>
                </a:lnSpc>
              </a:pPr>
              <a:r>
                <a:rPr lang="en-US" altLang="zh-TW" sz="2000" b="1" dirty="0">
                  <a:latin typeface="微軟正黑體" panose="020B0604030504040204" pitchFamily="34" charset="-120"/>
                  <a:ea typeface="微軟正黑體" panose="020B0604030504040204" pitchFamily="34" charset="-120"/>
                </a:rPr>
                <a:t> </a:t>
              </a:r>
              <a:r>
                <a:rPr lang="en-US" altLang="zh-TW" sz="2000" b="1" dirty="0" smtClean="0">
                  <a:latin typeface="微軟正黑體" panose="020B0604030504040204" pitchFamily="34" charset="-120"/>
                  <a:ea typeface="微軟正黑體" panose="020B0604030504040204" pitchFamily="34" charset="-120"/>
                </a:rPr>
                <a:t>   else</a:t>
              </a:r>
              <a:endParaRPr lang="en-US" altLang="zh-TW" sz="2000" b="1" dirty="0">
                <a:latin typeface="微軟正黑體" panose="020B0604030504040204" pitchFamily="34" charset="-120"/>
                <a:ea typeface="微軟正黑體" panose="020B0604030504040204" pitchFamily="34" charset="-120"/>
              </a:endParaRPr>
            </a:p>
            <a:p>
              <a:pPr>
                <a:lnSpc>
                  <a:spcPts val="2500"/>
                </a:lnSpc>
              </a:pPr>
              <a:r>
                <a:rPr lang="en-US" altLang="zh-TW" sz="2000" b="1" dirty="0">
                  <a:latin typeface="微軟正黑體" panose="020B0604030504040204" pitchFamily="34" charset="-120"/>
                  <a:ea typeface="微軟正黑體" panose="020B0604030504040204" pitchFamily="34" charset="-120"/>
                </a:rPr>
                <a:t>            a(</a:t>
              </a:r>
              <a:r>
                <a:rPr lang="en-US" altLang="zh-TW" sz="2000" b="1" dirty="0" err="1">
                  <a:latin typeface="微軟正黑體" panose="020B0604030504040204" pitchFamily="34" charset="-120"/>
                  <a:ea typeface="微軟正黑體" panose="020B0604030504040204" pitchFamily="34" charset="-120"/>
                </a:rPr>
                <a:t>i</a:t>
              </a:r>
              <a:r>
                <a:rPr lang="en-US" altLang="zh-TW" sz="2000" b="1" dirty="0">
                  <a:latin typeface="微軟正黑體" panose="020B0604030504040204" pitchFamily="34" charset="-120"/>
                  <a:ea typeface="微軟正黑體" panose="020B0604030504040204" pitchFamily="34" charset="-120"/>
                </a:rPr>
                <a:t>) = a(</a:t>
              </a:r>
              <a:r>
                <a:rPr lang="en-US" altLang="zh-TW" sz="2000" b="1" dirty="0" err="1">
                  <a:latin typeface="微軟正黑體" panose="020B0604030504040204" pitchFamily="34" charset="-120"/>
                  <a:ea typeface="微軟正黑體" panose="020B0604030504040204" pitchFamily="34" charset="-120"/>
                </a:rPr>
                <a:t>i</a:t>
              </a:r>
              <a:r>
                <a:rPr lang="en-US" altLang="zh-TW" sz="2000" b="1" dirty="0">
                  <a:latin typeface="微軟正黑體" panose="020B0604030504040204" pitchFamily="34" charset="-120"/>
                  <a:ea typeface="微軟正黑體" panose="020B0604030504040204" pitchFamily="34" charset="-120"/>
                </a:rPr>
                <a:t>);</a:t>
              </a:r>
            </a:p>
            <a:p>
              <a:pPr>
                <a:lnSpc>
                  <a:spcPts val="2500"/>
                </a:lnSpc>
              </a:pPr>
              <a:r>
                <a:rPr lang="en-US" altLang="zh-TW" sz="2000" b="1" dirty="0">
                  <a:latin typeface="微軟正黑體" panose="020B0604030504040204" pitchFamily="34" charset="-120"/>
                  <a:ea typeface="微軟正黑體" panose="020B0604030504040204" pitchFamily="34" charset="-120"/>
                </a:rPr>
                <a:t>     </a:t>
              </a:r>
              <a:r>
                <a:rPr lang="en-US" altLang="zh-TW" sz="2000" b="1" dirty="0" smtClean="0">
                  <a:latin typeface="微軟正黑體" panose="020B0604030504040204" pitchFamily="34" charset="-120"/>
                  <a:ea typeface="微軟正黑體" panose="020B0604030504040204" pitchFamily="34" charset="-120"/>
                </a:rPr>
                <a:t>end</a:t>
              </a:r>
              <a:endParaRPr lang="en-US" altLang="zh-TW" sz="2000" b="1" dirty="0">
                <a:latin typeface="微軟正黑體" panose="020B0604030504040204" pitchFamily="34" charset="-120"/>
                <a:ea typeface="微軟正黑體" panose="020B0604030504040204" pitchFamily="34" charset="-120"/>
              </a:endParaRPr>
            </a:p>
            <a:p>
              <a:pPr>
                <a:lnSpc>
                  <a:spcPts val="2500"/>
                </a:lnSpc>
              </a:pPr>
              <a:r>
                <a:rPr lang="en-US" altLang="zh-TW" sz="2000" b="1" dirty="0">
                  <a:latin typeface="微軟正黑體" panose="020B0604030504040204" pitchFamily="34" charset="-120"/>
                  <a:ea typeface="微軟正黑體" panose="020B0604030504040204" pitchFamily="34" charset="-120"/>
                </a:rPr>
                <a:t>     </a:t>
              </a:r>
              <a:r>
                <a:rPr lang="en-US" altLang="zh-TW" sz="2000" b="1" dirty="0" smtClean="0">
                  <a:latin typeface="微軟正黑體" panose="020B0604030504040204" pitchFamily="34" charset="-120"/>
                  <a:ea typeface="微軟正黑體" panose="020B0604030504040204" pitchFamily="34" charset="-120"/>
                </a:rPr>
                <a:t>q(</a:t>
              </a:r>
              <a:r>
                <a:rPr lang="en-US" altLang="zh-TW" sz="2000" b="1" dirty="0" err="1" smtClean="0">
                  <a:latin typeface="微軟正黑體" panose="020B0604030504040204" pitchFamily="34" charset="-120"/>
                  <a:ea typeface="微軟正黑體" panose="020B0604030504040204" pitchFamily="34" charset="-120"/>
                </a:rPr>
                <a:t>i</a:t>
              </a:r>
              <a:r>
                <a:rPr lang="en-US" altLang="zh-TW" sz="2000" b="1" dirty="0">
                  <a:latin typeface="微軟正黑體" panose="020B0604030504040204" pitchFamily="34" charset="-120"/>
                  <a:ea typeface="微軟正黑體" panose="020B0604030504040204" pitchFamily="34" charset="-120"/>
                </a:rPr>
                <a:t>) = a(</a:t>
              </a:r>
              <a:r>
                <a:rPr lang="en-US" altLang="zh-TW" sz="2000" b="1" dirty="0" err="1">
                  <a:latin typeface="微軟正黑體" panose="020B0604030504040204" pitchFamily="34" charset="-120"/>
                  <a:ea typeface="微軟正黑體" panose="020B0604030504040204" pitchFamily="34" charset="-120"/>
                </a:rPr>
                <a:t>i</a:t>
              </a:r>
              <a:r>
                <a:rPr lang="en-US" altLang="zh-TW" sz="2000" b="1" dirty="0" smtClean="0">
                  <a:latin typeface="微軟正黑體" panose="020B0604030504040204" pitchFamily="34" charset="-120"/>
                  <a:ea typeface="微軟正黑體" panose="020B0604030504040204" pitchFamily="34" charset="-120"/>
                </a:rPr>
                <a:t>);</a:t>
              </a:r>
            </a:p>
            <a:p>
              <a:pPr>
                <a:lnSpc>
                  <a:spcPts val="2500"/>
                </a:lnSpc>
              </a:pPr>
              <a:endParaRPr lang="en-US" altLang="zh-TW" sz="2000" b="1" dirty="0">
                <a:latin typeface="微軟正黑體" panose="020B0604030504040204" pitchFamily="34" charset="-120"/>
                <a:ea typeface="微軟正黑體" panose="020B0604030504040204" pitchFamily="34" charset="-120"/>
              </a:endParaRPr>
            </a:p>
            <a:p>
              <a:pPr>
                <a:lnSpc>
                  <a:spcPts val="2500"/>
                </a:lnSpc>
              </a:pPr>
              <a:endParaRPr lang="en-US" altLang="zh-TW" sz="2000" b="1" dirty="0" smtClean="0">
                <a:latin typeface="微軟正黑體" panose="020B0604030504040204" pitchFamily="34" charset="-120"/>
                <a:ea typeface="微軟正黑體" panose="020B0604030504040204" pitchFamily="34" charset="-120"/>
              </a:endParaRPr>
            </a:p>
            <a:p>
              <a:pPr>
                <a:lnSpc>
                  <a:spcPts val="2500"/>
                </a:lnSpc>
              </a:pPr>
              <a:endParaRPr lang="en-US" altLang="zh-TW" sz="2000" b="1" dirty="0">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C7C78279-6832-4830-9B4F-D76E469B2FE9}"/>
                </a:ext>
              </a:extLst>
            </p:cNvPr>
            <p:cNvSpPr txBox="1"/>
            <p:nvPr/>
          </p:nvSpPr>
          <p:spPr>
            <a:xfrm>
              <a:off x="9082241" y="1894576"/>
              <a:ext cx="1770220"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環境設定</a:t>
              </a:r>
            </a:p>
          </p:txBody>
        </p:sp>
      </p:grpSp>
      <p:grpSp>
        <p:nvGrpSpPr>
          <p:cNvPr id="11" name="群組 10"/>
          <p:cNvGrpSpPr/>
          <p:nvPr/>
        </p:nvGrpSpPr>
        <p:grpSpPr>
          <a:xfrm>
            <a:off x="5825336" y="1892228"/>
            <a:ext cx="7097685" cy="7786747"/>
            <a:chOff x="11147610" y="1892228"/>
            <a:chExt cx="7097685" cy="7786747"/>
          </a:xfrm>
        </p:grpSpPr>
        <p:sp>
          <p:nvSpPr>
            <p:cNvPr id="5" name="矩形 4"/>
            <p:cNvSpPr/>
            <p:nvPr/>
          </p:nvSpPr>
          <p:spPr>
            <a:xfrm>
              <a:off x="11147610" y="1892228"/>
              <a:ext cx="7097685" cy="7786747"/>
            </a:xfrm>
            <a:prstGeom prst="rect">
              <a:avLst/>
            </a:prstGeom>
            <a:solidFill>
              <a:srgbClr val="F2F2F2"/>
            </a:solidFill>
          </p:spPr>
          <p:txBody>
            <a:bodyPr wrap="square">
              <a:spAutoFit/>
            </a:bodyPr>
            <a:lstStyle/>
            <a:p>
              <a:pPr>
                <a:lnSpc>
                  <a:spcPts val="3000"/>
                </a:lnSpc>
              </a:pPr>
              <a:r>
                <a:rPr lang="en-US" altLang="zh-TW" sz="2000" b="1" dirty="0" err="1" smtClean="0">
                  <a:latin typeface="微軟正黑體" panose="020B0604030504040204" pitchFamily="34" charset="-120"/>
                  <a:ea typeface="微軟正黑體" panose="020B0604030504040204" pitchFamily="34" charset="-120"/>
                </a:rPr>
                <a:t>syms</a:t>
              </a:r>
              <a:r>
                <a:rPr lang="en-US" altLang="zh-TW" sz="2000" b="1" dirty="0" smtClean="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y1 y2 y3;</a:t>
              </a:r>
            </a:p>
            <a:p>
              <a:pPr>
                <a:lnSpc>
                  <a:spcPts val="3000"/>
                </a:lnSpc>
              </a:pPr>
              <a:r>
                <a:rPr lang="en-US" altLang="zh-TW" sz="2000" b="1" dirty="0">
                  <a:latin typeface="微軟正黑體" panose="020B0604030504040204" pitchFamily="34" charset="-120"/>
                  <a:ea typeface="微軟正黑體" panose="020B0604030504040204" pitchFamily="34" charset="-120"/>
                </a:rPr>
                <a:t>    z1 = 0.0006*(q(1)^2) + 0.0285*q(1) + 0.3233 - y1;</a:t>
              </a:r>
            </a:p>
            <a:p>
              <a:pPr>
                <a:lnSpc>
                  <a:spcPts val="3000"/>
                </a:lnSpc>
              </a:pPr>
              <a:r>
                <a:rPr lang="en-US" altLang="zh-TW" sz="2000" b="1" dirty="0">
                  <a:latin typeface="微軟正黑體" panose="020B0604030504040204" pitchFamily="34" charset="-120"/>
                  <a:ea typeface="微軟正黑體" panose="020B0604030504040204" pitchFamily="34" charset="-120"/>
                </a:rPr>
                <a:t>    z2 = 0.0006*(q(2)^2) + 0.0285*q(2) + 0.3233 - y2;</a:t>
              </a:r>
            </a:p>
            <a:p>
              <a:pPr>
                <a:lnSpc>
                  <a:spcPts val="3000"/>
                </a:lnSpc>
              </a:pPr>
              <a:r>
                <a:rPr lang="en-US" altLang="zh-TW" sz="2000" b="1" dirty="0">
                  <a:latin typeface="微軟正黑體" panose="020B0604030504040204" pitchFamily="34" charset="-120"/>
                  <a:ea typeface="微軟正黑體" panose="020B0604030504040204" pitchFamily="34" charset="-120"/>
                </a:rPr>
                <a:t>    z3 = 0.0006*(q(3)^2) + 0.0285*q(3) + 0.3233 - y3;</a:t>
              </a:r>
            </a:p>
            <a:p>
              <a:pPr>
                <a:lnSpc>
                  <a:spcPts val="3000"/>
                </a:lnSpc>
              </a:pPr>
              <a:r>
                <a:rPr lang="en-US" altLang="zh-TW" sz="2000" b="1" dirty="0">
                  <a:latin typeface="微軟正黑體" panose="020B0604030504040204" pitchFamily="34" charset="-120"/>
                  <a:ea typeface="微軟正黑體" panose="020B0604030504040204" pitchFamily="34" charset="-120"/>
                </a:rPr>
                <a:t>    % </a:t>
              </a:r>
              <a:r>
                <a:rPr lang="zh-TW" altLang="en-US" sz="2000" b="1" dirty="0">
                  <a:latin typeface="微軟正黑體" panose="020B0604030504040204" pitchFamily="34" charset="-120"/>
                  <a:ea typeface="微軟正黑體" panose="020B0604030504040204" pitchFamily="34" charset="-120"/>
                </a:rPr>
                <a:t>利用 </a:t>
              </a:r>
              <a:r>
                <a:rPr lang="en-US" altLang="zh-TW" sz="2000" b="1" dirty="0">
                  <a:latin typeface="微軟正黑體" panose="020B0604030504040204" pitchFamily="34" charset="-120"/>
                  <a:ea typeface="微軟正黑體" panose="020B0604030504040204" pitchFamily="34" charset="-120"/>
                </a:rPr>
                <a:t>solve </a:t>
              </a:r>
              <a:r>
                <a:rPr lang="zh-TW" altLang="en-US" sz="2000" b="1" dirty="0">
                  <a:latin typeface="微軟正黑體" panose="020B0604030504040204" pitchFamily="34" charset="-120"/>
                  <a:ea typeface="微軟正黑體" panose="020B0604030504040204" pitchFamily="34" charset="-120"/>
                </a:rPr>
                <a:t>函式求解方程</a:t>
              </a:r>
            </a:p>
            <a:p>
              <a:pPr>
                <a:lnSpc>
                  <a:spcPts val="3000"/>
                </a:lnSpc>
              </a:pPr>
              <a:r>
                <a:rPr lang="zh-TW" altLang="en-US" sz="2000" b="1" dirty="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s1 = </a:t>
              </a:r>
              <a:r>
                <a:rPr lang="en-US" altLang="zh-TW" sz="2000" b="1" dirty="0" err="1">
                  <a:latin typeface="微軟正黑體" panose="020B0604030504040204" pitchFamily="34" charset="-120"/>
                  <a:ea typeface="微軟正黑體" panose="020B0604030504040204" pitchFamily="34" charset="-120"/>
                </a:rPr>
                <a:t>vpa</a:t>
              </a:r>
              <a:r>
                <a:rPr lang="en-US" altLang="zh-TW" sz="2000" b="1" dirty="0">
                  <a:latin typeface="微軟正黑體" panose="020B0604030504040204" pitchFamily="34" charset="-120"/>
                  <a:ea typeface="微軟正黑體" panose="020B0604030504040204" pitchFamily="34" charset="-120"/>
                </a:rPr>
                <a:t>(solve(z1</a:t>
              </a:r>
              <a:r>
                <a:rPr lang="en-US" altLang="zh-TW" sz="2000" b="1" dirty="0" smtClean="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s2 = </a:t>
              </a:r>
              <a:r>
                <a:rPr lang="en-US" altLang="zh-TW" sz="2000" b="1" dirty="0" err="1">
                  <a:latin typeface="微軟正黑體" panose="020B0604030504040204" pitchFamily="34" charset="-120"/>
                  <a:ea typeface="微軟正黑體" panose="020B0604030504040204" pitchFamily="34" charset="-120"/>
                </a:rPr>
                <a:t>vpa</a:t>
              </a:r>
              <a:r>
                <a:rPr lang="en-US" altLang="zh-TW" sz="2000" b="1" dirty="0">
                  <a:latin typeface="微軟正黑體" panose="020B0604030504040204" pitchFamily="34" charset="-120"/>
                  <a:ea typeface="微軟正黑體" panose="020B0604030504040204" pitchFamily="34" charset="-120"/>
                </a:rPr>
                <a:t>(solve(z2</a:t>
              </a:r>
              <a:r>
                <a:rPr lang="en-US" altLang="zh-TW" sz="2000" b="1" dirty="0" smtClean="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s3 = </a:t>
              </a:r>
              <a:r>
                <a:rPr lang="en-US" altLang="zh-TW" sz="2000" b="1" dirty="0" err="1">
                  <a:latin typeface="微軟正黑體" panose="020B0604030504040204" pitchFamily="34" charset="-120"/>
                  <a:ea typeface="微軟正黑體" panose="020B0604030504040204" pitchFamily="34" charset="-120"/>
                </a:rPr>
                <a:t>vpa</a:t>
              </a:r>
              <a:r>
                <a:rPr lang="en-US" altLang="zh-TW" sz="2000" b="1" dirty="0">
                  <a:latin typeface="微軟正黑體" panose="020B0604030504040204" pitchFamily="34" charset="-120"/>
                  <a:ea typeface="微軟正黑體" panose="020B0604030504040204" pitchFamily="34" charset="-120"/>
                </a:rPr>
                <a:t>(solve(z3</a:t>
              </a:r>
              <a:r>
                <a:rPr lang="en-US" altLang="zh-TW" sz="2000" b="1" dirty="0" smtClean="0">
                  <a:latin typeface="微軟正黑體" panose="020B0604030504040204" pitchFamily="34" charset="-120"/>
                  <a:ea typeface="微軟正黑體" panose="020B0604030504040204" pitchFamily="34" charset="-120"/>
                </a:rPr>
                <a:t>));</a:t>
              </a:r>
            </a:p>
            <a:p>
              <a:pPr>
                <a:lnSpc>
                  <a:spcPts val="3000"/>
                </a:lnSpc>
              </a:pPr>
              <a:r>
                <a:rPr lang="en-US" altLang="zh-TW" sz="2000" b="1" dirty="0" smtClean="0">
                  <a:latin typeface="微軟正黑體" panose="020B0604030504040204" pitchFamily="34" charset="-120"/>
                  <a:ea typeface="微軟正黑體" panose="020B0604030504040204" pitchFamily="34" charset="-120"/>
                </a:rPr>
                <a:t>rectangle('position',[0,0,2,2],'curvature',[0,0],'</a:t>
              </a:r>
              <a:r>
                <a:rPr lang="en-US" altLang="zh-TW" sz="2000" b="1" dirty="0" err="1" smtClean="0">
                  <a:latin typeface="微軟正黑體" panose="020B0604030504040204" pitchFamily="34" charset="-120"/>
                  <a:ea typeface="微軟正黑體" panose="020B0604030504040204" pitchFamily="34" charset="-120"/>
                </a:rPr>
                <a:t>edgecolor</a:t>
              </a:r>
              <a:r>
                <a:rPr lang="en-US" altLang="zh-TW" sz="2000" b="1" dirty="0" smtClean="0">
                  <a:latin typeface="微軟正黑體" panose="020B0604030504040204" pitchFamily="34" charset="-120"/>
                  <a:ea typeface="微軟正黑體" panose="020B0604030504040204" pitchFamily="34" charset="-120"/>
                </a:rPr>
                <a:t>','b');</a:t>
              </a:r>
            </a:p>
            <a:p>
              <a:pPr>
                <a:lnSpc>
                  <a:spcPts val="3000"/>
                </a:lnSpc>
              </a:pPr>
              <a:r>
                <a:rPr lang="en-US" altLang="zh-TW" sz="2000" b="1" dirty="0" smtClean="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plot(c1(1),c1(2),'o')</a:t>
              </a:r>
            </a:p>
            <a:p>
              <a:pPr>
                <a:lnSpc>
                  <a:spcPts val="3000"/>
                </a:lnSpc>
              </a:pPr>
              <a:r>
                <a:rPr lang="en-US" altLang="zh-TW" sz="2000" b="1" dirty="0">
                  <a:latin typeface="微軟正黑體" panose="020B0604030504040204" pitchFamily="34" charset="-120"/>
                  <a:ea typeface="微軟正黑體" panose="020B0604030504040204" pitchFamily="34" charset="-120"/>
                </a:rPr>
                <a:t>    plot(c2(1),c2(2),'o')</a:t>
              </a:r>
            </a:p>
            <a:p>
              <a:pPr>
                <a:lnSpc>
                  <a:spcPts val="3000"/>
                </a:lnSpc>
              </a:pPr>
              <a:r>
                <a:rPr lang="en-US" altLang="zh-TW" sz="2000" b="1" dirty="0">
                  <a:latin typeface="微軟正黑體" panose="020B0604030504040204" pitchFamily="34" charset="-120"/>
                  <a:ea typeface="微軟正黑體" panose="020B0604030504040204" pitchFamily="34" charset="-120"/>
                </a:rPr>
                <a:t>    plot(c3(1),c3(2),'o')</a:t>
              </a:r>
            </a:p>
            <a:p>
              <a:pPr>
                <a:lnSpc>
                  <a:spcPts val="3000"/>
                </a:lnSpc>
              </a:pPr>
              <a:r>
                <a:rPr lang="en-US" altLang="zh-TW" sz="2000" b="1" dirty="0">
                  <a:latin typeface="微軟正黑體" panose="020B0604030504040204" pitchFamily="34" charset="-120"/>
                  <a:ea typeface="微軟正黑體" panose="020B0604030504040204" pitchFamily="34" charset="-120"/>
                </a:rPr>
                <a:t>    [</a:t>
              </a:r>
              <a:r>
                <a:rPr lang="en-US" altLang="zh-TW" sz="2000" b="1" dirty="0" err="1">
                  <a:latin typeface="微軟正黑體" panose="020B0604030504040204" pitchFamily="34" charset="-120"/>
                  <a:ea typeface="微軟正黑體" panose="020B0604030504040204" pitchFamily="34" charset="-120"/>
                </a:rPr>
                <a:t>locx,locy</a:t>
              </a:r>
              <a:r>
                <a:rPr lang="en-US" altLang="zh-TW" sz="2000" b="1" dirty="0">
                  <a:latin typeface="微軟正黑體" panose="020B0604030504040204" pitchFamily="34" charset="-120"/>
                  <a:ea typeface="微軟正黑體" panose="020B0604030504040204" pitchFamily="34" charset="-120"/>
                </a:rPr>
                <a:t>] = triposition02</a:t>
              </a:r>
            </a:p>
            <a:p>
              <a:pPr>
                <a:lnSpc>
                  <a:spcPts val="3000"/>
                </a:lnSpc>
              </a:pPr>
              <a:r>
                <a:rPr lang="en-US" altLang="zh-TW" sz="2000" b="1" dirty="0">
                  <a:latin typeface="微軟正黑體" panose="020B0604030504040204" pitchFamily="34" charset="-120"/>
                  <a:ea typeface="微軟正黑體" panose="020B0604030504040204" pitchFamily="34" charset="-120"/>
                </a:rPr>
                <a:t>(c1(1),c1(2),s1,c2(1),c2(2),s2,c3(1),c3(2),s3)</a:t>
              </a:r>
            </a:p>
            <a:p>
              <a:pPr>
                <a:lnSpc>
                  <a:spcPts val="3000"/>
                </a:lnSpc>
              </a:pPr>
              <a:r>
                <a:rPr lang="en-US" altLang="zh-TW" sz="2000" b="1" dirty="0">
                  <a:latin typeface="微軟正黑體" panose="020B0604030504040204" pitchFamily="34" charset="-120"/>
                  <a:ea typeface="微軟正黑體" panose="020B0604030504040204" pitchFamily="34" charset="-120"/>
                </a:rPr>
                <a:t>    </a:t>
              </a:r>
              <a:endParaRPr lang="en-US" altLang="zh-TW" sz="2000" b="1" dirty="0" smtClean="0">
                <a:latin typeface="微軟正黑體" panose="020B0604030504040204" pitchFamily="34" charset="-120"/>
                <a:ea typeface="微軟正黑體" panose="020B0604030504040204" pitchFamily="34" charset="-120"/>
              </a:endParaRPr>
            </a:p>
            <a:p>
              <a:pPr>
                <a:lnSpc>
                  <a:spcPts val="3000"/>
                </a:lnSpc>
              </a:pPr>
              <a:r>
                <a:rPr lang="en-US" altLang="zh-TW" sz="2000" b="1" dirty="0" smtClean="0">
                  <a:latin typeface="微軟正黑體" panose="020B0604030504040204" pitchFamily="34" charset="-120"/>
                  <a:ea typeface="微軟正黑體" panose="020B0604030504040204" pitchFamily="34" charset="-120"/>
                </a:rPr>
                <a:t>plot(locx,</a:t>
              </a:r>
              <a:r>
                <a:rPr lang="en-US" altLang="zh-TW" sz="2000" b="1" dirty="0" err="1" smtClean="0">
                  <a:latin typeface="微軟正黑體" panose="020B0604030504040204" pitchFamily="34" charset="-120"/>
                  <a:ea typeface="微軟正黑體" panose="020B0604030504040204" pitchFamily="34" charset="-120"/>
                </a:rPr>
                <a:t>locy</a:t>
              </a:r>
              <a:r>
                <a:rPr lang="en-US" altLang="zh-TW" sz="2000" b="1" dirty="0">
                  <a:latin typeface="微軟正黑體" panose="020B0604030504040204" pitchFamily="34" charset="-120"/>
                  <a:ea typeface="微軟正黑體" panose="020B0604030504040204" pitchFamily="34" charset="-120"/>
                </a:rPr>
                <a:t>,'r*')</a:t>
              </a:r>
            </a:p>
            <a:p>
              <a:pPr>
                <a:lnSpc>
                  <a:spcPts val="3000"/>
                </a:lnSpc>
              </a:pPr>
              <a:r>
                <a:rPr lang="en-US" altLang="zh-TW" sz="2000" b="1" dirty="0">
                  <a:latin typeface="微軟正黑體" panose="020B0604030504040204" pitchFamily="34" charset="-120"/>
                  <a:ea typeface="微軟正黑體" panose="020B0604030504040204" pitchFamily="34" charset="-120"/>
                </a:rPr>
                <a:t>    hold on</a:t>
              </a:r>
            </a:p>
            <a:p>
              <a:pPr>
                <a:lnSpc>
                  <a:spcPts val="3000"/>
                </a:lnSpc>
              </a:pPr>
              <a:r>
                <a:rPr lang="en-US" altLang="zh-TW" sz="2000" b="1" dirty="0">
                  <a:latin typeface="微軟正黑體" panose="020B0604030504040204" pitchFamily="34" charset="-120"/>
                  <a:ea typeface="微軟正黑體" panose="020B0604030504040204" pitchFamily="34" charset="-120"/>
                </a:rPr>
                <a:t>    pause(4);</a:t>
              </a:r>
            </a:p>
            <a:p>
              <a:pPr>
                <a:lnSpc>
                  <a:spcPts val="3000"/>
                </a:lnSpc>
              </a:pPr>
              <a:r>
                <a:rPr lang="en-US" altLang="zh-TW" sz="2000" b="1" dirty="0">
                  <a:latin typeface="微軟正黑體" panose="020B0604030504040204" pitchFamily="34" charset="-120"/>
                  <a:ea typeface="微軟正黑體" panose="020B0604030504040204" pitchFamily="34" charset="-120"/>
                </a:rPr>
                <a:t>end</a:t>
              </a:r>
              <a:endParaRPr lang="zh-TW" altLang="en-US" sz="2000" b="1" dirty="0">
                <a:latin typeface="微軟正黑體" panose="020B0604030504040204" pitchFamily="34" charset="-120"/>
                <a:ea typeface="微軟正黑體" panose="020B0604030504040204" pitchFamily="34" charset="-120"/>
              </a:endParaRPr>
            </a:p>
            <a:p>
              <a:pPr>
                <a:lnSpc>
                  <a:spcPts val="3000"/>
                </a:lnSpc>
              </a:pPr>
              <a:endParaRPr lang="en-US" altLang="zh-TW" sz="2000" b="1"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C7C78279-6832-4830-9B4F-D76E469B2FE9}"/>
                </a:ext>
              </a:extLst>
            </p:cNvPr>
            <p:cNvSpPr txBox="1"/>
            <p:nvPr/>
          </p:nvSpPr>
          <p:spPr>
            <a:xfrm>
              <a:off x="14491439" y="1894576"/>
              <a:ext cx="3631044" cy="369332"/>
            </a:xfrm>
            <a:prstGeom prst="rect">
              <a:avLst/>
            </a:prstGeom>
            <a:solidFill>
              <a:srgbClr val="C00000"/>
            </a:solidFill>
            <a:ln w="38100">
              <a:solidFill>
                <a:schemeClr val="tx1">
                  <a:lumMod val="50000"/>
                  <a:lumOff val="50000"/>
                </a:schemeClr>
              </a:solidFill>
            </a:ln>
          </p:spPr>
          <p:txBody>
            <a:bodyPr wrap="square" rtlCol="0">
              <a:spAutoFit/>
            </a:bodyPr>
            <a:lstStyle/>
            <a:p>
              <a:pPr algn="ctr"/>
              <a:r>
                <a:rPr lang="zh-TW" altLang="en-US" b="1" dirty="0">
                  <a:solidFill>
                    <a:schemeClr val="bg1"/>
                  </a:solidFill>
                  <a:latin typeface="微軟正黑體" panose="020B0604030504040204" pitchFamily="34" charset="-120"/>
                  <a:ea typeface="微軟正黑體" panose="020B0604030504040204" pitchFamily="34" charset="-120"/>
                </a:rPr>
                <a:t>建立</a:t>
              </a:r>
              <a:r>
                <a:rPr lang="zh-TW" altLang="en-US" b="1" dirty="0" smtClean="0">
                  <a:solidFill>
                    <a:schemeClr val="bg1"/>
                  </a:solidFill>
                  <a:latin typeface="微軟正黑體" panose="020B0604030504040204" pitchFamily="34" charset="-120"/>
                  <a:ea typeface="微軟正黑體" panose="020B0604030504040204" pitchFamily="34" charset="-120"/>
                </a:rPr>
                <a:t>參數 與 連動副程式</a:t>
              </a:r>
              <a:endParaRPr lang="zh-TW" altLang="en-US" b="1" dirty="0">
                <a:solidFill>
                  <a:schemeClr val="bg1"/>
                </a:solidFill>
                <a:latin typeface="微軟正黑體" panose="020B0604030504040204" pitchFamily="34" charset="-120"/>
                <a:ea typeface="微軟正黑體" panose="020B0604030504040204" pitchFamily="34" charset="-120"/>
              </a:endParaRPr>
            </a:p>
          </p:txBody>
        </p:sp>
      </p:grpSp>
      <p:grpSp>
        <p:nvGrpSpPr>
          <p:cNvPr id="6" name="群組 5"/>
          <p:cNvGrpSpPr/>
          <p:nvPr/>
        </p:nvGrpSpPr>
        <p:grpSpPr>
          <a:xfrm>
            <a:off x="13071470" y="1868446"/>
            <a:ext cx="5089411" cy="7786747"/>
            <a:chOff x="-4973895" y="4220840"/>
            <a:chExt cx="4859338" cy="7434737"/>
          </a:xfrm>
        </p:grpSpPr>
        <p:grpSp>
          <p:nvGrpSpPr>
            <p:cNvPr id="18" name="Group 2"/>
            <p:cNvGrpSpPr>
              <a:grpSpLocks/>
            </p:cNvGrpSpPr>
            <p:nvPr/>
          </p:nvGrpSpPr>
          <p:grpSpPr bwMode="auto">
            <a:xfrm>
              <a:off x="-4973895" y="4220840"/>
              <a:ext cx="4859338" cy="3952875"/>
              <a:chOff x="2322" y="2732"/>
              <a:chExt cx="7652" cy="6223"/>
            </a:xfrm>
          </p:grpSpPr>
          <p:pic>
            <p:nvPicPr>
              <p:cNvPr id="19" name="Picture 3" descr="rb"/>
              <p:cNvPicPr>
                <a:picLocks noChangeAspect="1" noChangeArrowheads="1"/>
              </p:cNvPicPr>
              <p:nvPr/>
            </p:nvPicPr>
            <p:blipFill>
              <a:blip r:embed="rId4">
                <a:extLst>
                  <a:ext uri="{28A0092B-C50C-407E-A947-70E740481C1C}">
                    <a14:useLocalDpi xmlns:a14="http://schemas.microsoft.com/office/drawing/2010/main" val="0"/>
                  </a:ext>
                </a:extLst>
              </a:blip>
              <a:srcRect l="15665" t="11392" r="7373" b="8997"/>
              <a:stretch>
                <a:fillRect/>
              </a:stretch>
            </p:blipFill>
            <p:spPr bwMode="auto">
              <a:xfrm>
                <a:off x="2322" y="2732"/>
                <a:ext cx="7652" cy="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descr="rb"/>
              <p:cNvPicPr>
                <a:picLocks noChangeAspect="1" noChangeArrowheads="1"/>
              </p:cNvPicPr>
              <p:nvPr/>
            </p:nvPicPr>
            <p:blipFill>
              <a:blip r:embed="rId4">
                <a:extLst>
                  <a:ext uri="{28A0092B-C50C-407E-A947-70E740481C1C}">
                    <a14:useLocalDpi xmlns:a14="http://schemas.microsoft.com/office/drawing/2010/main" val="0"/>
                  </a:ext>
                </a:extLst>
              </a:blip>
              <a:srcRect l="33408" t="84300" r="63646" b="12181"/>
              <a:stretch>
                <a:fillRect/>
              </a:stretch>
            </p:blipFill>
            <p:spPr bwMode="auto">
              <a:xfrm>
                <a:off x="6231" y="5284"/>
                <a:ext cx="293"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Picture 5" descr="中間"/>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3895" y="8099103"/>
              <a:ext cx="4859338" cy="355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投影片編號版面配置區 9"/>
          <p:cNvSpPr>
            <a:spLocks noGrp="1"/>
          </p:cNvSpPr>
          <p:nvPr>
            <p:ph type="sldNum" sz="quarter" idx="12"/>
          </p:nvPr>
        </p:nvSpPr>
        <p:spPr>
          <a:xfrm>
            <a:off x="12915900" y="9673419"/>
            <a:ext cx="4114800" cy="547688"/>
          </a:xfrm>
        </p:spPr>
        <p:txBody>
          <a:bodyPr/>
          <a:lstStyle/>
          <a:p>
            <a:fld id="{6BD11731-35EA-41EA-B932-75CDBE315166}" type="slidenum">
              <a:rPr lang="zh-TW" altLang="en-US" smtClean="0">
                <a:ln>
                  <a:solidFill>
                    <a:sysClr val="windowText" lastClr="000000"/>
                  </a:solidFill>
                </a:ln>
                <a:solidFill>
                  <a:sysClr val="windowText" lastClr="000000"/>
                </a:solidFill>
              </a:rPr>
              <a:t>24</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3612138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776446"/>
            <a:ext cx="18288000" cy="7344108"/>
          </a:xfrm>
          <a:prstGeom prst="rect">
            <a:avLst/>
          </a:prstGeom>
          <a:solidFill>
            <a:srgbClr val="5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5452572" y="1934275"/>
            <a:ext cx="7125757" cy="6974089"/>
          </a:xfrm>
          <a:prstGeom prst="rect">
            <a:avLst/>
          </a:prstGeom>
          <a:solidFill>
            <a:schemeClr val="bg1">
              <a:lumMod val="95000"/>
            </a:schemeClr>
          </a:solidFill>
        </p:spPr>
        <p:txBody>
          <a:bodyPr wrap="square">
            <a:spAutoFit/>
          </a:bodyPr>
          <a:lstStyle/>
          <a:p>
            <a:pPr>
              <a:lnSpc>
                <a:spcPts val="3000"/>
              </a:lnSpc>
            </a:pPr>
            <a:r>
              <a:rPr lang="zh-TW" altLang="en-US" b="1" dirty="0" smtClean="0">
                <a:latin typeface="微軟正黑體" panose="020B0604030504040204" pitchFamily="34" charset="-120"/>
                <a:ea typeface="微軟正黑體" panose="020B0604030504040204" pitchFamily="34" charset="-120"/>
              </a:rPr>
              <a:t>function [locx,locy] = triposition02(x1,y1,d1,x2,y2,d2,x3,y3,d3)</a:t>
            </a:r>
          </a:p>
          <a:p>
            <a:pPr>
              <a:lnSpc>
                <a:spcPts val="3000"/>
              </a:lnSpc>
            </a:pPr>
            <a:r>
              <a:rPr lang="zh-TW" altLang="en-US" b="1" dirty="0" smtClean="0">
                <a:latin typeface="微軟正黑體" panose="020B0604030504040204" pitchFamily="34" charset="-120"/>
                <a:ea typeface="微軟正黑體" panose="020B0604030504040204" pitchFamily="34" charset="-120"/>
              </a:rPr>
              <a:t>%   三角定位法                         </a:t>
            </a:r>
          </a:p>
          <a:p>
            <a:pPr>
              <a:lnSpc>
                <a:spcPts val="3000"/>
              </a:lnSpc>
            </a:pPr>
            <a:r>
              <a:rPr lang="zh-TW" altLang="en-US" b="1" dirty="0" smtClean="0">
                <a:latin typeface="微軟正黑體" panose="020B0604030504040204" pitchFamily="34" charset="-120"/>
                <a:ea typeface="微軟正黑體" panose="020B0604030504040204" pitchFamily="34" charset="-120"/>
              </a:rPr>
              <a:t>%輸入：</a:t>
            </a:r>
          </a:p>
          <a:p>
            <a:pPr>
              <a:lnSpc>
                <a:spcPts val="3000"/>
              </a:lnSpc>
            </a:pPr>
            <a:r>
              <a:rPr lang="zh-TW" altLang="en-US" b="1" dirty="0" smtClean="0">
                <a:latin typeface="微軟正黑體" panose="020B0604030504040204" pitchFamily="34" charset="-120"/>
                <a:ea typeface="微軟正黑體" panose="020B0604030504040204" pitchFamily="34" charset="-120"/>
              </a:rPr>
              <a:t>%   1.參考節點A（x1,y1）,B(x2,y2),C(x3,y3)</a:t>
            </a:r>
          </a:p>
          <a:p>
            <a:pPr>
              <a:lnSpc>
                <a:spcPts val="3000"/>
              </a:lnSpc>
            </a:pPr>
            <a:r>
              <a:rPr lang="zh-TW" altLang="en-US" b="1" dirty="0" smtClean="0">
                <a:latin typeface="微軟正黑體" panose="020B0604030504040204" pitchFamily="34" charset="-120"/>
                <a:ea typeface="微軟正黑體" panose="020B0604030504040204" pitchFamily="34" charset="-120"/>
              </a:rPr>
              <a:t>%   2.定位節點O(locx,locy)到這三點的距離分别為d1,d2,d3</a:t>
            </a:r>
          </a:p>
          <a:p>
            <a:pPr>
              <a:lnSpc>
                <a:spcPts val="3000"/>
              </a:lnSpc>
            </a:pPr>
            <a:r>
              <a:rPr lang="zh-TW" altLang="en-US" b="1" dirty="0" smtClean="0">
                <a:latin typeface="微軟正黑體" panose="020B0604030504040204" pitchFamily="34" charset="-120"/>
                <a:ea typeface="微軟正黑體" panose="020B0604030504040204" pitchFamily="34" charset="-120"/>
              </a:rPr>
              <a:t>%   （locx，locy)為計算的定位節點O點的位置坐標</a:t>
            </a:r>
          </a:p>
          <a:p>
            <a:pPr>
              <a:lnSpc>
                <a:spcPts val="3000"/>
              </a:lnSpc>
            </a:pPr>
            <a:endParaRPr lang="zh-TW" altLang="en-US" b="1" dirty="0" smtClean="0">
              <a:latin typeface="微軟正黑體" panose="020B0604030504040204" pitchFamily="34" charset="-120"/>
              <a:ea typeface="微軟正黑體" panose="020B0604030504040204" pitchFamily="34" charset="-120"/>
            </a:endParaRPr>
          </a:p>
          <a:p>
            <a:pPr>
              <a:lnSpc>
                <a:spcPts val="3000"/>
              </a:lnSpc>
            </a:pPr>
            <a:r>
              <a:rPr lang="zh-TW" altLang="en-US" b="1" dirty="0" smtClean="0">
                <a:latin typeface="微軟正黑體" panose="020B0604030504040204" pitchFamily="34" charset="-120"/>
                <a:ea typeface="微軟正黑體" panose="020B0604030504040204" pitchFamily="34" charset="-120"/>
              </a:rPr>
              <a:t>syms x y   %f符號變量</a:t>
            </a:r>
          </a:p>
          <a:p>
            <a:pPr>
              <a:lnSpc>
                <a:spcPts val="3000"/>
              </a:lnSpc>
            </a:pPr>
            <a:r>
              <a:rPr lang="zh-TW" altLang="en-US" b="1" dirty="0" smtClean="0">
                <a:latin typeface="微軟正黑體" panose="020B0604030504040204" pitchFamily="34" charset="-120"/>
                <a:ea typeface="微軟正黑體" panose="020B0604030504040204" pitchFamily="34" charset="-120"/>
              </a:rPr>
              <a:t>%--------------求解方程組------------------------------------</a:t>
            </a:r>
          </a:p>
          <a:p>
            <a:pPr>
              <a:lnSpc>
                <a:spcPts val="3000"/>
              </a:lnSpc>
            </a:pPr>
            <a:r>
              <a:rPr lang="zh-TW" altLang="en-US" b="1" dirty="0" smtClean="0">
                <a:latin typeface="微軟正黑體" panose="020B0604030504040204" pitchFamily="34" charset="-120"/>
                <a:ea typeface="微軟正黑體" panose="020B0604030504040204" pitchFamily="34" charset="-120"/>
              </a:rPr>
              <a:t>%-------理想情況到實際情況的變動部份-----------------------</a:t>
            </a:r>
          </a:p>
          <a:p>
            <a:pPr>
              <a:lnSpc>
                <a:spcPts val="3000"/>
              </a:lnSpc>
            </a:pPr>
            <a:r>
              <a:rPr lang="zh-TW" altLang="en-US" b="1" dirty="0" smtClean="0">
                <a:latin typeface="微軟正黑體" panose="020B0604030504040204" pitchFamily="34" charset="-120"/>
                <a:ea typeface="微軟正黑體" panose="020B0604030504040204" pitchFamily="34" charset="-120"/>
              </a:rPr>
              <a:t>f1=(x-x1)^2+(y-y1)^2-(x-x2)^2-(y-y2)^2-d1^2+d2^2;</a:t>
            </a:r>
          </a:p>
          <a:p>
            <a:pPr>
              <a:lnSpc>
                <a:spcPts val="3000"/>
              </a:lnSpc>
            </a:pPr>
            <a:r>
              <a:rPr lang="zh-TW" altLang="en-US" b="1" dirty="0" smtClean="0">
                <a:latin typeface="微軟正黑體" panose="020B0604030504040204" pitchFamily="34" charset="-120"/>
                <a:ea typeface="微軟正黑體" panose="020B0604030504040204" pitchFamily="34" charset="-120"/>
              </a:rPr>
              <a:t>f2=(x-x1)^2+(y-y1)^2-(x-x3)^2-(y-y3)^2-d1^2+d3^2;</a:t>
            </a:r>
          </a:p>
          <a:p>
            <a:pPr>
              <a:lnSpc>
                <a:spcPts val="3000"/>
              </a:lnSpc>
            </a:pPr>
            <a:r>
              <a:rPr lang="zh-TW" altLang="en-US" b="1" dirty="0" smtClean="0">
                <a:latin typeface="微軟正黑體" panose="020B0604030504040204" pitchFamily="34" charset="-120"/>
                <a:ea typeface="微軟正黑體" panose="020B0604030504040204" pitchFamily="34" charset="-120"/>
              </a:rPr>
              <a:t>f3=(x-x2)^2+(y-y2)^2-(x-x3)^2-(y-y3)^2-d2^2+d3^2;</a:t>
            </a:r>
          </a:p>
          <a:p>
            <a:pPr>
              <a:lnSpc>
                <a:spcPts val="3000"/>
              </a:lnSpc>
            </a:pPr>
            <a:r>
              <a:rPr lang="zh-TW" altLang="en-US" b="1" dirty="0" smtClean="0">
                <a:latin typeface="微軟正黑體" panose="020B0604030504040204" pitchFamily="34" charset="-120"/>
                <a:ea typeface="微軟正黑體" panose="020B0604030504040204" pitchFamily="34" charset="-120"/>
              </a:rPr>
              <a:t>% 解關於x,y的符號方程組，得到解的符號表示，並存入xx,yy</a:t>
            </a:r>
          </a:p>
          <a:p>
            <a:pPr>
              <a:lnSpc>
                <a:spcPts val="3000"/>
              </a:lnSpc>
            </a:pPr>
            <a:r>
              <a:rPr lang="zh-TW" altLang="en-US" b="1" dirty="0" smtClean="0">
                <a:latin typeface="微軟正黑體" panose="020B0604030504040204" pitchFamily="34" charset="-120"/>
                <a:ea typeface="微軟正黑體" panose="020B0604030504040204" pitchFamily="34" charset="-120"/>
              </a:rPr>
              <a:t>[xx,yy] = solve(f1,f2,f3,x,y);</a:t>
            </a:r>
          </a:p>
          <a:p>
            <a:pPr>
              <a:lnSpc>
                <a:spcPts val="3000"/>
              </a:lnSpc>
            </a:pPr>
            <a:r>
              <a:rPr lang="zh-TW" altLang="en-US" b="1" dirty="0" smtClean="0">
                <a:latin typeface="微軟正黑體" panose="020B0604030504040204" pitchFamily="34" charset="-120"/>
                <a:ea typeface="微軟正黑體" panose="020B0604030504040204" pitchFamily="34" charset="-120"/>
              </a:rPr>
              <a:t>%--------------變動部份截止-------------------------------</a:t>
            </a:r>
            <a:endParaRPr lang="en-US" altLang="zh-TW" b="1" dirty="0" smtClean="0">
              <a:latin typeface="微軟正黑體" panose="020B0604030504040204" pitchFamily="34" charset="-120"/>
              <a:ea typeface="微軟正黑體" panose="020B0604030504040204" pitchFamily="34" charset="-120"/>
            </a:endParaRPr>
          </a:p>
          <a:p>
            <a:pPr>
              <a:lnSpc>
                <a:spcPts val="3000"/>
              </a:lnSpc>
            </a:pPr>
            <a:endParaRPr lang="en-US" altLang="zh-TW" b="1" dirty="0" smtClean="0">
              <a:latin typeface="微軟正黑體" panose="020B0604030504040204" pitchFamily="34" charset="-120"/>
              <a:ea typeface="微軟正黑體" panose="020B0604030504040204" pitchFamily="34" charset="-120"/>
            </a:endParaRPr>
          </a:p>
          <a:p>
            <a:pPr>
              <a:lnSpc>
                <a:spcPts val="3000"/>
              </a:lnSpc>
            </a:pPr>
            <a:endParaRPr lang="zh-TW" altLang="en-US" b="1" dirty="0" smtClean="0">
              <a:latin typeface="微軟正黑體" panose="020B0604030504040204" pitchFamily="34" charset="-120"/>
              <a:ea typeface="微軟正黑體" panose="020B0604030504040204" pitchFamily="34" charset="-120"/>
            </a:endParaRPr>
          </a:p>
        </p:txBody>
      </p:sp>
      <p:sp>
        <p:nvSpPr>
          <p:cNvPr id="7" name="矩形 6"/>
          <p:cNvSpPr/>
          <p:nvPr/>
        </p:nvSpPr>
        <p:spPr>
          <a:xfrm>
            <a:off x="13427346" y="1912667"/>
            <a:ext cx="4191909" cy="7017306"/>
          </a:xfrm>
          <a:prstGeom prst="rect">
            <a:avLst/>
          </a:prstGeom>
          <a:solidFill>
            <a:schemeClr val="bg1">
              <a:lumMod val="95000"/>
            </a:schemeClr>
          </a:solidFill>
        </p:spPr>
        <p:txBody>
          <a:bodyPr wrap="square">
            <a:spAutoFit/>
          </a:bodyPr>
          <a:lstStyle/>
          <a:p>
            <a:pPr>
              <a:lnSpc>
                <a:spcPts val="3000"/>
              </a:lnSpc>
            </a:pPr>
            <a:r>
              <a:rPr lang="zh-TW" altLang="en-US" b="1" dirty="0">
                <a:latin typeface="微軟正黑體" panose="020B0604030504040204" pitchFamily="34" charset="-120"/>
                <a:ea typeface="微軟正黑體" panose="020B0604030504040204" pitchFamily="34" charset="-120"/>
              </a:rPr>
              <a:t>px = eval(xx);  %解的數值px(1),px(2)</a:t>
            </a:r>
          </a:p>
          <a:p>
            <a:pPr>
              <a:lnSpc>
                <a:spcPts val="3000"/>
              </a:lnSpc>
            </a:pPr>
            <a:r>
              <a:rPr lang="zh-TW" altLang="en-US" b="1" dirty="0">
                <a:latin typeface="微軟正黑體" panose="020B0604030504040204" pitchFamily="34" charset="-120"/>
                <a:ea typeface="微軟正黑體" panose="020B0604030504040204" pitchFamily="34" charset="-120"/>
              </a:rPr>
              <a:t>py = eval(yy);  %解的數值py(1),py(2</a:t>
            </a:r>
            <a:r>
              <a:rPr lang="zh-TW" altLang="en-US" dirty="0" smtClean="0"/>
              <a:t>)</a:t>
            </a:r>
            <a:endParaRPr lang="zh-TW" altLang="en-US" dirty="0"/>
          </a:p>
          <a:p>
            <a:pPr>
              <a:lnSpc>
                <a:spcPts val="3000"/>
              </a:lnSpc>
            </a:pPr>
            <a:r>
              <a:rPr lang="zh-TW" altLang="en-US" b="1" dirty="0">
                <a:latin typeface="微軟正黑體" panose="020B0604030504040204" pitchFamily="34" charset="-120"/>
                <a:ea typeface="微軟正黑體" panose="020B0604030504040204" pitchFamily="34" charset="-120"/>
              </a:rPr>
              <a:t>if px &gt; 2</a:t>
            </a:r>
          </a:p>
          <a:p>
            <a:pPr>
              <a:lnSpc>
                <a:spcPts val="3000"/>
              </a:lnSpc>
            </a:pPr>
            <a:r>
              <a:rPr lang="zh-TW" altLang="en-US" b="1" dirty="0">
                <a:latin typeface="微軟正黑體" panose="020B0604030504040204" pitchFamily="34" charset="-120"/>
                <a:ea typeface="微軟正黑體" panose="020B0604030504040204" pitchFamily="34" charset="-120"/>
              </a:rPr>
              <a:t>    px = 1.9;</a:t>
            </a:r>
          </a:p>
          <a:p>
            <a:pPr>
              <a:lnSpc>
                <a:spcPts val="3000"/>
              </a:lnSpc>
            </a:pPr>
            <a:r>
              <a:rPr lang="zh-TW" altLang="en-US" b="1" dirty="0">
                <a:latin typeface="微軟正黑體" panose="020B0604030504040204" pitchFamily="34" charset="-120"/>
                <a:ea typeface="微軟正黑體" panose="020B0604030504040204" pitchFamily="34" charset="-120"/>
              </a:rPr>
              <a:t>elseif px &lt; 0</a:t>
            </a:r>
          </a:p>
          <a:p>
            <a:pPr>
              <a:lnSpc>
                <a:spcPts val="3000"/>
              </a:lnSpc>
            </a:pPr>
            <a:r>
              <a:rPr lang="zh-TW" altLang="en-US" b="1" dirty="0">
                <a:latin typeface="微軟正黑體" panose="020B0604030504040204" pitchFamily="34" charset="-120"/>
                <a:ea typeface="微軟正黑體" panose="020B0604030504040204" pitchFamily="34" charset="-120"/>
              </a:rPr>
              <a:t>    px = 0.1;</a:t>
            </a:r>
          </a:p>
          <a:p>
            <a:pPr>
              <a:lnSpc>
                <a:spcPts val="3000"/>
              </a:lnSpc>
            </a:pPr>
            <a:r>
              <a:rPr lang="zh-TW" altLang="en-US" b="1" dirty="0">
                <a:latin typeface="微軟正黑體" panose="020B0604030504040204" pitchFamily="34" charset="-120"/>
                <a:ea typeface="微軟正黑體" panose="020B0604030504040204" pitchFamily="34" charset="-120"/>
              </a:rPr>
              <a:t>else</a:t>
            </a:r>
          </a:p>
          <a:p>
            <a:pPr>
              <a:lnSpc>
                <a:spcPts val="3000"/>
              </a:lnSpc>
            </a:pPr>
            <a:r>
              <a:rPr lang="zh-TW" altLang="en-US" b="1" dirty="0">
                <a:latin typeface="微軟正黑體" panose="020B0604030504040204" pitchFamily="34" charset="-120"/>
                <a:ea typeface="微軟正黑體" panose="020B0604030504040204" pitchFamily="34" charset="-120"/>
              </a:rPr>
              <a:t>    px = px;</a:t>
            </a:r>
          </a:p>
          <a:p>
            <a:pPr>
              <a:lnSpc>
                <a:spcPts val="3000"/>
              </a:lnSpc>
            </a:pPr>
            <a:r>
              <a:rPr lang="zh-TW" altLang="en-US" b="1" dirty="0" smtClean="0">
                <a:latin typeface="微軟正黑體" panose="020B0604030504040204" pitchFamily="34" charset="-120"/>
                <a:ea typeface="微軟正黑體" panose="020B0604030504040204" pitchFamily="34" charset="-120"/>
              </a:rPr>
              <a:t>end</a:t>
            </a:r>
            <a:endParaRPr lang="zh-TW" altLang="en-US" b="1" dirty="0">
              <a:latin typeface="微軟正黑體" panose="020B0604030504040204" pitchFamily="34" charset="-120"/>
              <a:ea typeface="微軟正黑體" panose="020B0604030504040204" pitchFamily="34" charset="-120"/>
            </a:endParaRPr>
          </a:p>
          <a:p>
            <a:pPr>
              <a:lnSpc>
                <a:spcPts val="3000"/>
              </a:lnSpc>
            </a:pPr>
            <a:r>
              <a:rPr lang="zh-TW" altLang="en-US" b="1" dirty="0">
                <a:latin typeface="微軟正黑體" panose="020B0604030504040204" pitchFamily="34" charset="-120"/>
                <a:ea typeface="微軟正黑體" panose="020B0604030504040204" pitchFamily="34" charset="-120"/>
              </a:rPr>
              <a:t>if py &gt; 2</a:t>
            </a:r>
          </a:p>
          <a:p>
            <a:pPr>
              <a:lnSpc>
                <a:spcPts val="3000"/>
              </a:lnSpc>
            </a:pPr>
            <a:r>
              <a:rPr lang="zh-TW" altLang="en-US" b="1" dirty="0">
                <a:latin typeface="微軟正黑體" panose="020B0604030504040204" pitchFamily="34" charset="-120"/>
                <a:ea typeface="微軟正黑體" panose="020B0604030504040204" pitchFamily="34" charset="-120"/>
              </a:rPr>
              <a:t>    py = 1.9;</a:t>
            </a:r>
          </a:p>
          <a:p>
            <a:pPr>
              <a:lnSpc>
                <a:spcPts val="3000"/>
              </a:lnSpc>
            </a:pPr>
            <a:r>
              <a:rPr lang="zh-TW" altLang="en-US" b="1" dirty="0">
                <a:latin typeface="微軟正黑體" panose="020B0604030504040204" pitchFamily="34" charset="-120"/>
                <a:ea typeface="微軟正黑體" panose="020B0604030504040204" pitchFamily="34" charset="-120"/>
              </a:rPr>
              <a:t>elseif py &lt; 0</a:t>
            </a:r>
          </a:p>
          <a:p>
            <a:pPr>
              <a:lnSpc>
                <a:spcPts val="3000"/>
              </a:lnSpc>
            </a:pPr>
            <a:r>
              <a:rPr lang="zh-TW" altLang="en-US" b="1" dirty="0">
                <a:latin typeface="微軟正黑體" panose="020B0604030504040204" pitchFamily="34" charset="-120"/>
                <a:ea typeface="微軟正黑體" panose="020B0604030504040204" pitchFamily="34" charset="-120"/>
              </a:rPr>
              <a:t>    py = 0.1;</a:t>
            </a:r>
          </a:p>
          <a:p>
            <a:pPr>
              <a:lnSpc>
                <a:spcPts val="3000"/>
              </a:lnSpc>
            </a:pPr>
            <a:r>
              <a:rPr lang="zh-TW" altLang="en-US" b="1" dirty="0">
                <a:latin typeface="微軟正黑體" panose="020B0604030504040204" pitchFamily="34" charset="-120"/>
                <a:ea typeface="微軟正黑體" panose="020B0604030504040204" pitchFamily="34" charset="-120"/>
              </a:rPr>
              <a:t>else</a:t>
            </a:r>
          </a:p>
          <a:p>
            <a:pPr>
              <a:lnSpc>
                <a:spcPts val="3000"/>
              </a:lnSpc>
            </a:pPr>
            <a:r>
              <a:rPr lang="zh-TW" altLang="en-US" b="1" dirty="0">
                <a:latin typeface="微軟正黑體" panose="020B0604030504040204" pitchFamily="34" charset="-120"/>
                <a:ea typeface="微軟正黑體" panose="020B0604030504040204" pitchFamily="34" charset="-120"/>
              </a:rPr>
              <a:t>    py = py;</a:t>
            </a:r>
          </a:p>
          <a:p>
            <a:pPr>
              <a:lnSpc>
                <a:spcPts val="3000"/>
              </a:lnSpc>
            </a:pPr>
            <a:r>
              <a:rPr lang="zh-TW" altLang="en-US" b="1" dirty="0" smtClean="0">
                <a:latin typeface="微軟正黑體" panose="020B0604030504040204" pitchFamily="34" charset="-120"/>
                <a:ea typeface="微軟正黑體" panose="020B0604030504040204" pitchFamily="34" charset="-120"/>
              </a:rPr>
              <a:t>end</a:t>
            </a:r>
            <a:endParaRPr lang="zh-TW" altLang="en-US" b="1" dirty="0">
              <a:latin typeface="微軟正黑體" panose="020B0604030504040204" pitchFamily="34" charset="-120"/>
              <a:ea typeface="微軟正黑體" panose="020B0604030504040204" pitchFamily="34" charset="-120"/>
            </a:endParaRPr>
          </a:p>
          <a:p>
            <a:pPr>
              <a:lnSpc>
                <a:spcPts val="3000"/>
              </a:lnSpc>
            </a:pPr>
            <a:r>
              <a:rPr lang="zh-TW" altLang="en-US" b="1" dirty="0">
                <a:latin typeface="微軟正黑體" panose="020B0604030504040204" pitchFamily="34" charset="-120"/>
                <a:ea typeface="微軟正黑體" panose="020B0604030504040204" pitchFamily="34" charset="-120"/>
              </a:rPr>
              <a:t>locx = px;</a:t>
            </a:r>
          </a:p>
          <a:p>
            <a:pPr>
              <a:lnSpc>
                <a:spcPts val="3000"/>
              </a:lnSpc>
            </a:pPr>
            <a:r>
              <a:rPr lang="zh-TW" altLang="en-US" b="1" dirty="0">
                <a:latin typeface="微軟正黑體" panose="020B0604030504040204" pitchFamily="34" charset="-120"/>
                <a:ea typeface="微軟正黑體" panose="020B0604030504040204" pitchFamily="34" charset="-120"/>
              </a:rPr>
              <a:t>locy = py</a:t>
            </a:r>
            <a:r>
              <a:rPr lang="zh-TW" altLang="en-US" b="1" dirty="0" smtClean="0">
                <a:latin typeface="微軟正黑體" panose="020B0604030504040204" pitchFamily="34" charset="-120"/>
                <a:ea typeface="微軟正黑體" panose="020B0604030504040204" pitchFamily="34" charset="-120"/>
              </a:rPr>
              <a:t>;</a:t>
            </a:r>
            <a:endParaRPr lang="en-US" altLang="zh-TW" b="1" dirty="0" smtClean="0">
              <a:latin typeface="微軟正黑體" panose="020B0604030504040204" pitchFamily="34" charset="-120"/>
              <a:ea typeface="微軟正黑體" panose="020B0604030504040204" pitchFamily="34" charset="-120"/>
            </a:endParaRPr>
          </a:p>
        </p:txBody>
      </p:sp>
      <p:grpSp>
        <p:nvGrpSpPr>
          <p:cNvPr id="2" name="群組 1">
            <a:extLst>
              <a:ext uri="{FF2B5EF4-FFF2-40B4-BE49-F238E27FC236}">
                <a16:creationId xmlns:a16="http://schemas.microsoft.com/office/drawing/2014/main" id="{35BDFDC9-BAEE-43F6-B3D8-B07840431915}"/>
              </a:ext>
            </a:extLst>
          </p:cNvPr>
          <p:cNvGrpSpPr/>
          <p:nvPr/>
        </p:nvGrpSpPr>
        <p:grpSpPr>
          <a:xfrm>
            <a:off x="4288183" y="-1417817"/>
            <a:ext cx="9673472" cy="3830654"/>
            <a:chOff x="4288183" y="-1417817"/>
            <a:chExt cx="9673472" cy="3830654"/>
          </a:xfrm>
        </p:grpSpPr>
        <p:sp>
          <p:nvSpPr>
            <p:cNvPr id="3" name="文字方塊 2">
              <a:extLst>
                <a:ext uri="{FF2B5EF4-FFF2-40B4-BE49-F238E27FC236}">
                  <a16:creationId xmlns:a16="http://schemas.microsoft.com/office/drawing/2014/main" id="{08DDA817-5958-4BDA-A98D-3CE834DDCCFC}"/>
                </a:ext>
              </a:extLst>
            </p:cNvPr>
            <p:cNvSpPr txBox="1"/>
            <p:nvPr/>
          </p:nvSpPr>
          <p:spPr>
            <a:xfrm>
              <a:off x="4288183" y="480000"/>
              <a:ext cx="9673472" cy="1932837"/>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程式撰寫</a:t>
              </a:r>
              <a:r>
                <a:rPr lang="zh-TW" altLang="en-US" sz="4800" b="1" kern="0" dirty="0" smtClean="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介紹</a:t>
              </a:r>
              <a:r>
                <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a:t>
              </a:r>
              <a:r>
                <a:rPr lang="en-US" altLang="zh-TW" sz="4800" b="1" kern="0" dirty="0" err="1">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Matlab</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副程式撰寫</a:t>
              </a:r>
            </a:p>
            <a:p>
              <a:pPr lvl="0" defTabSz="914400" hangingPunct="0">
                <a:lnSpc>
                  <a:spcPct val="130000"/>
                </a:lnSpc>
                <a:defRPr/>
              </a:pPr>
              <a:endParaRPr lang="zh-CN" altLang="en-US" sz="44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EEBFBA98-9F73-40D9-AE25-CFAAA167878C}"/>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15" name="矩形 14"/>
          <p:cNvSpPr/>
          <p:nvPr/>
        </p:nvSpPr>
        <p:spPr>
          <a:xfrm>
            <a:off x="878973" y="1912667"/>
            <a:ext cx="3657600" cy="697408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989894" y="2270281"/>
            <a:ext cx="1888827" cy="1146031"/>
          </a:xfrm>
          <a:prstGeom prst="rect">
            <a:avLst/>
          </a:prstGeom>
          <a:noFill/>
          <a:ln>
            <a:noFill/>
          </a:ln>
        </p:spPr>
        <p:txBody>
          <a:bodyPr wrap="square" rtlCol="0">
            <a:spAutoFit/>
          </a:bodyPr>
          <a:lstStyle/>
          <a:p>
            <a:r>
              <a:rPr lang="en-US" altLang="zh-TW" sz="4000" b="1" dirty="0" smtClean="0">
                <a:latin typeface="微軟正黑體" panose="020B0604030504040204" pitchFamily="34" charset="-120"/>
                <a:ea typeface="微軟正黑體" panose="020B0604030504040204" pitchFamily="34" charset="-120"/>
                <a:cs typeface="Times New Roman" panose="02020603050405020304" pitchFamily="18" charset="0"/>
              </a:rPr>
              <a:t>Main Code</a:t>
            </a:r>
            <a:endParaRPr lang="zh-TW" altLang="en-US" sz="40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8" name="文字方塊 17"/>
          <p:cNvSpPr txBox="1"/>
          <p:nvPr/>
        </p:nvSpPr>
        <p:spPr>
          <a:xfrm>
            <a:off x="1881229" y="6198160"/>
            <a:ext cx="1690115" cy="1146031"/>
          </a:xfrm>
          <a:prstGeom prst="rect">
            <a:avLst/>
          </a:prstGeom>
          <a:noFill/>
        </p:spPr>
        <p:txBody>
          <a:bodyPr wrap="square" rtlCol="0">
            <a:spAutoFit/>
          </a:bodyPr>
          <a:lstStyle/>
          <a:p>
            <a:r>
              <a:rPr lang="en-US" altLang="zh-TW" sz="4000" b="1" dirty="0" smtClean="0">
                <a:latin typeface="微軟正黑體" panose="020B0604030504040204" pitchFamily="34" charset="-120"/>
                <a:ea typeface="微軟正黑體" panose="020B0604030504040204" pitchFamily="34" charset="-120"/>
                <a:cs typeface="Times New Roman" panose="02020603050405020304" pitchFamily="18" charset="0"/>
              </a:rPr>
              <a:t>Sub Code</a:t>
            </a:r>
            <a:endParaRPr lang="zh-TW" altLang="en-US" sz="40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9" name="文字方塊 18"/>
          <p:cNvSpPr txBox="1"/>
          <p:nvPr/>
        </p:nvSpPr>
        <p:spPr>
          <a:xfrm>
            <a:off x="1989894" y="3544526"/>
            <a:ext cx="1461033" cy="45879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架構建立</a:t>
            </a:r>
          </a:p>
        </p:txBody>
      </p:sp>
      <p:sp>
        <p:nvSpPr>
          <p:cNvPr id="20" name="文字方塊 19"/>
          <p:cNvSpPr txBox="1"/>
          <p:nvPr/>
        </p:nvSpPr>
        <p:spPr>
          <a:xfrm>
            <a:off x="1881229" y="7480412"/>
            <a:ext cx="1461033"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執行運算</a:t>
            </a:r>
          </a:p>
        </p:txBody>
      </p:sp>
      <p:cxnSp>
        <p:nvCxnSpPr>
          <p:cNvPr id="11" name="直線單箭頭接點 10"/>
          <p:cNvCxnSpPr/>
          <p:nvPr/>
        </p:nvCxnSpPr>
        <p:spPr>
          <a:xfrm>
            <a:off x="2977850" y="4180115"/>
            <a:ext cx="0" cy="17707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2329544" y="4180114"/>
            <a:ext cx="0" cy="177074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投影片編號版面配置區 7"/>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25</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7663328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9BE29B5E-6BDF-4065-9301-72C943959958}"/>
              </a:ext>
            </a:extLst>
          </p:cNvPr>
          <p:cNvGrpSpPr/>
          <p:nvPr/>
        </p:nvGrpSpPr>
        <p:grpSpPr>
          <a:xfrm>
            <a:off x="5286158" y="2472854"/>
            <a:ext cx="7715683" cy="3663888"/>
            <a:chOff x="6781195" y="2472854"/>
            <a:chExt cx="7715683" cy="3663888"/>
          </a:xfrm>
        </p:grpSpPr>
        <p:grpSp>
          <p:nvGrpSpPr>
            <p:cNvPr id="6" name="群組 5">
              <a:extLst>
                <a:ext uri="{FF2B5EF4-FFF2-40B4-BE49-F238E27FC236}">
                  <a16:creationId xmlns:a16="http://schemas.microsoft.com/office/drawing/2014/main" id="{074DA674-5AAB-41D1-A3DA-854B7CDA747B}"/>
                </a:ext>
              </a:extLst>
            </p:cNvPr>
            <p:cNvGrpSpPr/>
            <p:nvPr/>
          </p:nvGrpSpPr>
          <p:grpSpPr>
            <a:xfrm>
              <a:off x="6781195" y="2472854"/>
              <a:ext cx="4725110" cy="3663888"/>
              <a:chOff x="5987243" y="2472854"/>
              <a:chExt cx="4725110" cy="3663888"/>
            </a:xfrm>
          </p:grpSpPr>
          <p:sp>
            <p:nvSpPr>
              <p:cNvPr id="12" name="文字方塊 11">
                <a:extLst>
                  <a:ext uri="{FF2B5EF4-FFF2-40B4-BE49-F238E27FC236}">
                    <a16:creationId xmlns:a16="http://schemas.microsoft.com/office/drawing/2014/main" id="{BB88F20A-FA2C-42B5-9C51-5398FC4B0BCA}"/>
                  </a:ext>
                </a:extLst>
              </p:cNvPr>
              <p:cNvSpPr txBox="1"/>
              <p:nvPr/>
            </p:nvSpPr>
            <p:spPr>
              <a:xfrm>
                <a:off x="5987243" y="2472854"/>
                <a:ext cx="2566207" cy="3663888"/>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CN" sz="19900" b="1"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P</a:t>
                </a:r>
                <a:endParaRPr kumimoji="0" lang="zh-CN" altLang="en-US" sz="16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13" name="文字方塊 12">
                <a:extLst>
                  <a:ext uri="{FF2B5EF4-FFF2-40B4-BE49-F238E27FC236}">
                    <a16:creationId xmlns:a16="http://schemas.microsoft.com/office/drawing/2014/main" id="{D7F3D489-D803-47D3-8E63-5EB959FBF576}"/>
                  </a:ext>
                </a:extLst>
              </p:cNvPr>
              <p:cNvSpPr txBox="1"/>
              <p:nvPr/>
            </p:nvSpPr>
            <p:spPr>
              <a:xfrm>
                <a:off x="7574646" y="3774076"/>
                <a:ext cx="3137707" cy="1061444"/>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CN" sz="5400" b="1"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a</a:t>
                </a:r>
                <a:r>
                  <a:rPr kumimoji="0" lang="en-US" altLang="zh-CN" sz="54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rt 0</a:t>
                </a:r>
                <a:r>
                  <a:rPr lang="en-US" altLang="zh-TW" sz="5400" b="1"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3</a:t>
                </a:r>
                <a:endParaRPr kumimoji="0" lang="zh-CN" altLang="en-US" sz="48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14" name="文字方塊 13">
                <a:extLst>
                  <a:ext uri="{FF2B5EF4-FFF2-40B4-BE49-F238E27FC236}">
                    <a16:creationId xmlns:a16="http://schemas.microsoft.com/office/drawing/2014/main" id="{F3D50C3F-A309-45F5-A536-4C3D04F14BFA}"/>
                  </a:ext>
                </a:extLst>
              </p:cNvPr>
              <p:cNvSpPr txBox="1"/>
              <p:nvPr/>
            </p:nvSpPr>
            <p:spPr>
              <a:xfrm>
                <a:off x="6751244" y="4666606"/>
                <a:ext cx="2781123"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kumimoji="0" lang="zh-TW" altLang="en-US" sz="48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研究結果</a:t>
                </a:r>
                <a:endParaRPr kumimoji="0" lang="zh-CN" altLang="en-US" sz="44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grpSp>
        <p:grpSp>
          <p:nvGrpSpPr>
            <p:cNvPr id="7" name="群組 6">
              <a:extLst>
                <a:ext uri="{FF2B5EF4-FFF2-40B4-BE49-F238E27FC236}">
                  <a16:creationId xmlns:a16="http://schemas.microsoft.com/office/drawing/2014/main" id="{022B4959-122A-4CE9-8046-FDD0CF2419DE}"/>
                </a:ext>
              </a:extLst>
            </p:cNvPr>
            <p:cNvGrpSpPr/>
            <p:nvPr/>
          </p:nvGrpSpPr>
          <p:grpSpPr>
            <a:xfrm>
              <a:off x="11522018" y="3367911"/>
              <a:ext cx="2974860" cy="2352072"/>
              <a:chOff x="11651018" y="3455005"/>
              <a:chExt cx="2553153" cy="2127669"/>
            </a:xfrm>
          </p:grpSpPr>
          <p:sp>
            <p:nvSpPr>
              <p:cNvPr id="9" name="六邊形 8">
                <a:extLst>
                  <a:ext uri="{FF2B5EF4-FFF2-40B4-BE49-F238E27FC236}">
                    <a16:creationId xmlns:a16="http://schemas.microsoft.com/office/drawing/2014/main" id="{BAB44EAF-175C-44FB-B10E-19B71F4510C2}"/>
                  </a:ext>
                </a:extLst>
              </p:cNvPr>
              <p:cNvSpPr/>
              <p:nvPr/>
            </p:nvSpPr>
            <p:spPr>
              <a:xfrm>
                <a:off x="11651018" y="3455005"/>
                <a:ext cx="2553153" cy="2127669"/>
              </a:xfrm>
              <a:prstGeom prst="hexagon">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D387AD03-B7B3-4A14-A1F7-9AA29661A4F7}"/>
                  </a:ext>
                </a:extLst>
              </p:cNvPr>
              <p:cNvSpPr/>
              <p:nvPr/>
            </p:nvSpPr>
            <p:spPr>
              <a:xfrm rot="1591715">
                <a:off x="11781110" y="3929621"/>
                <a:ext cx="2279914" cy="117843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196AA0A1-11B7-4962-B0D7-56016CF61EB9}"/>
                  </a:ext>
                </a:extLst>
              </p:cNvPr>
              <p:cNvSpPr/>
              <p:nvPr/>
            </p:nvSpPr>
            <p:spPr>
              <a:xfrm rot="20008285" flipH="1">
                <a:off x="11780680" y="3929621"/>
                <a:ext cx="2279914" cy="117843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16" name="圖片 15">
            <a:extLst>
              <a:ext uri="{FF2B5EF4-FFF2-40B4-BE49-F238E27FC236}">
                <a16:creationId xmlns:a16="http://schemas.microsoft.com/office/drawing/2014/main" id="{BA2AF0F9-16EC-4F9B-949F-AE52F6F2D964}"/>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ackgroundRemoval t="10000" b="90000" l="10000" r="90000">
                        <a14:foregroundMark x1="42400" y1="25743" x2="42400" y2="25743"/>
                        <a14:foregroundMark x1="66000" y1="35149" x2="66000" y2="35149"/>
                        <a14:foregroundMark x1="34800" y1="44554" x2="34800" y2="44554"/>
                        <a14:foregroundMark x1="25600" y1="63366" x2="25600" y2="63366"/>
                        <a14:foregroundMark x1="31600" y1="69802" x2="31600" y2="69802"/>
                        <a14:foregroundMark x1="32000" y1="75248" x2="32000" y2="75248"/>
                        <a14:foregroundMark x1="37600" y1="61386" x2="37600" y2="61386"/>
                        <a14:foregroundMark x1="43200" y1="65842" x2="43200" y2="65842"/>
                        <a14:foregroundMark x1="43200" y1="71287" x2="43200" y2="71287"/>
                        <a14:foregroundMark x1="44000" y1="74752" x2="44000" y2="74752"/>
                        <a14:foregroundMark x1="50400" y1="50990" x2="50400" y2="50990"/>
                        <a14:foregroundMark x1="56800" y1="55941" x2="56800" y2="55941"/>
                        <a14:foregroundMark x1="56800" y1="61386" x2="56800" y2="61386"/>
                        <a14:foregroundMark x1="56400" y1="66337" x2="56400" y2="66337"/>
                        <a14:foregroundMark x1="56400" y1="70297" x2="56400" y2="70297"/>
                        <a14:foregroundMark x1="56400" y1="74752" x2="56400" y2="74752"/>
                        <a14:foregroundMark x1="49600" y1="56436" x2="49600" y2="56436"/>
                        <a14:backgroundMark x1="51200" y1="50990" x2="51200" y2="50990"/>
                        <a14:backgroundMark x1="50800" y1="51485" x2="50800" y2="51485"/>
                        <a14:backgroundMark x1="50800" y1="50990" x2="50800" y2="50990"/>
                        <a14:backgroundMark x1="50400" y1="50495" x2="50400" y2="50495"/>
                        <a14:backgroundMark x1="50400" y1="51485" x2="50400" y2="51485"/>
                        <a14:backgroundMark x1="38800" y1="61386" x2="38800" y2="61386"/>
                        <a14:backgroundMark x1="52000" y1="58416" x2="52000" y2="58416"/>
                        <a14:backgroundMark x1="50400" y1="57426" x2="50400" y2="57426"/>
                        <a14:backgroundMark x1="50400" y1="56436" x2="50400" y2="56436"/>
                        <a14:backgroundMark x1="58400" y1="56931" x2="58400" y2="56931"/>
                        <a14:backgroundMark x1="58400" y1="56931" x2="58400" y2="56931"/>
                        <a14:backgroundMark x1="57200" y1="67822" x2="57200" y2="67822"/>
                        <a14:backgroundMark x1="56800" y1="67327" x2="56800" y2="67327"/>
                        <a14:backgroundMark x1="56000" y1="67327" x2="56000" y2="67327"/>
                        <a14:backgroundMark x1="57600" y1="60891" x2="57600" y2="60891"/>
                        <a14:backgroundMark x1="57600" y1="62376" x2="57600" y2="62376"/>
                        <a14:backgroundMark x1="57600" y1="57426" x2="57600" y2="57426"/>
                        <a14:backgroundMark x1="57600" y1="56436" x2="57600" y2="56436"/>
                        <a14:backgroundMark x1="57600" y1="55446" x2="57600" y2="55446"/>
                        <a14:backgroundMark x1="33600" y1="76238" x2="33600" y2="76238"/>
                        <a14:backgroundMark x1="32800" y1="76733" x2="32800" y2="76733"/>
                        <a14:backgroundMark x1="32400" y1="76238" x2="32400" y2="76238"/>
                        <a14:backgroundMark x1="45200" y1="75248" x2="45200" y2="75248"/>
                        <a14:backgroundMark x1="44400" y1="74257" x2="44400" y2="74257"/>
                        <a14:backgroundMark x1="44800" y1="75248" x2="44800" y2="75248"/>
                      </a14:backgroundRemoval>
                    </a14:imgEffect>
                  </a14:imgLayer>
                </a14:imgProps>
              </a:ext>
              <a:ext uri="{28A0092B-C50C-407E-A947-70E740481C1C}">
                <a14:useLocalDpi xmlns:a14="http://schemas.microsoft.com/office/drawing/2010/main" val="0"/>
              </a:ext>
            </a:extLst>
          </a:blip>
          <a:srcRect l="21887" t="16051" r="22088" b="17141"/>
          <a:stretch/>
        </p:blipFill>
        <p:spPr>
          <a:xfrm>
            <a:off x="10992442" y="4041026"/>
            <a:ext cx="1043940" cy="1005841"/>
          </a:xfrm>
          <a:prstGeom prst="rect">
            <a:avLst/>
          </a:prstGeom>
        </p:spPr>
      </p:pic>
      <p:sp>
        <p:nvSpPr>
          <p:cNvPr id="3" name="投影片編號版面配置區 2"/>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26</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3952411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E6BE382-3DB5-4A84-9A38-14098F0D6522}"/>
              </a:ext>
            </a:extLst>
          </p:cNvPr>
          <p:cNvGrpSpPr/>
          <p:nvPr/>
        </p:nvGrpSpPr>
        <p:grpSpPr>
          <a:xfrm>
            <a:off x="5525304" y="-1417817"/>
            <a:ext cx="7237392" cy="2851604"/>
            <a:chOff x="5525304" y="-1417817"/>
            <a:chExt cx="7237392" cy="2851604"/>
          </a:xfrm>
        </p:grpSpPr>
        <p:sp>
          <p:nvSpPr>
            <p:cNvPr id="3" name="文字方塊 2">
              <a:extLst>
                <a:ext uri="{FF2B5EF4-FFF2-40B4-BE49-F238E27FC236}">
                  <a16:creationId xmlns:a16="http://schemas.microsoft.com/office/drawing/2014/main" id="{26606CE2-2CF0-4168-837A-33CAB0519B67}"/>
                </a:ext>
              </a:extLst>
            </p:cNvPr>
            <p:cNvSpPr txBox="1"/>
            <p:nvPr/>
          </p:nvSpPr>
          <p:spPr>
            <a:xfrm>
              <a:off x="5525304" y="480000"/>
              <a:ext cx="7237392"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TW" sz="4800" b="1" kern="0" dirty="0" err="1">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Wifi</a:t>
              </a:r>
              <a:r>
                <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 &amp; BT</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訊號特性之比較</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A7F9BB7D-47F2-4200-B6E3-21112BEF6C77}"/>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5" name="矩形 4"/>
          <p:cNvSpPr/>
          <p:nvPr/>
        </p:nvSpPr>
        <p:spPr>
          <a:xfrm>
            <a:off x="684016" y="9065969"/>
            <a:ext cx="4265911" cy="438582"/>
          </a:xfrm>
          <a:prstGeom prst="rect">
            <a:avLst/>
          </a:prstGeom>
        </p:spPr>
        <p:txBody>
          <a:bodyPr wrap="none">
            <a:spAutoFit/>
          </a:bodyPr>
          <a:lstStyle/>
          <a:p>
            <a:pPr algn="just">
              <a:lnSpc>
                <a:spcPct val="125000"/>
              </a:lnSpc>
              <a:spcBef>
                <a:spcPts val="300"/>
              </a:spcBef>
              <a:spcAft>
                <a:spcPts val="300"/>
              </a:spcAft>
            </a:pPr>
            <a:r>
              <a:rPr lang="zh-TW" altLang="zh-TW" kern="0" dirty="0">
                <a:latin typeface="微軟正黑體" panose="020B0604030504040204" pitchFamily="34" charset="-120"/>
                <a:ea typeface="微軟正黑體" panose="020B0604030504040204" pitchFamily="34" charset="-120"/>
                <a:cs typeface="DFKaiShu-SB-Estd-BF"/>
              </a:rPr>
              <a:t>使用硬體：</a:t>
            </a:r>
            <a:r>
              <a:rPr lang="en-US" altLang="zh-TW" kern="0" dirty="0" err="1">
                <a:latin typeface="微軟正黑體" panose="020B0604030504040204" pitchFamily="34" charset="-120"/>
                <a:ea typeface="微軟正黑體" panose="020B0604030504040204" pitchFamily="34" charset="-120"/>
                <a:cs typeface="DFKaiShu-SB-Estd-BF"/>
              </a:rPr>
              <a:t>LinkIt</a:t>
            </a:r>
            <a:r>
              <a:rPr lang="en-US" altLang="zh-TW" kern="0" dirty="0">
                <a:latin typeface="微軟正黑體" panose="020B0604030504040204" pitchFamily="34" charset="-120"/>
                <a:ea typeface="微軟正黑體" panose="020B0604030504040204" pitchFamily="34" charset="-120"/>
                <a:cs typeface="DFKaiShu-SB-Estd-BF"/>
              </a:rPr>
              <a:t> 7697 </a:t>
            </a:r>
            <a:r>
              <a:rPr lang="zh-TW" altLang="zh-TW" kern="0" dirty="0">
                <a:latin typeface="微軟正黑體" panose="020B0604030504040204" pitchFamily="34" charset="-120"/>
                <a:ea typeface="微軟正黑體" panose="020B0604030504040204" pitchFamily="34" charset="-120"/>
                <a:cs typeface="DFKaiShu-SB-Estd-BF"/>
              </a:rPr>
              <a:t>、</a:t>
            </a:r>
            <a:r>
              <a:rPr lang="en-US" altLang="zh-TW" kern="0" dirty="0">
                <a:latin typeface="微軟正黑體" panose="020B0604030504040204" pitchFamily="34" charset="-120"/>
                <a:ea typeface="微軟正黑體" panose="020B0604030504040204" pitchFamily="34" charset="-120"/>
                <a:cs typeface="DFKaiShu-SB-Estd-BF"/>
              </a:rPr>
              <a:t> SONY G8142</a:t>
            </a:r>
            <a:endParaRPr lang="zh-TW" altLang="zh-TW" sz="1600" kern="100" dirty="0">
              <a:latin typeface="微軟正黑體" panose="020B0604030504040204" pitchFamily="34" charset="-120"/>
              <a:ea typeface="微軟正黑體" panose="020B0604030504040204" pitchFamily="34" charset="-120"/>
            </a:endParaRPr>
          </a:p>
        </p:txBody>
      </p:sp>
      <p:grpSp>
        <p:nvGrpSpPr>
          <p:cNvPr id="8" name="群組 7"/>
          <p:cNvGrpSpPr/>
          <p:nvPr/>
        </p:nvGrpSpPr>
        <p:grpSpPr>
          <a:xfrm>
            <a:off x="729736" y="1887224"/>
            <a:ext cx="12254744" cy="7104376"/>
            <a:chOff x="729736" y="1887224"/>
            <a:chExt cx="12254744" cy="7104376"/>
          </a:xfrm>
        </p:grpSpPr>
        <p:pic>
          <p:nvPicPr>
            <p:cNvPr id="2050" name="圖表 1"/>
            <p:cNvPicPr>
              <a:picLocks noChangeArrowheads="1"/>
            </p:cNvPicPr>
            <p:nvPr/>
          </p:nvPicPr>
          <p:blipFill>
            <a:blip r:embed="rId4">
              <a:extLst>
                <a:ext uri="{28A0092B-C50C-407E-A947-70E740481C1C}">
                  <a14:useLocalDpi xmlns:a14="http://schemas.microsoft.com/office/drawing/2010/main" val="0"/>
                </a:ext>
              </a:extLst>
            </a:blip>
            <a:srcRect l="2652" t="3450" r="487"/>
            <a:stretch>
              <a:fillRect/>
            </a:stretch>
          </p:blipFill>
          <p:spPr bwMode="auto">
            <a:xfrm>
              <a:off x="729736" y="1908078"/>
              <a:ext cx="12254744" cy="708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729736" y="1887224"/>
              <a:ext cx="12254744" cy="7104376"/>
            </a:xfrm>
            <a:prstGeom prst="rect">
              <a:avLst/>
            </a:prstGeom>
            <a:no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矩形 9"/>
          <p:cNvSpPr/>
          <p:nvPr/>
        </p:nvSpPr>
        <p:spPr>
          <a:xfrm>
            <a:off x="13143696" y="1807946"/>
            <a:ext cx="4414568" cy="7145546"/>
          </a:xfrm>
          <a:prstGeom prst="rect">
            <a:avLst/>
          </a:prstGeom>
        </p:spPr>
        <p:txBody>
          <a:bodyPr wrap="square">
            <a:spAutoFit/>
          </a:bodyPr>
          <a:lstStyle/>
          <a:p>
            <a:pPr hangingPunct="0">
              <a:lnSpc>
                <a:spcPts val="5000"/>
              </a:lnSpc>
            </a:pPr>
            <a:r>
              <a:rPr lang="zh-TW" altLang="en-US" sz="2400" b="1" dirty="0" smtClean="0">
                <a:latin typeface="微軟正黑體" panose="020B0604030504040204" pitchFamily="34" charset="-120"/>
                <a:ea typeface="微軟正黑體" panose="020B0604030504040204" pitchFamily="34" charset="-120"/>
              </a:rPr>
              <a:t>    將</a:t>
            </a:r>
            <a:r>
              <a:rPr lang="zh-TW" altLang="zh-TW" sz="2400" b="1" dirty="0">
                <a:latin typeface="微軟正黑體" panose="020B0604030504040204" pitchFamily="34" charset="-120"/>
                <a:ea typeface="微軟正黑體" panose="020B0604030504040204" pitchFamily="34" charset="-120"/>
              </a:rPr>
              <a:t>平均數之數據，與中位數和眾數做比對後，可知</a:t>
            </a:r>
            <a:r>
              <a:rPr lang="en-US" altLang="zh-TW" sz="2400" b="1" dirty="0" err="1">
                <a:latin typeface="微軟正黑體" panose="020B0604030504040204" pitchFamily="34" charset="-120"/>
                <a:ea typeface="微軟正黑體" panose="020B0604030504040204" pitchFamily="34" charset="-120"/>
              </a:rPr>
              <a:t>WiFi</a:t>
            </a:r>
            <a:r>
              <a:rPr lang="zh-TW" altLang="zh-TW" sz="2400" b="1" dirty="0">
                <a:latin typeface="微軟正黑體" panose="020B0604030504040204" pitchFamily="34" charset="-120"/>
                <a:ea typeface="微軟正黑體" panose="020B0604030504040204" pitchFamily="34" charset="-120"/>
              </a:rPr>
              <a:t>擁有落點起伏過大且不規則的致命缺點，</a:t>
            </a:r>
            <a:r>
              <a:rPr lang="en-US" altLang="zh-TW" sz="2400" b="1" dirty="0">
                <a:latin typeface="微軟正黑體" panose="020B0604030504040204" pitchFamily="34" charset="-120"/>
                <a:ea typeface="微軟正黑體" panose="020B0604030504040204" pitchFamily="34" charset="-120"/>
              </a:rPr>
              <a:t>2M</a:t>
            </a:r>
            <a:r>
              <a:rPr lang="zh-TW" altLang="zh-TW" sz="2400" b="1" dirty="0">
                <a:latin typeface="微軟正黑體" panose="020B0604030504040204" pitchFamily="34" charset="-120"/>
                <a:ea typeface="微軟正黑體" panose="020B0604030504040204" pitchFamily="34" charset="-120"/>
              </a:rPr>
              <a:t>後的實測數據於</a:t>
            </a:r>
            <a:r>
              <a:rPr lang="en-US" altLang="zh-TW" sz="2400" b="1" dirty="0">
                <a:latin typeface="微軟正黑體" panose="020B0604030504040204" pitchFamily="34" charset="-120"/>
                <a:ea typeface="微軟正黑體" panose="020B0604030504040204" pitchFamily="34" charset="-120"/>
              </a:rPr>
              <a:t>-70</a:t>
            </a:r>
            <a:r>
              <a:rPr lang="zh-TW" altLang="zh-TW" sz="2400" b="1" dirty="0">
                <a:latin typeface="微軟正黑體" panose="020B0604030504040204" pitchFamily="34" charset="-120"/>
                <a:ea typeface="微軟正黑體" panose="020B0604030504040204" pitchFamily="34" charset="-120"/>
              </a:rPr>
              <a:t>和</a:t>
            </a:r>
            <a:r>
              <a:rPr lang="en-US" altLang="zh-TW" sz="2400" b="1" dirty="0">
                <a:latin typeface="微軟正黑體" panose="020B0604030504040204" pitchFamily="34" charset="-120"/>
                <a:ea typeface="微軟正黑體" panose="020B0604030504040204" pitchFamily="34" charset="-120"/>
              </a:rPr>
              <a:t>-90</a:t>
            </a:r>
            <a:r>
              <a:rPr lang="zh-TW" altLang="zh-TW" sz="2400" b="1" dirty="0">
                <a:latin typeface="微軟正黑體" panose="020B0604030504040204" pitchFamily="34" charset="-120"/>
                <a:ea typeface="微軟正黑體" panose="020B0604030504040204" pitchFamily="34" charset="-120"/>
              </a:rPr>
              <a:t>間游走，</a:t>
            </a:r>
            <a:r>
              <a:rPr lang="en-US" altLang="zh-TW" sz="2400" b="1" dirty="0">
                <a:latin typeface="微軟正黑體" panose="020B0604030504040204" pitchFamily="34" charset="-120"/>
                <a:ea typeface="微軟正黑體" panose="020B0604030504040204" pitchFamily="34" charset="-120"/>
              </a:rPr>
              <a:t>4M</a:t>
            </a:r>
            <a:r>
              <a:rPr lang="zh-TW" altLang="zh-TW" sz="2400" b="1" dirty="0">
                <a:latin typeface="微軟正黑體" panose="020B0604030504040204" pitchFamily="34" charset="-120"/>
                <a:ea typeface="微軟正黑體" panose="020B0604030504040204" pitchFamily="34" charset="-120"/>
              </a:rPr>
              <a:t>後其波動更為明顯，已失去定位上對於精度之參考價值，</a:t>
            </a:r>
            <a:r>
              <a:rPr lang="en-US" altLang="zh-TW" sz="2400" b="1" dirty="0">
                <a:latin typeface="微軟正黑體" panose="020B0604030504040204" pitchFamily="34" charset="-120"/>
                <a:ea typeface="微軟正黑體" panose="020B0604030504040204" pitchFamily="34" charset="-120"/>
              </a:rPr>
              <a:t>5M</a:t>
            </a:r>
            <a:r>
              <a:rPr lang="zh-TW" altLang="zh-TW" sz="2400" b="1" dirty="0">
                <a:latin typeface="微軟正黑體" panose="020B0604030504040204" pitchFamily="34" charset="-120"/>
                <a:ea typeface="微軟正黑體" panose="020B0604030504040204" pitchFamily="34" charset="-120"/>
              </a:rPr>
              <a:t>及</a:t>
            </a:r>
            <a:r>
              <a:rPr lang="en-US" altLang="zh-TW" sz="2400" b="1" dirty="0">
                <a:latin typeface="微軟正黑體" panose="020B0604030504040204" pitchFamily="34" charset="-120"/>
                <a:ea typeface="微軟正黑體" panose="020B0604030504040204" pitchFamily="34" charset="-120"/>
              </a:rPr>
              <a:t>6M</a:t>
            </a:r>
            <a:r>
              <a:rPr lang="zh-TW" altLang="zh-TW" sz="2400" b="1" dirty="0">
                <a:latin typeface="微軟正黑體" panose="020B0604030504040204" pitchFamily="34" charset="-120"/>
                <a:ea typeface="微軟正黑體" panose="020B0604030504040204" pitchFamily="34" charset="-120"/>
              </a:rPr>
              <a:t>間的實測平均數據更相差了</a:t>
            </a:r>
            <a:r>
              <a:rPr lang="en-US" altLang="zh-TW" sz="2400" b="1" dirty="0">
                <a:latin typeface="微軟正黑體" panose="020B0604030504040204" pitchFamily="34" charset="-120"/>
                <a:ea typeface="微軟正黑體" panose="020B0604030504040204" pitchFamily="34" charset="-120"/>
              </a:rPr>
              <a:t>14 </a:t>
            </a:r>
            <a:r>
              <a:rPr lang="en-US" altLang="zh-TW" sz="2400" b="1" dirty="0" err="1">
                <a:latin typeface="微軟正黑體" panose="020B0604030504040204" pitchFamily="34" charset="-120"/>
                <a:ea typeface="微軟正黑體" panose="020B0604030504040204" pitchFamily="34" charset="-120"/>
              </a:rPr>
              <a:t>dBm</a:t>
            </a:r>
            <a:r>
              <a:rPr lang="zh-TW" altLang="zh-TW" sz="2400" b="1" dirty="0">
                <a:latin typeface="微軟正黑體" panose="020B0604030504040204" pitchFamily="34" charset="-120"/>
                <a:ea typeface="微軟正黑體" panose="020B0604030504040204" pitchFamily="34" charset="-120"/>
              </a:rPr>
              <a:t>，導致透過試算表計算之漸進線</a:t>
            </a:r>
            <a:r>
              <a:rPr lang="en-US" altLang="zh-TW" sz="2400" b="1" dirty="0">
                <a:latin typeface="微軟正黑體" panose="020B0604030504040204" pitchFamily="34" charset="-120"/>
                <a:ea typeface="微軟正黑體" panose="020B0604030504040204" pitchFamily="34" charset="-120"/>
              </a:rPr>
              <a:t>(</a:t>
            </a:r>
            <a:r>
              <a:rPr lang="zh-TW" altLang="zh-TW" sz="2400" b="1" dirty="0">
                <a:latin typeface="微軟正黑體" panose="020B0604030504040204" pitchFamily="34" charset="-120"/>
                <a:ea typeface="微軟正黑體" panose="020B0604030504040204" pitchFamily="34" charset="-120"/>
              </a:rPr>
              <a:t>藍色虛線</a:t>
            </a:r>
            <a:r>
              <a:rPr lang="en-US" altLang="zh-TW" sz="2400" b="1" dirty="0">
                <a:latin typeface="微軟正黑體" panose="020B0604030504040204" pitchFamily="34" charset="-120"/>
                <a:ea typeface="微軟正黑體" panose="020B0604030504040204" pitchFamily="34" charset="-120"/>
              </a:rPr>
              <a:t>)</a:t>
            </a:r>
            <a:r>
              <a:rPr lang="zh-TW" altLang="zh-TW" sz="2400" b="1" dirty="0">
                <a:latin typeface="微軟正黑體" panose="020B0604030504040204" pitchFamily="34" charset="-120"/>
                <a:ea typeface="微軟正黑體" panose="020B0604030504040204" pitchFamily="34" charset="-120"/>
              </a:rPr>
              <a:t>，無法對應其實測數據。</a:t>
            </a:r>
          </a:p>
        </p:txBody>
      </p:sp>
      <p:sp>
        <p:nvSpPr>
          <p:cNvPr id="9" name="投影片編號版面配置區 8"/>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27</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4619437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729736" y="1908077"/>
            <a:ext cx="12254744" cy="7083523"/>
            <a:chOff x="404151" y="1614897"/>
            <a:chExt cx="12687009" cy="7587772"/>
          </a:xfrm>
        </p:grpSpPr>
        <p:pic>
          <p:nvPicPr>
            <p:cNvPr id="9" name="圖片 8"/>
            <p:cNvPicPr>
              <a:picLocks noChangeAspect="1"/>
            </p:cNvPicPr>
            <p:nvPr/>
          </p:nvPicPr>
          <p:blipFill>
            <a:blip r:embed="rId3"/>
            <a:stretch>
              <a:fillRect/>
            </a:stretch>
          </p:blipFill>
          <p:spPr>
            <a:xfrm>
              <a:off x="404151" y="1614897"/>
              <a:ext cx="12687009" cy="7587772"/>
            </a:xfrm>
            <a:prstGeom prst="rect">
              <a:avLst/>
            </a:prstGeom>
          </p:spPr>
        </p:pic>
        <p:sp>
          <p:nvSpPr>
            <p:cNvPr id="10" name="矩形 9"/>
            <p:cNvSpPr/>
            <p:nvPr/>
          </p:nvSpPr>
          <p:spPr>
            <a:xfrm>
              <a:off x="404151" y="1614897"/>
              <a:ext cx="12687009" cy="7587772"/>
            </a:xfrm>
            <a:prstGeom prst="rect">
              <a:avLst/>
            </a:prstGeom>
            <a:no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 name="群組 1">
            <a:extLst>
              <a:ext uri="{FF2B5EF4-FFF2-40B4-BE49-F238E27FC236}">
                <a16:creationId xmlns:a16="http://schemas.microsoft.com/office/drawing/2014/main" id="{EE6BE382-3DB5-4A84-9A38-14098F0D6522}"/>
              </a:ext>
            </a:extLst>
          </p:cNvPr>
          <p:cNvGrpSpPr/>
          <p:nvPr/>
        </p:nvGrpSpPr>
        <p:grpSpPr>
          <a:xfrm>
            <a:off x="5525304" y="-1417817"/>
            <a:ext cx="7237392" cy="2851604"/>
            <a:chOff x="5525304" y="-1417817"/>
            <a:chExt cx="7237392" cy="2851604"/>
          </a:xfrm>
        </p:grpSpPr>
        <p:sp>
          <p:nvSpPr>
            <p:cNvPr id="3" name="文字方塊 2">
              <a:extLst>
                <a:ext uri="{FF2B5EF4-FFF2-40B4-BE49-F238E27FC236}">
                  <a16:creationId xmlns:a16="http://schemas.microsoft.com/office/drawing/2014/main" id="{26606CE2-2CF0-4168-837A-33CAB0519B67}"/>
                </a:ext>
              </a:extLst>
            </p:cNvPr>
            <p:cNvSpPr txBox="1"/>
            <p:nvPr/>
          </p:nvSpPr>
          <p:spPr>
            <a:xfrm>
              <a:off x="5525304" y="480000"/>
              <a:ext cx="7237392"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TW" sz="4800" b="1" kern="0" dirty="0" err="1">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Wifi</a:t>
              </a:r>
              <a:r>
                <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 &amp; BT</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訊號特性之比較</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A7F9BB7D-47F2-4200-B6E3-21112BEF6C77}"/>
                </a:ext>
              </a:extLst>
            </p:cNvPr>
            <p:cNvPicPr>
              <a:picLocks noChangeAspect="1"/>
            </p:cNvPicPr>
            <p:nvPr/>
          </p:nvPicPr>
          <p:blipFill rotWithShape="1">
            <a:blip r:embed="rId4">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7" name="矩形 6"/>
          <p:cNvSpPr/>
          <p:nvPr/>
        </p:nvSpPr>
        <p:spPr>
          <a:xfrm>
            <a:off x="729736" y="9038898"/>
            <a:ext cx="8191410" cy="438582"/>
          </a:xfrm>
          <a:prstGeom prst="rect">
            <a:avLst/>
          </a:prstGeom>
        </p:spPr>
        <p:txBody>
          <a:bodyPr wrap="none">
            <a:spAutoFit/>
          </a:bodyPr>
          <a:lstStyle/>
          <a:p>
            <a:pPr algn="just">
              <a:lnSpc>
                <a:spcPct val="125000"/>
              </a:lnSpc>
              <a:spcBef>
                <a:spcPts val="300"/>
              </a:spcBef>
              <a:spcAft>
                <a:spcPts val="0"/>
              </a:spcAft>
            </a:pPr>
            <a:r>
              <a:rPr lang="zh-TW" altLang="zh-TW" kern="0" dirty="0">
                <a:latin typeface="微軟正黑體" panose="020B0604030504040204" pitchFamily="34" charset="-120"/>
                <a:ea typeface="微軟正黑體" panose="020B0604030504040204" pitchFamily="34" charset="-120"/>
                <a:cs typeface="DFKaiShu-SB-Estd-BF"/>
              </a:rPr>
              <a:t>使用硬體： </a:t>
            </a:r>
            <a:r>
              <a:rPr lang="en-US" altLang="zh-TW" kern="0" dirty="0" err="1">
                <a:latin typeface="微軟正黑體" panose="020B0604030504040204" pitchFamily="34" charset="-120"/>
                <a:ea typeface="微軟正黑體" panose="020B0604030504040204" pitchFamily="34" charset="-120"/>
                <a:cs typeface="DFKaiShu-SB-Estd-BF"/>
              </a:rPr>
              <a:t>LinkIt</a:t>
            </a:r>
            <a:r>
              <a:rPr lang="en-US" altLang="zh-TW" kern="0" dirty="0">
                <a:latin typeface="微軟正黑體" panose="020B0604030504040204" pitchFamily="34" charset="-120"/>
                <a:ea typeface="微軟正黑體" panose="020B0604030504040204" pitchFamily="34" charset="-120"/>
                <a:cs typeface="DFKaiShu-SB-Estd-BF"/>
              </a:rPr>
              <a:t> 7697 </a:t>
            </a:r>
            <a:r>
              <a:rPr lang="zh-TW" altLang="zh-TW" kern="0" dirty="0">
                <a:latin typeface="微軟正黑體" panose="020B0604030504040204" pitchFamily="34" charset="-120"/>
                <a:ea typeface="微軟正黑體" panose="020B0604030504040204" pitchFamily="34" charset="-120"/>
                <a:cs typeface="DFKaiShu-SB-Estd-BF"/>
              </a:rPr>
              <a:t>、</a:t>
            </a:r>
            <a:r>
              <a:rPr lang="en-US" altLang="zh-TW" kern="0" dirty="0">
                <a:latin typeface="微軟正黑體" panose="020B0604030504040204" pitchFamily="34" charset="-120"/>
                <a:ea typeface="微軟正黑體" panose="020B0604030504040204" pitchFamily="34" charset="-120"/>
                <a:cs typeface="DFKaiShu-SB-Estd-BF"/>
              </a:rPr>
              <a:t> SONY </a:t>
            </a:r>
            <a:r>
              <a:rPr lang="en-US" altLang="zh-TW" kern="0" dirty="0" smtClean="0">
                <a:latin typeface="微軟正黑體" panose="020B0604030504040204" pitchFamily="34" charset="-120"/>
                <a:ea typeface="微軟正黑體" panose="020B0604030504040204" pitchFamily="34" charset="-120"/>
                <a:cs typeface="DFKaiShu-SB-Estd-BF"/>
              </a:rPr>
              <a:t>G8142</a:t>
            </a:r>
            <a:r>
              <a:rPr lang="zh-TW" altLang="en-US" kern="0" dirty="0" smtClean="0">
                <a:latin typeface="微軟正黑體" panose="020B0604030504040204" pitchFamily="34" charset="-120"/>
                <a:ea typeface="微軟正黑體" panose="020B0604030504040204" pitchFamily="34" charset="-120"/>
                <a:cs typeface="DFKaiShu-SB-Estd-BF"/>
              </a:rPr>
              <a:t>、</a:t>
            </a:r>
            <a:r>
              <a:rPr lang="en-US" altLang="zh-TW" kern="0" dirty="0" err="1" smtClean="0">
                <a:latin typeface="微軟正黑體" panose="020B0604030504040204" pitchFamily="34" charset="-120"/>
                <a:ea typeface="微軟正黑體" panose="020B0604030504040204" pitchFamily="34" charset="-120"/>
                <a:cs typeface="DFKaiShu-SB-Estd-BF"/>
              </a:rPr>
              <a:t>Esp</a:t>
            </a:r>
            <a:r>
              <a:rPr lang="en-US" altLang="zh-TW" kern="0" dirty="0" smtClean="0">
                <a:latin typeface="微軟正黑體" panose="020B0604030504040204" pitchFamily="34" charset="-120"/>
                <a:ea typeface="微軟正黑體" panose="020B0604030504040204" pitchFamily="34" charset="-120"/>
                <a:cs typeface="DFKaiShu-SB-Estd-BF"/>
              </a:rPr>
              <a:t> </a:t>
            </a:r>
            <a:r>
              <a:rPr lang="en-US" altLang="zh-TW" kern="0" dirty="0">
                <a:latin typeface="微軟正黑體" panose="020B0604030504040204" pitchFamily="34" charset="-120"/>
                <a:ea typeface="微軟正黑體" panose="020B0604030504040204" pitchFamily="34" charset="-120"/>
                <a:cs typeface="DFKaiShu-SB-Estd-BF"/>
              </a:rPr>
              <a:t>- 32[ RB2 ]</a:t>
            </a:r>
            <a:r>
              <a:rPr lang="zh-TW" altLang="en-US" kern="0" dirty="0">
                <a:latin typeface="微軟正黑體" panose="020B0604030504040204" pitchFamily="34" charset="-120"/>
                <a:ea typeface="微軟正黑體" panose="020B0604030504040204" pitchFamily="34" charset="-120"/>
                <a:cs typeface="DFKaiShu-SB-Estd-BF"/>
              </a:rPr>
              <a:t>、</a:t>
            </a:r>
            <a:r>
              <a:rPr lang="en-US" altLang="zh-TW" dirty="0">
                <a:latin typeface="微軟正黑體" panose="020B0604030504040204" pitchFamily="34" charset="-120"/>
                <a:ea typeface="微軟正黑體" panose="020B0604030504040204" pitchFamily="34" charset="-120"/>
              </a:rPr>
              <a:t> Beacon   [ BLUE ]</a:t>
            </a:r>
            <a:endParaRPr lang="zh-TW" altLang="zh-TW" sz="1600" kern="100" dirty="0">
              <a:latin typeface="微軟正黑體" panose="020B0604030504040204" pitchFamily="34" charset="-120"/>
              <a:ea typeface="微軟正黑體" panose="020B0604030504040204" pitchFamily="34" charset="-120"/>
            </a:endParaRPr>
          </a:p>
        </p:txBody>
      </p:sp>
      <p:sp>
        <p:nvSpPr>
          <p:cNvPr id="12" name="矩形 11"/>
          <p:cNvSpPr/>
          <p:nvPr/>
        </p:nvSpPr>
        <p:spPr>
          <a:xfrm>
            <a:off x="13143696" y="1807946"/>
            <a:ext cx="4511815" cy="6504345"/>
          </a:xfrm>
          <a:prstGeom prst="rect">
            <a:avLst/>
          </a:prstGeom>
        </p:spPr>
        <p:txBody>
          <a:bodyPr wrap="square">
            <a:spAutoFit/>
          </a:bodyPr>
          <a:lstStyle/>
          <a:p>
            <a:pPr algn="just" hangingPunct="0">
              <a:lnSpc>
                <a:spcPts val="5000"/>
              </a:lnSpc>
            </a:pPr>
            <a:r>
              <a:rPr lang="zh-TW" altLang="en-US" sz="2400" b="1" dirty="0" smtClean="0">
                <a:latin typeface="微軟正黑體" panose="020B0604030504040204" pitchFamily="34" charset="-120"/>
                <a:ea typeface="微軟正黑體" panose="020B0604030504040204" pitchFamily="34" charset="-120"/>
              </a:rPr>
              <a:t>    在</a:t>
            </a:r>
            <a:r>
              <a:rPr lang="zh-TW" altLang="en-US" sz="2400" b="1" dirty="0">
                <a:latin typeface="微軟正黑體" panose="020B0604030504040204" pitchFamily="34" charset="-120"/>
                <a:ea typeface="微軟正黑體" panose="020B0604030504040204" pitchFamily="34" charset="-120"/>
              </a:rPr>
              <a:t>可穩定接收藍牙訊號的</a:t>
            </a:r>
            <a:r>
              <a:rPr lang="en-US" altLang="zh-TW" sz="2400" b="1" dirty="0">
                <a:latin typeface="微軟正黑體" panose="020B0604030504040204" pitchFamily="34" charset="-120"/>
                <a:ea typeface="微軟正黑體" panose="020B0604030504040204" pitchFamily="34" charset="-120"/>
              </a:rPr>
              <a:t>10</a:t>
            </a:r>
            <a:r>
              <a:rPr lang="zh-TW" altLang="en-US" sz="2400" b="1" dirty="0">
                <a:latin typeface="微軟正黑體" panose="020B0604030504040204" pitchFamily="34" charset="-120"/>
                <a:ea typeface="微軟正黑體" panose="020B0604030504040204" pitchFamily="34" charset="-120"/>
              </a:rPr>
              <a:t>公尺內，其數據表現較</a:t>
            </a:r>
            <a:r>
              <a:rPr lang="en-US" altLang="zh-TW" sz="2400" b="1" dirty="0" err="1">
                <a:latin typeface="微軟正黑體" panose="020B0604030504040204" pitchFamily="34" charset="-120"/>
                <a:ea typeface="微軟正黑體" panose="020B0604030504040204" pitchFamily="34" charset="-120"/>
              </a:rPr>
              <a:t>WiFi</a:t>
            </a:r>
            <a:r>
              <a:rPr lang="zh-TW" altLang="en-US" sz="2400" b="1" dirty="0">
                <a:latin typeface="微軟正黑體" panose="020B0604030504040204" pitchFamily="34" charset="-120"/>
                <a:ea typeface="微軟正黑體" panose="020B0604030504040204" pitchFamily="34" charset="-120"/>
              </a:rPr>
              <a:t>優秀許多，</a:t>
            </a:r>
            <a:r>
              <a:rPr lang="zh-TW" altLang="zh-TW" sz="2400" b="1" dirty="0">
                <a:latin typeface="微軟正黑體" panose="020B0604030504040204" pitchFamily="34" charset="-120"/>
                <a:ea typeface="微軟正黑體" panose="020B0604030504040204" pitchFamily="34" charset="-120"/>
              </a:rPr>
              <a:t>相</a:t>
            </a:r>
            <a:r>
              <a:rPr lang="zh-TW" altLang="en-US" sz="2400" b="1" dirty="0">
                <a:latin typeface="微軟正黑體" panose="020B0604030504040204" pitchFamily="34" charset="-120"/>
                <a:ea typeface="微軟正黑體" panose="020B0604030504040204" pitchFamily="34" charset="-120"/>
              </a:rPr>
              <a:t>較</a:t>
            </a:r>
            <a:r>
              <a:rPr lang="zh-TW" altLang="zh-TW" sz="2400" b="1" dirty="0">
                <a:latin typeface="微軟正黑體" panose="020B0604030504040204" pitchFamily="34" charset="-120"/>
                <a:ea typeface="微軟正黑體" panose="020B0604030504040204" pitchFamily="34" charset="-120"/>
              </a:rPr>
              <a:t>於</a:t>
            </a:r>
            <a:r>
              <a:rPr lang="en-US" altLang="zh-TW" sz="2400" b="1" dirty="0" err="1">
                <a:latin typeface="微軟正黑體" panose="020B0604030504040204" pitchFamily="34" charset="-120"/>
                <a:ea typeface="微軟正黑體" panose="020B0604030504040204" pitchFamily="34" charset="-120"/>
              </a:rPr>
              <a:t>WiFi</a:t>
            </a:r>
            <a:r>
              <a:rPr lang="zh-TW" altLang="zh-TW" sz="2400" b="1" dirty="0">
                <a:latin typeface="微軟正黑體" panose="020B0604030504040204" pitchFamily="34" charset="-120"/>
                <a:ea typeface="微軟正黑體" panose="020B0604030504040204" pitchFamily="34" charset="-120"/>
              </a:rPr>
              <a:t>，藍牙訊號的落點表現較為</a:t>
            </a:r>
            <a:r>
              <a:rPr lang="zh-TW" altLang="zh-TW" sz="2400" b="1" dirty="0" smtClean="0">
                <a:latin typeface="微軟正黑體" panose="020B0604030504040204" pitchFamily="34" charset="-120"/>
                <a:ea typeface="微軟正黑體" panose="020B0604030504040204" pitchFamily="34" charset="-120"/>
              </a:rPr>
              <a:t>和緩</a:t>
            </a:r>
            <a:r>
              <a:rPr lang="zh-TW" altLang="en-US" sz="2400" b="1" kern="0" dirty="0" smtClean="0">
                <a:latin typeface="微軟正黑體" panose="020B0604030504040204" pitchFamily="34" charset="-120"/>
                <a:ea typeface="微軟正黑體" panose="020B0604030504040204" pitchFamily="34" charset="-120"/>
                <a:cs typeface="DFKaiShu-SB-Estd-BF"/>
              </a:rPr>
              <a:t>。</a:t>
            </a:r>
            <a:endParaRPr lang="en-US" altLang="zh-TW" sz="2400" b="1" dirty="0">
              <a:latin typeface="微軟正黑體" panose="020B0604030504040204" pitchFamily="34" charset="-120"/>
              <a:ea typeface="微軟正黑體" panose="020B0604030504040204" pitchFamily="34" charset="-120"/>
            </a:endParaRPr>
          </a:p>
          <a:p>
            <a:pPr algn="just" hangingPunct="0">
              <a:lnSpc>
                <a:spcPts val="5000"/>
              </a:lnSpc>
            </a:pPr>
            <a:r>
              <a:rPr lang="zh-TW" altLang="en-US" sz="2400" b="1" dirty="0">
                <a:latin typeface="微軟正黑體" panose="020B0604030504040204" pitchFamily="34" charset="-120"/>
                <a:ea typeface="微軟正黑體" panose="020B0604030504040204" pitchFamily="34" charset="-120"/>
              </a:rPr>
              <a:t>試算表計算之漸進線</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橘色虛線</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與實際數據仍存在一定之差異。</a:t>
            </a:r>
            <a:endParaRPr lang="en-US" altLang="zh-TW" sz="2400" b="1" dirty="0">
              <a:latin typeface="微軟正黑體" panose="020B0604030504040204" pitchFamily="34" charset="-120"/>
              <a:ea typeface="微軟正黑體" panose="020B0604030504040204" pitchFamily="34" charset="-120"/>
            </a:endParaRPr>
          </a:p>
          <a:p>
            <a:pPr algn="just" hangingPunct="0">
              <a:lnSpc>
                <a:spcPts val="5000"/>
              </a:lnSpc>
            </a:pPr>
            <a:endParaRPr lang="en-US" altLang="zh-TW" sz="2400" b="1" dirty="0">
              <a:latin typeface="微軟正黑體" panose="020B0604030504040204" pitchFamily="34" charset="-120"/>
              <a:ea typeface="微軟正黑體" panose="020B0604030504040204" pitchFamily="34" charset="-120"/>
            </a:endParaRPr>
          </a:p>
          <a:p>
            <a:pPr algn="just" hangingPunct="0">
              <a:lnSpc>
                <a:spcPts val="5000"/>
              </a:lnSpc>
            </a:pPr>
            <a:r>
              <a:rPr lang="zh-TW" altLang="en-US" sz="2400" b="1" dirty="0" smtClean="0">
                <a:latin typeface="微軟正黑體" panose="020B0604030504040204" pitchFamily="34" charset="-120"/>
                <a:ea typeface="微軟正黑體" panose="020B0604030504040204" pitchFamily="34" charset="-120"/>
              </a:rPr>
              <a:t>    因此</a:t>
            </a:r>
            <a:r>
              <a:rPr lang="zh-TW" altLang="en-US" sz="2400" b="1" dirty="0">
                <a:latin typeface="微軟正黑體" panose="020B0604030504040204" pitchFamily="34" charset="-120"/>
                <a:ea typeface="微軟正黑體" panose="020B0604030504040204" pitchFamily="34" charset="-120"/>
              </a:rPr>
              <a:t>接續透過對</a:t>
            </a:r>
            <a:r>
              <a:rPr lang="en-US" altLang="zh-TW" sz="2400" b="1" kern="0" dirty="0">
                <a:latin typeface="微軟正黑體" panose="020B0604030504040204" pitchFamily="34" charset="-120"/>
                <a:ea typeface="微軟正黑體" panose="020B0604030504040204" pitchFamily="34" charset="-120"/>
                <a:cs typeface="DFKaiShu-SB-Estd-BF"/>
              </a:rPr>
              <a:t>Esp-32</a:t>
            </a:r>
            <a:r>
              <a:rPr lang="zh-TW" altLang="en-US" sz="2400" b="1" kern="0" dirty="0">
                <a:latin typeface="微軟正黑體" panose="020B0604030504040204" pitchFamily="34" charset="-120"/>
                <a:ea typeface="微軟正黑體" panose="020B0604030504040204" pitchFamily="34" charset="-120"/>
                <a:cs typeface="DFKaiShu-SB-Estd-BF"/>
              </a:rPr>
              <a:t>天線進行破壞，研究天線長度的縮減是否可改變藍芽實測曲線。</a:t>
            </a:r>
            <a:endParaRPr lang="en-US" altLang="zh-TW" sz="2400" b="1" dirty="0">
              <a:latin typeface="微軟正黑體" panose="020B0604030504040204" pitchFamily="34" charset="-120"/>
              <a:ea typeface="微軟正黑體" panose="020B0604030504040204" pitchFamily="34" charset="-120"/>
            </a:endParaRPr>
          </a:p>
        </p:txBody>
      </p:sp>
      <p:sp>
        <p:nvSpPr>
          <p:cNvPr id="6" name="投影片編號版面配置區 5"/>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28</a:t>
            </a:fld>
            <a:endParaRPr lang="zh-TW" alt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3518742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D26BEBD2-DF57-44B8-8AB8-2AA4271C0571}"/>
              </a:ext>
            </a:extLst>
          </p:cNvPr>
          <p:cNvGrpSpPr/>
          <p:nvPr/>
        </p:nvGrpSpPr>
        <p:grpSpPr>
          <a:xfrm>
            <a:off x="5172879" y="-1417817"/>
            <a:ext cx="7942242" cy="2851604"/>
            <a:chOff x="5172879" y="-1417817"/>
            <a:chExt cx="7942242" cy="2851604"/>
          </a:xfrm>
        </p:grpSpPr>
        <p:sp>
          <p:nvSpPr>
            <p:cNvPr id="3" name="文字方塊 2">
              <a:extLst>
                <a:ext uri="{FF2B5EF4-FFF2-40B4-BE49-F238E27FC236}">
                  <a16:creationId xmlns:a16="http://schemas.microsoft.com/office/drawing/2014/main" id="{35E3ECA4-0073-45E4-A1FA-76DF697389D1}"/>
                </a:ext>
              </a:extLst>
            </p:cNvPr>
            <p:cNvSpPr txBox="1"/>
            <p:nvPr/>
          </p:nvSpPr>
          <p:spPr>
            <a:xfrm>
              <a:off x="5172879" y="480000"/>
              <a:ext cx="7942242"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TW"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BT</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 天線長度與訊號強度關係</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C3B8A3DB-9217-42AC-9AA3-A944BD6E8865}"/>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grpSp>
        <p:nvGrpSpPr>
          <p:cNvPr id="17" name="群組 16"/>
          <p:cNvGrpSpPr/>
          <p:nvPr/>
        </p:nvGrpSpPr>
        <p:grpSpPr>
          <a:xfrm>
            <a:off x="-553570" y="1916190"/>
            <a:ext cx="5708558" cy="6423599"/>
            <a:chOff x="-416410" y="2952510"/>
            <a:chExt cx="5708558" cy="6423599"/>
          </a:xfrm>
        </p:grpSpPr>
        <p:grpSp>
          <p:nvGrpSpPr>
            <p:cNvPr id="14" name="群組 13"/>
            <p:cNvGrpSpPr/>
            <p:nvPr/>
          </p:nvGrpSpPr>
          <p:grpSpPr>
            <a:xfrm>
              <a:off x="-416410" y="2952510"/>
              <a:ext cx="5708558" cy="6423599"/>
              <a:chOff x="509363" y="2819400"/>
              <a:chExt cx="5708558" cy="6423599"/>
            </a:xfrm>
          </p:grpSpPr>
          <p:sp>
            <p:nvSpPr>
              <p:cNvPr id="13" name="矩形 12"/>
              <p:cNvSpPr/>
              <p:nvPr/>
            </p:nvSpPr>
            <p:spPr>
              <a:xfrm>
                <a:off x="1539241" y="2819400"/>
                <a:ext cx="4678680" cy="642359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Group 3"/>
              <p:cNvGrpSpPr>
                <a:grpSpLocks/>
              </p:cNvGrpSpPr>
              <p:nvPr/>
            </p:nvGrpSpPr>
            <p:grpSpPr bwMode="auto">
              <a:xfrm rot="16200000">
                <a:off x="1851800" y="4874214"/>
                <a:ext cx="5187146" cy="3049709"/>
                <a:chOff x="4908" y="3321"/>
                <a:chExt cx="5552" cy="3327"/>
              </a:xfrm>
            </p:grpSpPr>
            <p:pic>
              <p:nvPicPr>
                <p:cNvPr id="3076" name="Picture 4" descr="DSC_3757"/>
                <p:cNvPicPr>
                  <a:picLocks noChangeAspect="1" noChangeArrowheads="1"/>
                </p:cNvPicPr>
                <p:nvPr/>
              </p:nvPicPr>
              <p:blipFill>
                <a:blip r:embed="rId4" cstate="hqprint">
                  <a:extLst>
                    <a:ext uri="{28A0092B-C50C-407E-A947-70E740481C1C}">
                      <a14:useLocalDpi xmlns:a14="http://schemas.microsoft.com/office/drawing/2010/main" val="0"/>
                    </a:ext>
                  </a:extLst>
                </a:blip>
                <a:srcRect l="18854" t="20732" r="28746" b="30035"/>
                <a:stretch>
                  <a:fillRect/>
                </a:stretch>
              </p:blipFill>
              <p:spPr bwMode="auto">
                <a:xfrm>
                  <a:off x="4908" y="3321"/>
                  <a:ext cx="5552" cy="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9768" y="4499"/>
                  <a:ext cx="254" cy="71"/>
                </a:xfrm>
                <a:prstGeom prst="rect">
                  <a:avLst/>
                </a:prstGeom>
                <a:solidFill>
                  <a:srgbClr val="C45911"/>
                </a:solidFill>
                <a:ln w="6350">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7" name="Rectangle 6"/>
                <p:cNvSpPr>
                  <a:spLocks noChangeArrowheads="1"/>
                </p:cNvSpPr>
                <p:nvPr/>
              </p:nvSpPr>
              <p:spPr bwMode="auto">
                <a:xfrm>
                  <a:off x="10045" y="4777"/>
                  <a:ext cx="254" cy="71"/>
                </a:xfrm>
                <a:prstGeom prst="rect">
                  <a:avLst/>
                </a:prstGeom>
                <a:solidFill>
                  <a:srgbClr val="A5A5A5"/>
                </a:solidFill>
                <a:ln w="6350">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8" name="Rectangle 7"/>
                <p:cNvSpPr>
                  <a:spLocks noChangeArrowheads="1"/>
                </p:cNvSpPr>
                <p:nvPr/>
              </p:nvSpPr>
              <p:spPr bwMode="auto">
                <a:xfrm>
                  <a:off x="9762" y="5059"/>
                  <a:ext cx="254" cy="71"/>
                </a:xfrm>
                <a:prstGeom prst="rect">
                  <a:avLst/>
                </a:prstGeom>
                <a:solidFill>
                  <a:srgbClr val="FFC000"/>
                </a:solidFill>
                <a:ln w="6350">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9" name="Rectangle 8"/>
                <p:cNvSpPr>
                  <a:spLocks noChangeArrowheads="1"/>
                </p:cNvSpPr>
                <p:nvPr/>
              </p:nvSpPr>
              <p:spPr bwMode="auto">
                <a:xfrm>
                  <a:off x="10043" y="5322"/>
                  <a:ext cx="254" cy="71"/>
                </a:xfrm>
                <a:prstGeom prst="rect">
                  <a:avLst/>
                </a:prstGeom>
                <a:solidFill>
                  <a:srgbClr val="0070C0"/>
                </a:solidFill>
                <a:ln w="6350">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10" name="Rectangle 9"/>
                <p:cNvSpPr>
                  <a:spLocks noChangeArrowheads="1"/>
                </p:cNvSpPr>
                <p:nvPr/>
              </p:nvSpPr>
              <p:spPr bwMode="auto">
                <a:xfrm>
                  <a:off x="10046" y="5537"/>
                  <a:ext cx="254" cy="71"/>
                </a:xfrm>
                <a:prstGeom prst="rect">
                  <a:avLst/>
                </a:prstGeom>
                <a:solidFill>
                  <a:srgbClr val="70AD47"/>
                </a:solidFill>
                <a:ln w="6350">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11" name="Rectangle 10"/>
                <p:cNvSpPr>
                  <a:spLocks noChangeArrowheads="1"/>
                </p:cNvSpPr>
                <p:nvPr/>
              </p:nvSpPr>
              <p:spPr bwMode="auto">
                <a:xfrm rot="5400000">
                  <a:off x="9790" y="5419"/>
                  <a:ext cx="254" cy="71"/>
                </a:xfrm>
                <a:prstGeom prst="rect">
                  <a:avLst/>
                </a:prstGeom>
                <a:solidFill>
                  <a:srgbClr val="1F3763"/>
                </a:solidFill>
                <a:ln w="6350">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12" name="Rectangle 11"/>
                <p:cNvSpPr>
                  <a:spLocks noChangeArrowheads="1"/>
                </p:cNvSpPr>
                <p:nvPr/>
              </p:nvSpPr>
              <p:spPr bwMode="auto">
                <a:xfrm rot="5400000">
                  <a:off x="9788" y="5688"/>
                  <a:ext cx="254" cy="71"/>
                </a:xfrm>
                <a:prstGeom prst="rect">
                  <a:avLst/>
                </a:prstGeom>
                <a:solidFill>
                  <a:srgbClr val="823B0B"/>
                </a:solidFill>
                <a:ln w="6350">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grpSp>
          <p:sp>
            <p:nvSpPr>
              <p:cNvPr id="23" name="矩形 22"/>
              <p:cNvSpPr/>
              <p:nvPr/>
            </p:nvSpPr>
            <p:spPr>
              <a:xfrm>
                <a:off x="509363" y="2965642"/>
                <a:ext cx="4822309" cy="3785652"/>
              </a:xfrm>
              <a:prstGeom prst="rect">
                <a:avLst/>
              </a:prstGeom>
            </p:spPr>
            <p:txBody>
              <a:bodyPr wrap="square">
                <a:spAutoFit/>
              </a:bodyPr>
              <a:lstStyle/>
              <a:p>
                <a:pPr algn="just">
                  <a:lnSpc>
                    <a:spcPct val="125000"/>
                  </a:lnSpc>
                  <a:spcBef>
                    <a:spcPts val="300"/>
                  </a:spcBef>
                  <a:spcAft>
                    <a:spcPts val="0"/>
                  </a:spcAft>
                </a:pPr>
                <a:r>
                  <a:rPr lang="en-US" altLang="zh-TW" kern="0" dirty="0" smtClean="0">
                    <a:latin typeface="微軟正黑體" panose="020B0604030504040204" pitchFamily="34" charset="-120"/>
                    <a:ea typeface="微軟正黑體" panose="020B0604030504040204" pitchFamily="34" charset="-120"/>
                    <a:cs typeface="DFKaiShu-SB-Estd-BF"/>
                  </a:rPr>
                  <a:t>                    </a:t>
                </a:r>
                <a:r>
                  <a:rPr lang="zh-TW" altLang="zh-TW" kern="0" dirty="0" smtClean="0">
                    <a:latin typeface="微軟正黑體" panose="020B0604030504040204" pitchFamily="34" charset="-120"/>
                    <a:ea typeface="微軟正黑體" panose="020B0604030504040204" pitchFamily="34" charset="-120"/>
                    <a:cs typeface="DFKaiShu-SB-Estd-BF"/>
                  </a:rPr>
                  <a:t>參數</a:t>
                </a:r>
                <a:r>
                  <a:rPr lang="zh-TW" altLang="zh-TW" kern="0" dirty="0">
                    <a:latin typeface="微軟正黑體" panose="020B0604030504040204" pitchFamily="34" charset="-120"/>
                    <a:ea typeface="微軟正黑體" panose="020B0604030504040204" pitchFamily="34" charset="-120"/>
                    <a:cs typeface="DFKaiShu-SB-Estd-BF"/>
                  </a:rPr>
                  <a:t>設定：</a:t>
                </a:r>
                <a:r>
                  <a:rPr lang="en-US" altLang="zh-TW" kern="0" dirty="0">
                    <a:latin typeface="微軟正黑體" panose="020B0604030504040204" pitchFamily="34" charset="-120"/>
                    <a:ea typeface="微軟正黑體" panose="020B0604030504040204" pitchFamily="34" charset="-120"/>
                    <a:cs typeface="DFKaiShu-SB-Estd-BF"/>
                  </a:rPr>
                  <a:t>ESP-32  [ TEST ] </a:t>
                </a:r>
                <a:endParaRPr lang="zh-TW" altLang="zh-TW" sz="1600" kern="100" dirty="0">
                  <a:latin typeface="微軟正黑體" panose="020B0604030504040204" pitchFamily="34" charset="-120"/>
                  <a:ea typeface="微軟正黑體" panose="020B0604030504040204" pitchFamily="34" charset="-120"/>
                </a:endParaRPr>
              </a:p>
              <a:p>
                <a:pPr algn="just">
                  <a:lnSpc>
                    <a:spcPct val="125000"/>
                  </a:lnSpc>
                  <a:spcBef>
                    <a:spcPts val="300"/>
                  </a:spcBef>
                  <a:spcAft>
                    <a:spcPts val="300"/>
                  </a:spcAft>
                </a:pPr>
                <a:r>
                  <a:rPr lang="en-US" altLang="zh-TW" kern="0" dirty="0" smtClean="0">
                    <a:latin typeface="微軟正黑體" panose="020B0604030504040204" pitchFamily="34" charset="-120"/>
                    <a:ea typeface="微軟正黑體" panose="020B0604030504040204" pitchFamily="34" charset="-120"/>
                    <a:cs typeface="DFKaiShu-SB-Estd-BF"/>
                  </a:rPr>
                  <a:t>                                        Beacon  </a:t>
                </a:r>
                <a:r>
                  <a:rPr lang="en-US" altLang="zh-TW" kern="0" dirty="0">
                    <a:latin typeface="微軟正黑體" panose="020B0604030504040204" pitchFamily="34" charset="-120"/>
                    <a:ea typeface="微軟正黑體" panose="020B0604030504040204" pitchFamily="34" charset="-120"/>
                    <a:cs typeface="DFKaiShu-SB-Estd-BF"/>
                  </a:rPr>
                  <a:t>[ BLUE ] </a:t>
                </a:r>
                <a:endParaRPr lang="zh-TW" altLang="zh-TW" sz="1600" kern="100" dirty="0">
                  <a:latin typeface="微軟正黑體" panose="020B0604030504040204" pitchFamily="34" charset="-120"/>
                  <a:ea typeface="微軟正黑體" panose="020B0604030504040204" pitchFamily="34" charset="-120"/>
                </a:endParaRPr>
              </a:p>
              <a:p>
                <a:pPr algn="just">
                  <a:lnSpc>
                    <a:spcPct val="125000"/>
                  </a:lnSpc>
                  <a:spcBef>
                    <a:spcPts val="300"/>
                  </a:spcBef>
                  <a:spcAft>
                    <a:spcPts val="300"/>
                  </a:spcAft>
                </a:pPr>
                <a:r>
                  <a:rPr lang="en-US" altLang="zh-TW" kern="0" dirty="0">
                    <a:latin typeface="微軟正黑體" panose="020B0604030504040204" pitchFamily="34" charset="-120"/>
                    <a:ea typeface="微軟正黑體" panose="020B0604030504040204" pitchFamily="34" charset="-120"/>
                    <a:cs typeface="DFKaiShu-SB-Estd-BF"/>
                  </a:rPr>
                  <a:t>          </a:t>
                </a:r>
                <a:r>
                  <a:rPr lang="zh-TW" altLang="en-US" kern="0" dirty="0">
                    <a:latin typeface="微軟正黑體" panose="020B0604030504040204" pitchFamily="34" charset="-120"/>
                    <a:ea typeface="微軟正黑體" panose="020B0604030504040204" pitchFamily="34" charset="-120"/>
                    <a:cs typeface="DFKaiShu-SB-Estd-BF"/>
                  </a:rPr>
                  <a:t>       </a:t>
                </a:r>
                <a:r>
                  <a:rPr lang="en-US" altLang="zh-TW" kern="0" dirty="0">
                    <a:latin typeface="微軟正黑體" panose="020B0604030504040204" pitchFamily="34" charset="-120"/>
                    <a:ea typeface="微軟正黑體" panose="020B0604030504040204" pitchFamily="34" charset="-120"/>
                    <a:cs typeface="DFKaiShu-SB-Estd-BF"/>
                  </a:rPr>
                  <a:t>  </a:t>
                </a:r>
                <a:r>
                  <a:rPr lang="en-US" altLang="zh-TW" kern="0" dirty="0" smtClean="0">
                    <a:latin typeface="微軟正黑體" panose="020B0604030504040204" pitchFamily="34" charset="-120"/>
                    <a:ea typeface="微軟正黑體" panose="020B0604030504040204" pitchFamily="34" charset="-120"/>
                    <a:cs typeface="DFKaiShu-SB-Estd-BF"/>
                  </a:rPr>
                  <a:t> </a:t>
                </a:r>
                <a:r>
                  <a:rPr lang="en-US" altLang="zh-TW" kern="0" dirty="0">
                    <a:latin typeface="微軟正黑體" panose="020B0604030504040204" pitchFamily="34" charset="-120"/>
                    <a:ea typeface="微軟正黑體" panose="020B0604030504040204" pitchFamily="34" charset="-120"/>
                    <a:cs typeface="DFKaiShu-SB-Estd-BF"/>
                  </a:rPr>
                  <a:t>Cut  [ </a:t>
                </a:r>
                <a:r>
                  <a:rPr lang="en-US" altLang="zh-TW" kern="0" dirty="0">
                    <a:solidFill>
                      <a:srgbClr val="ED7D31"/>
                    </a:solidFill>
                    <a:latin typeface="微軟正黑體" panose="020B0604030504040204" pitchFamily="34" charset="-120"/>
                    <a:ea typeface="微軟正黑體" panose="020B0604030504040204" pitchFamily="34" charset="-120"/>
                    <a:cs typeface="DFKaiShu-SB-Estd-BF"/>
                  </a:rPr>
                  <a:t>C1</a:t>
                </a:r>
                <a:r>
                  <a:rPr lang="en-US" altLang="zh-TW" kern="0" dirty="0">
                    <a:latin typeface="微軟正黑體" panose="020B0604030504040204" pitchFamily="34" charset="-120"/>
                    <a:ea typeface="微軟正黑體" panose="020B0604030504040204" pitchFamily="34" charset="-120"/>
                    <a:cs typeface="DFKaiShu-SB-Estd-BF"/>
                  </a:rPr>
                  <a:t> ]</a:t>
                </a:r>
                <a:endParaRPr lang="zh-TW" altLang="zh-TW" sz="1600" kern="100" dirty="0">
                  <a:latin typeface="微軟正黑體" panose="020B0604030504040204" pitchFamily="34" charset="-120"/>
                  <a:ea typeface="微軟正黑體" panose="020B0604030504040204" pitchFamily="34" charset="-120"/>
                </a:endParaRPr>
              </a:p>
              <a:p>
                <a:pPr indent="1600200" algn="just">
                  <a:lnSpc>
                    <a:spcPct val="125000"/>
                  </a:lnSpc>
                  <a:spcBef>
                    <a:spcPts val="300"/>
                  </a:spcBef>
                  <a:spcAft>
                    <a:spcPts val="300"/>
                  </a:spcAft>
                </a:pPr>
                <a:r>
                  <a:rPr lang="en-US" altLang="zh-TW" kern="0" dirty="0">
                    <a:latin typeface="微軟正黑體" panose="020B0604030504040204" pitchFamily="34" charset="-120"/>
                    <a:ea typeface="微軟正黑體" panose="020B0604030504040204" pitchFamily="34" charset="-120"/>
                    <a:cs typeface="DFKaiShu-SB-Estd-BF"/>
                  </a:rPr>
                  <a:t>[ </a:t>
                </a:r>
                <a:r>
                  <a:rPr lang="en-US" altLang="zh-TW" kern="0" dirty="0">
                    <a:solidFill>
                      <a:srgbClr val="A6A6A6"/>
                    </a:solidFill>
                    <a:latin typeface="微軟正黑體" panose="020B0604030504040204" pitchFamily="34" charset="-120"/>
                    <a:ea typeface="微軟正黑體" panose="020B0604030504040204" pitchFamily="34" charset="-120"/>
                    <a:cs typeface="DFKaiShu-SB-Estd-BF"/>
                  </a:rPr>
                  <a:t>C2</a:t>
                </a:r>
                <a:r>
                  <a:rPr lang="en-US" altLang="zh-TW" kern="0" dirty="0">
                    <a:latin typeface="微軟正黑體" panose="020B0604030504040204" pitchFamily="34" charset="-120"/>
                    <a:ea typeface="微軟正黑體" panose="020B0604030504040204" pitchFamily="34" charset="-120"/>
                    <a:cs typeface="DFKaiShu-SB-Estd-BF"/>
                  </a:rPr>
                  <a:t> ]</a:t>
                </a:r>
                <a:endParaRPr lang="zh-TW" altLang="zh-TW" sz="1600" kern="100" dirty="0">
                  <a:latin typeface="微軟正黑體" panose="020B0604030504040204" pitchFamily="34" charset="-120"/>
                  <a:ea typeface="微軟正黑體" panose="020B0604030504040204" pitchFamily="34" charset="-120"/>
                </a:endParaRPr>
              </a:p>
              <a:p>
                <a:pPr indent="1600200" algn="just">
                  <a:lnSpc>
                    <a:spcPct val="125000"/>
                  </a:lnSpc>
                  <a:spcBef>
                    <a:spcPts val="300"/>
                  </a:spcBef>
                  <a:spcAft>
                    <a:spcPts val="300"/>
                  </a:spcAft>
                </a:pPr>
                <a:r>
                  <a:rPr lang="en-US" altLang="zh-TW" kern="0" dirty="0">
                    <a:latin typeface="微軟正黑體" panose="020B0604030504040204" pitchFamily="34" charset="-120"/>
                    <a:ea typeface="微軟正黑體" panose="020B0604030504040204" pitchFamily="34" charset="-120"/>
                    <a:cs typeface="DFKaiShu-SB-Estd-BF"/>
                  </a:rPr>
                  <a:t>[</a:t>
                </a:r>
                <a:r>
                  <a:rPr lang="en-US" altLang="zh-TW" kern="0" dirty="0">
                    <a:solidFill>
                      <a:srgbClr val="FFD966"/>
                    </a:solidFill>
                    <a:latin typeface="微軟正黑體" panose="020B0604030504040204" pitchFamily="34" charset="-120"/>
                    <a:ea typeface="微軟正黑體" panose="020B0604030504040204" pitchFamily="34" charset="-120"/>
                    <a:cs typeface="DFKaiShu-SB-Estd-BF"/>
                  </a:rPr>
                  <a:t> C3</a:t>
                </a:r>
                <a:r>
                  <a:rPr lang="en-US" altLang="zh-TW" kern="0" dirty="0">
                    <a:latin typeface="微軟正黑體" panose="020B0604030504040204" pitchFamily="34" charset="-120"/>
                    <a:ea typeface="微軟正黑體" panose="020B0604030504040204" pitchFamily="34" charset="-120"/>
                    <a:cs typeface="DFKaiShu-SB-Estd-BF"/>
                  </a:rPr>
                  <a:t> ]</a:t>
                </a:r>
                <a:endParaRPr lang="zh-TW" altLang="zh-TW" sz="1600" kern="100" dirty="0">
                  <a:latin typeface="微軟正黑體" panose="020B0604030504040204" pitchFamily="34" charset="-120"/>
                  <a:ea typeface="微軟正黑體" panose="020B0604030504040204" pitchFamily="34" charset="-120"/>
                </a:endParaRPr>
              </a:p>
              <a:p>
                <a:pPr indent="1600200" algn="just">
                  <a:lnSpc>
                    <a:spcPct val="125000"/>
                  </a:lnSpc>
                  <a:spcBef>
                    <a:spcPts val="300"/>
                  </a:spcBef>
                  <a:spcAft>
                    <a:spcPts val="300"/>
                  </a:spcAft>
                </a:pPr>
                <a:r>
                  <a:rPr lang="en-US" altLang="zh-TW" kern="0" dirty="0">
                    <a:latin typeface="微軟正黑體" panose="020B0604030504040204" pitchFamily="34" charset="-120"/>
                    <a:ea typeface="微軟正黑體" panose="020B0604030504040204" pitchFamily="34" charset="-120"/>
                    <a:cs typeface="DFKaiShu-SB-Estd-BF"/>
                  </a:rPr>
                  <a:t>[ </a:t>
                </a:r>
                <a:r>
                  <a:rPr lang="en-US" altLang="zh-TW" kern="0" dirty="0">
                    <a:solidFill>
                      <a:srgbClr val="0070C0"/>
                    </a:solidFill>
                    <a:latin typeface="微軟正黑體" panose="020B0604030504040204" pitchFamily="34" charset="-120"/>
                    <a:ea typeface="微軟正黑體" panose="020B0604030504040204" pitchFamily="34" charset="-120"/>
                    <a:cs typeface="DFKaiShu-SB-Estd-BF"/>
                  </a:rPr>
                  <a:t>C4</a:t>
                </a:r>
                <a:r>
                  <a:rPr lang="en-US" altLang="zh-TW" kern="0" dirty="0">
                    <a:latin typeface="微軟正黑體" panose="020B0604030504040204" pitchFamily="34" charset="-120"/>
                    <a:ea typeface="微軟正黑體" panose="020B0604030504040204" pitchFamily="34" charset="-120"/>
                    <a:cs typeface="DFKaiShu-SB-Estd-BF"/>
                  </a:rPr>
                  <a:t> ]</a:t>
                </a:r>
                <a:endParaRPr lang="zh-TW" altLang="zh-TW" sz="1600" kern="100" dirty="0">
                  <a:latin typeface="微軟正黑體" panose="020B0604030504040204" pitchFamily="34" charset="-120"/>
                  <a:ea typeface="微軟正黑體" panose="020B0604030504040204" pitchFamily="34" charset="-120"/>
                </a:endParaRPr>
              </a:p>
              <a:p>
                <a:pPr indent="1600200" algn="just">
                  <a:lnSpc>
                    <a:spcPct val="125000"/>
                  </a:lnSpc>
                  <a:spcBef>
                    <a:spcPts val="300"/>
                  </a:spcBef>
                  <a:spcAft>
                    <a:spcPts val="300"/>
                  </a:spcAft>
                </a:pPr>
                <a:r>
                  <a:rPr lang="en-US" altLang="zh-TW" kern="0" dirty="0">
                    <a:latin typeface="微軟正黑體" panose="020B0604030504040204" pitchFamily="34" charset="-120"/>
                    <a:ea typeface="微軟正黑體" panose="020B0604030504040204" pitchFamily="34" charset="-120"/>
                    <a:cs typeface="DFKaiShu-SB-Estd-BF"/>
                  </a:rPr>
                  <a:t>[ </a:t>
                </a:r>
                <a:r>
                  <a:rPr lang="en-US" altLang="zh-TW" kern="0" dirty="0">
                    <a:solidFill>
                      <a:srgbClr val="92D050"/>
                    </a:solidFill>
                    <a:latin typeface="微軟正黑體" panose="020B0604030504040204" pitchFamily="34" charset="-120"/>
                    <a:ea typeface="微軟正黑體" panose="020B0604030504040204" pitchFamily="34" charset="-120"/>
                    <a:cs typeface="DFKaiShu-SB-Estd-BF"/>
                  </a:rPr>
                  <a:t>C5</a:t>
                </a:r>
                <a:r>
                  <a:rPr lang="en-US" altLang="zh-TW" kern="0" dirty="0">
                    <a:latin typeface="微軟正黑體" panose="020B0604030504040204" pitchFamily="34" charset="-120"/>
                    <a:ea typeface="微軟正黑體" panose="020B0604030504040204" pitchFamily="34" charset="-120"/>
                    <a:cs typeface="DFKaiShu-SB-Estd-BF"/>
                  </a:rPr>
                  <a:t> ]</a:t>
                </a:r>
                <a:endParaRPr lang="zh-TW" altLang="zh-TW" sz="1600" kern="100" dirty="0">
                  <a:latin typeface="微軟正黑體" panose="020B0604030504040204" pitchFamily="34" charset="-120"/>
                  <a:ea typeface="微軟正黑體" panose="020B0604030504040204" pitchFamily="34" charset="-120"/>
                </a:endParaRPr>
              </a:p>
              <a:p>
                <a:pPr indent="1600200" algn="just">
                  <a:lnSpc>
                    <a:spcPct val="125000"/>
                  </a:lnSpc>
                  <a:spcBef>
                    <a:spcPts val="300"/>
                  </a:spcBef>
                  <a:spcAft>
                    <a:spcPts val="300"/>
                  </a:spcAft>
                </a:pPr>
                <a:r>
                  <a:rPr lang="en-US" altLang="zh-TW" kern="0" dirty="0">
                    <a:latin typeface="微軟正黑體" panose="020B0604030504040204" pitchFamily="34" charset="-120"/>
                    <a:ea typeface="微軟正黑體" panose="020B0604030504040204" pitchFamily="34" charset="-120"/>
                    <a:cs typeface="DFKaiShu-SB-Estd-BF"/>
                  </a:rPr>
                  <a:t>[</a:t>
                </a:r>
                <a:r>
                  <a:rPr lang="en-US" altLang="zh-TW" kern="0" dirty="0">
                    <a:solidFill>
                      <a:srgbClr val="2F5496"/>
                    </a:solidFill>
                    <a:latin typeface="微軟正黑體" panose="020B0604030504040204" pitchFamily="34" charset="-120"/>
                    <a:ea typeface="微軟正黑體" panose="020B0604030504040204" pitchFamily="34" charset="-120"/>
                    <a:cs typeface="DFKaiShu-SB-Estd-BF"/>
                  </a:rPr>
                  <a:t> </a:t>
                </a:r>
                <a:r>
                  <a:rPr lang="en-US" altLang="zh-TW" kern="0" dirty="0">
                    <a:solidFill>
                      <a:srgbClr val="002060"/>
                    </a:solidFill>
                    <a:latin typeface="微軟正黑體" panose="020B0604030504040204" pitchFamily="34" charset="-120"/>
                    <a:ea typeface="微軟正黑體" panose="020B0604030504040204" pitchFamily="34" charset="-120"/>
                    <a:cs typeface="DFKaiShu-SB-Estd-BF"/>
                  </a:rPr>
                  <a:t>C6</a:t>
                </a:r>
                <a:r>
                  <a:rPr lang="en-US" altLang="zh-TW" kern="0" dirty="0">
                    <a:latin typeface="微軟正黑體" panose="020B0604030504040204" pitchFamily="34" charset="-120"/>
                    <a:ea typeface="微軟正黑體" panose="020B0604030504040204" pitchFamily="34" charset="-120"/>
                    <a:cs typeface="DFKaiShu-SB-Estd-BF"/>
                  </a:rPr>
                  <a:t> ]</a:t>
                </a:r>
                <a:endParaRPr lang="zh-TW" altLang="zh-TW" sz="1600" kern="100" dirty="0">
                  <a:latin typeface="微軟正黑體" panose="020B0604030504040204" pitchFamily="34" charset="-120"/>
                  <a:ea typeface="微軟正黑體" panose="020B0604030504040204" pitchFamily="34" charset="-120"/>
                </a:endParaRPr>
              </a:p>
              <a:p>
                <a:pPr indent="1600200" algn="just">
                  <a:lnSpc>
                    <a:spcPct val="125000"/>
                  </a:lnSpc>
                  <a:spcBef>
                    <a:spcPts val="300"/>
                  </a:spcBef>
                  <a:spcAft>
                    <a:spcPts val="300"/>
                  </a:spcAft>
                </a:pPr>
                <a:r>
                  <a:rPr lang="en-US" altLang="zh-TW" kern="0" dirty="0">
                    <a:latin typeface="微軟正黑體" panose="020B0604030504040204" pitchFamily="34" charset="-120"/>
                    <a:ea typeface="微軟正黑體" panose="020B0604030504040204" pitchFamily="34" charset="-120"/>
                    <a:cs typeface="DFKaiShu-SB-Estd-BF"/>
                  </a:rPr>
                  <a:t>[ </a:t>
                </a:r>
                <a:r>
                  <a:rPr lang="en-US" altLang="zh-TW" kern="0" dirty="0">
                    <a:solidFill>
                      <a:srgbClr val="833C0B"/>
                    </a:solidFill>
                    <a:latin typeface="微軟正黑體" panose="020B0604030504040204" pitchFamily="34" charset="-120"/>
                    <a:ea typeface="微軟正黑體" panose="020B0604030504040204" pitchFamily="34" charset="-120"/>
                    <a:cs typeface="DFKaiShu-SB-Estd-BF"/>
                  </a:rPr>
                  <a:t>C7</a:t>
                </a:r>
                <a:r>
                  <a:rPr lang="en-US" altLang="zh-TW" kern="0" dirty="0">
                    <a:latin typeface="微軟正黑體" panose="020B0604030504040204" pitchFamily="34" charset="-120"/>
                    <a:ea typeface="微軟正黑體" panose="020B0604030504040204" pitchFamily="34" charset="-120"/>
                    <a:cs typeface="DFKaiShu-SB-Estd-BF"/>
                  </a:rPr>
                  <a:t> ]</a:t>
                </a:r>
                <a:endParaRPr lang="zh-TW" altLang="zh-TW" sz="1600" kern="100" dirty="0">
                  <a:latin typeface="微軟正黑體" panose="020B0604030504040204" pitchFamily="34" charset="-120"/>
                  <a:ea typeface="微軟正黑體" panose="020B0604030504040204" pitchFamily="34" charset="-120"/>
                </a:endParaRPr>
              </a:p>
            </p:txBody>
          </p:sp>
        </p:grpSp>
        <p:sp>
          <p:nvSpPr>
            <p:cNvPr id="15" name="矩形 14"/>
            <p:cNvSpPr/>
            <p:nvPr/>
          </p:nvSpPr>
          <p:spPr>
            <a:xfrm>
              <a:off x="613468" y="2952510"/>
              <a:ext cx="4678680" cy="642359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p:cNvGrpSpPr/>
          <p:nvPr/>
        </p:nvGrpSpPr>
        <p:grpSpPr>
          <a:xfrm>
            <a:off x="5334913" y="1916190"/>
            <a:ext cx="12476322" cy="6423599"/>
            <a:chOff x="5472073" y="2952510"/>
            <a:chExt cx="12477406" cy="6423599"/>
          </a:xfrm>
        </p:grpSpPr>
        <p:pic>
          <p:nvPicPr>
            <p:cNvPr id="3084" name="圖表 1"/>
            <p:cNvPicPr>
              <a:picLocks noChangeArrowheads="1"/>
            </p:cNvPicPr>
            <p:nvPr/>
          </p:nvPicPr>
          <p:blipFill rotWithShape="1">
            <a:blip r:embed="rId5">
              <a:extLst>
                <a:ext uri="{28A0092B-C50C-407E-A947-70E740481C1C}">
                  <a14:useLocalDpi xmlns:a14="http://schemas.microsoft.com/office/drawing/2010/main" val="0"/>
                </a:ext>
              </a:extLst>
            </a:blip>
            <a:srcRect l="1729" t="1210" r="1982" b="3016"/>
            <a:stretch/>
          </p:blipFill>
          <p:spPr bwMode="auto">
            <a:xfrm>
              <a:off x="5492700" y="2952510"/>
              <a:ext cx="12456779" cy="639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5472073" y="2952510"/>
              <a:ext cx="12477405" cy="642359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矩形 23"/>
          <p:cNvSpPr/>
          <p:nvPr/>
        </p:nvSpPr>
        <p:spPr>
          <a:xfrm>
            <a:off x="476764" y="8529442"/>
            <a:ext cx="17334471" cy="948465"/>
          </a:xfrm>
          <a:prstGeom prst="rect">
            <a:avLst/>
          </a:prstGeom>
        </p:spPr>
        <p:txBody>
          <a:bodyPr wrap="square">
            <a:spAutoFit/>
          </a:bodyPr>
          <a:lstStyle/>
          <a:p>
            <a:pPr>
              <a:lnSpc>
                <a:spcPts val="3500"/>
              </a:lnSpc>
            </a:pPr>
            <a:r>
              <a:rPr lang="zh-TW" altLang="zh-TW" sz="2400" b="1" dirty="0">
                <a:latin typeface="微軟正黑體" panose="020B0604030504040204" pitchFamily="34" charset="-120"/>
                <a:ea typeface="微軟正黑體" panose="020B0604030504040204" pitchFamily="34" charset="-120"/>
              </a:rPr>
              <a:t>對</a:t>
            </a:r>
            <a:r>
              <a:rPr lang="en-US" altLang="zh-TW" sz="2400" b="1" dirty="0">
                <a:latin typeface="微軟正黑體" panose="020B0604030504040204" pitchFamily="34" charset="-120"/>
                <a:ea typeface="微軟正黑體" panose="020B0604030504040204" pitchFamily="34" charset="-120"/>
              </a:rPr>
              <a:t>ESP-32</a:t>
            </a:r>
            <a:r>
              <a:rPr lang="zh-TW" altLang="zh-TW" sz="2400" b="1" dirty="0">
                <a:latin typeface="微軟正黑體" panose="020B0604030504040204" pitchFamily="34" charset="-120"/>
                <a:ea typeface="微軟正黑體" panose="020B0604030504040204" pitchFamily="34" charset="-120"/>
              </a:rPr>
              <a:t>的天線進行七次破壞，由上表數據</a:t>
            </a:r>
            <a:r>
              <a:rPr lang="zh-TW" altLang="en-US" sz="2400" b="1" dirty="0">
                <a:latin typeface="微軟正黑體" panose="020B0604030504040204" pitchFamily="34" charset="-120"/>
                <a:ea typeface="微軟正黑體" panose="020B0604030504040204" pitchFamily="34" charset="-120"/>
              </a:rPr>
              <a:t>顯示</a:t>
            </a:r>
            <a:r>
              <a:rPr lang="zh-TW" altLang="en-US" sz="2400" b="1" kern="0" dirty="0">
                <a:latin typeface="微軟正黑體" panose="020B0604030504040204" pitchFamily="34" charset="-120"/>
                <a:ea typeface="微軟正黑體" panose="020B0604030504040204" pitchFamily="34" charset="-120"/>
                <a:cs typeface="DFKaiShu-SB-Estd-BF"/>
              </a:rPr>
              <a:t>藍芽實測曲線大致一致，</a:t>
            </a:r>
            <a:r>
              <a:rPr lang="zh-TW" altLang="zh-TW" sz="2400" b="1" dirty="0">
                <a:latin typeface="微軟正黑體" panose="020B0604030504040204" pitchFamily="34" charset="-120"/>
                <a:ea typeface="微軟正黑體" panose="020B0604030504040204" pitchFamily="34" charset="-120"/>
              </a:rPr>
              <a:t>訊號強度將隨天線長度的縮減下降，第五刀 </a:t>
            </a:r>
            <a:r>
              <a:rPr lang="en-US" altLang="zh-TW" sz="2400" b="1" dirty="0">
                <a:latin typeface="微軟正黑體" panose="020B0604030504040204" pitchFamily="34" charset="-120"/>
                <a:ea typeface="微軟正黑體" panose="020B0604030504040204" pitchFamily="34" charset="-120"/>
              </a:rPr>
              <a:t>C5</a:t>
            </a:r>
            <a:r>
              <a:rPr lang="zh-TW" altLang="zh-TW" sz="2400" b="1" dirty="0">
                <a:latin typeface="微軟正黑體" panose="020B0604030504040204" pitchFamily="34" charset="-120"/>
                <a:ea typeface="微軟正黑體" panose="020B0604030504040204" pitchFamily="34" charset="-120"/>
              </a:rPr>
              <a:t>時無法在</a:t>
            </a:r>
            <a:r>
              <a:rPr lang="en-US" altLang="zh-TW" sz="2400" b="1" dirty="0">
                <a:latin typeface="微軟正黑體" panose="020B0604030504040204" pitchFamily="34" charset="-120"/>
                <a:ea typeface="微軟正黑體" panose="020B0604030504040204" pitchFamily="34" charset="-120"/>
              </a:rPr>
              <a:t>2.5</a:t>
            </a:r>
            <a:r>
              <a:rPr lang="zh-TW" altLang="zh-TW" sz="2400" b="1" dirty="0">
                <a:latin typeface="微軟正黑體" panose="020B0604030504040204" pitchFamily="34" charset="-120"/>
                <a:ea typeface="微軟正黑體" panose="020B0604030504040204" pitchFamily="34" charset="-120"/>
              </a:rPr>
              <a:t>公尺無法收到訊號，進階測量到</a:t>
            </a:r>
            <a:r>
              <a:rPr lang="en-US" altLang="zh-TW" sz="2400" b="1" dirty="0">
                <a:latin typeface="微軟正黑體" panose="020B0604030504040204" pitchFamily="34" charset="-120"/>
                <a:ea typeface="微軟正黑體" panose="020B0604030504040204" pitchFamily="34" charset="-120"/>
              </a:rPr>
              <a:t>C6</a:t>
            </a:r>
            <a:r>
              <a:rPr lang="zh-TW" altLang="zh-TW" sz="2400" b="1" dirty="0">
                <a:latin typeface="微軟正黑體" panose="020B0604030504040204" pitchFamily="34" charset="-120"/>
                <a:ea typeface="微軟正黑體" panose="020B0604030504040204" pitchFamily="34" charset="-120"/>
              </a:rPr>
              <a:t>和</a:t>
            </a:r>
            <a:r>
              <a:rPr lang="en-US" altLang="zh-TW" sz="2400" b="1" dirty="0">
                <a:latin typeface="微軟正黑體" panose="020B0604030504040204" pitchFamily="34" charset="-120"/>
                <a:ea typeface="微軟正黑體" panose="020B0604030504040204" pitchFamily="34" charset="-120"/>
              </a:rPr>
              <a:t>C7</a:t>
            </a:r>
            <a:r>
              <a:rPr lang="zh-TW" altLang="zh-TW" sz="2400" b="1" dirty="0">
                <a:latin typeface="微軟正黑體" panose="020B0604030504040204" pitchFamily="34" charset="-120"/>
                <a:ea typeface="微軟正黑體" panose="020B0604030504040204" pitchFamily="34" charset="-120"/>
              </a:rPr>
              <a:t>時，均在</a:t>
            </a:r>
            <a:r>
              <a:rPr lang="en-US" altLang="zh-TW" sz="2400" b="1" dirty="0">
                <a:latin typeface="微軟正黑體" panose="020B0604030504040204" pitchFamily="34" charset="-120"/>
                <a:ea typeface="微軟正黑體" panose="020B0604030504040204" pitchFamily="34" charset="-120"/>
              </a:rPr>
              <a:t>Beacon</a:t>
            </a:r>
            <a:r>
              <a:rPr lang="zh-TW" altLang="zh-TW" sz="2400" b="1" dirty="0">
                <a:latin typeface="微軟正黑體" panose="020B0604030504040204" pitchFamily="34" charset="-120"/>
                <a:ea typeface="微軟正黑體" panose="020B0604030504040204" pitchFamily="34" charset="-120"/>
              </a:rPr>
              <a:t>在</a:t>
            </a:r>
            <a:r>
              <a:rPr lang="en-US" altLang="zh-TW" sz="2400" b="1" dirty="0">
                <a:latin typeface="微軟正黑體" panose="020B0604030504040204" pitchFamily="34" charset="-120"/>
                <a:ea typeface="微軟正黑體" panose="020B0604030504040204" pitchFamily="34" charset="-120"/>
              </a:rPr>
              <a:t>1</a:t>
            </a:r>
            <a:r>
              <a:rPr lang="zh-TW" altLang="zh-TW" sz="2400" b="1" dirty="0">
                <a:latin typeface="微軟正黑體" panose="020B0604030504040204" pitchFamily="34" charset="-120"/>
                <a:ea typeface="微軟正黑體" panose="020B0604030504040204" pitchFamily="34" charset="-120"/>
              </a:rPr>
              <a:t>公尺以後無法接收其訊號。</a:t>
            </a:r>
            <a:endParaRPr lang="zh-TW" altLang="en-US" sz="2400" b="1" dirty="0">
              <a:latin typeface="微軟正黑體" panose="020B0604030504040204" pitchFamily="34" charset="-120"/>
              <a:ea typeface="微軟正黑體" panose="020B0604030504040204" pitchFamily="34" charset="-120"/>
            </a:endParaRPr>
          </a:p>
        </p:txBody>
      </p:sp>
      <p:sp>
        <p:nvSpPr>
          <p:cNvPr id="20" name="投影片編號版面配置區 19"/>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29</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059251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群組 61">
            <a:extLst>
              <a:ext uri="{FF2B5EF4-FFF2-40B4-BE49-F238E27FC236}">
                <a16:creationId xmlns:a16="http://schemas.microsoft.com/office/drawing/2014/main" id="{1319E4DC-0D66-4E69-A225-C2BF44F13978}"/>
              </a:ext>
            </a:extLst>
          </p:cNvPr>
          <p:cNvGrpSpPr/>
          <p:nvPr/>
        </p:nvGrpSpPr>
        <p:grpSpPr>
          <a:xfrm>
            <a:off x="5286159" y="2472854"/>
            <a:ext cx="7715683" cy="3663888"/>
            <a:chOff x="6781195" y="2472854"/>
            <a:chExt cx="7715683" cy="3663888"/>
          </a:xfrm>
        </p:grpSpPr>
        <p:grpSp>
          <p:nvGrpSpPr>
            <p:cNvPr id="51" name="群組 50">
              <a:extLst>
                <a:ext uri="{FF2B5EF4-FFF2-40B4-BE49-F238E27FC236}">
                  <a16:creationId xmlns:a16="http://schemas.microsoft.com/office/drawing/2014/main" id="{7B57F6F7-F927-4C36-8D0D-3F8FE9571D05}"/>
                </a:ext>
              </a:extLst>
            </p:cNvPr>
            <p:cNvGrpSpPr/>
            <p:nvPr/>
          </p:nvGrpSpPr>
          <p:grpSpPr>
            <a:xfrm>
              <a:off x="6781195" y="2472854"/>
              <a:ext cx="4725610" cy="3663888"/>
              <a:chOff x="5987243" y="2472854"/>
              <a:chExt cx="4725610" cy="3663888"/>
            </a:xfrm>
          </p:grpSpPr>
          <p:sp>
            <p:nvSpPr>
              <p:cNvPr id="45" name="文字方塊 44">
                <a:extLst>
                  <a:ext uri="{FF2B5EF4-FFF2-40B4-BE49-F238E27FC236}">
                    <a16:creationId xmlns:a16="http://schemas.microsoft.com/office/drawing/2014/main" id="{F401554F-158A-4A78-A3B1-5E2F6A58C504}"/>
                  </a:ext>
                </a:extLst>
              </p:cNvPr>
              <p:cNvSpPr txBox="1"/>
              <p:nvPr/>
            </p:nvSpPr>
            <p:spPr>
              <a:xfrm>
                <a:off x="5987243" y="2472854"/>
                <a:ext cx="2566207" cy="3663888"/>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CN" sz="19900" b="1"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P</a:t>
                </a:r>
                <a:endParaRPr kumimoji="0" lang="zh-CN" altLang="en-US" sz="16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46" name="文字方塊 45">
                <a:extLst>
                  <a:ext uri="{FF2B5EF4-FFF2-40B4-BE49-F238E27FC236}">
                    <a16:creationId xmlns:a16="http://schemas.microsoft.com/office/drawing/2014/main" id="{7A0E6220-A0B3-4628-B958-C9DE268A5AE9}"/>
                  </a:ext>
                </a:extLst>
              </p:cNvPr>
              <p:cNvSpPr txBox="1"/>
              <p:nvPr/>
            </p:nvSpPr>
            <p:spPr>
              <a:xfrm>
                <a:off x="7575146" y="3769111"/>
                <a:ext cx="3137707" cy="1061444"/>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CN" sz="5400" b="1"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a</a:t>
                </a:r>
                <a:r>
                  <a:rPr kumimoji="0" lang="en-US" altLang="zh-CN" sz="54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rt 01</a:t>
                </a:r>
                <a:endParaRPr kumimoji="0" lang="zh-CN" altLang="en-US" sz="48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50" name="文字方塊 49">
                <a:extLst>
                  <a:ext uri="{FF2B5EF4-FFF2-40B4-BE49-F238E27FC236}">
                    <a16:creationId xmlns:a16="http://schemas.microsoft.com/office/drawing/2014/main" id="{F0890ED6-0C1D-43DF-BF29-B8CCF48A73A6}"/>
                  </a:ext>
                </a:extLst>
              </p:cNvPr>
              <p:cNvSpPr txBox="1"/>
              <p:nvPr/>
            </p:nvSpPr>
            <p:spPr>
              <a:xfrm>
                <a:off x="6750743" y="4666606"/>
                <a:ext cx="2677478"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kumimoji="0" lang="zh-CN" altLang="en-US" sz="48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緒</a:t>
                </a:r>
                <a:r>
                  <a:rPr kumimoji="0" lang="zh-TW" altLang="en-US" sz="48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 </a:t>
                </a:r>
                <a:r>
                  <a:rPr kumimoji="0" lang="zh-CN" altLang="en-US" sz="48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論</a:t>
                </a:r>
                <a:endParaRPr kumimoji="0" lang="zh-CN" altLang="en-US" sz="44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grpSp>
        <p:grpSp>
          <p:nvGrpSpPr>
            <p:cNvPr id="55" name="群組 54">
              <a:extLst>
                <a:ext uri="{FF2B5EF4-FFF2-40B4-BE49-F238E27FC236}">
                  <a16:creationId xmlns:a16="http://schemas.microsoft.com/office/drawing/2014/main" id="{F4D89438-98E3-4ADB-8641-656135A130A6}"/>
                </a:ext>
              </a:extLst>
            </p:cNvPr>
            <p:cNvGrpSpPr/>
            <p:nvPr/>
          </p:nvGrpSpPr>
          <p:grpSpPr>
            <a:xfrm>
              <a:off x="11522018" y="3367911"/>
              <a:ext cx="2974860" cy="2352072"/>
              <a:chOff x="11651018" y="3455005"/>
              <a:chExt cx="2553153" cy="2127669"/>
            </a:xfrm>
          </p:grpSpPr>
          <p:sp>
            <p:nvSpPr>
              <p:cNvPr id="52" name="六邊形 51">
                <a:extLst>
                  <a:ext uri="{FF2B5EF4-FFF2-40B4-BE49-F238E27FC236}">
                    <a16:creationId xmlns:a16="http://schemas.microsoft.com/office/drawing/2014/main" id="{5DBF98A4-D8DA-4410-969D-B11F6A8662B4}"/>
                  </a:ext>
                </a:extLst>
              </p:cNvPr>
              <p:cNvSpPr/>
              <p:nvPr/>
            </p:nvSpPr>
            <p:spPr>
              <a:xfrm>
                <a:off x="11651018" y="3455005"/>
                <a:ext cx="2553153" cy="2127669"/>
              </a:xfrm>
              <a:prstGeom prst="hexagon">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8A5D6D3-1CFF-47D9-803F-7D0B89124B35}"/>
                  </a:ext>
                </a:extLst>
              </p:cNvPr>
              <p:cNvSpPr/>
              <p:nvPr/>
            </p:nvSpPr>
            <p:spPr>
              <a:xfrm rot="1591715">
                <a:off x="11781110" y="3929621"/>
                <a:ext cx="2279914" cy="117843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4C33F47D-F913-48DB-9ACC-B12F26763E80}"/>
                  </a:ext>
                </a:extLst>
              </p:cNvPr>
              <p:cNvSpPr/>
              <p:nvPr/>
            </p:nvSpPr>
            <p:spPr>
              <a:xfrm rot="20008285" flipH="1">
                <a:off x="11780680" y="3929621"/>
                <a:ext cx="2279914" cy="117843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7" name="圖片 56" descr="一張含有 文字, 美工圖案 的圖片&#10;&#10;自動產生的描述">
              <a:extLst>
                <a:ext uri="{FF2B5EF4-FFF2-40B4-BE49-F238E27FC236}">
                  <a16:creationId xmlns:a16="http://schemas.microsoft.com/office/drawing/2014/main" id="{BFA2E660-BCD1-4124-967C-2CFA53FBE15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6667" b="92889" l="2667" r="96889">
                          <a14:foregroundMark x1="8000" y1="6667" x2="8000" y2="6667"/>
                          <a14:foregroundMark x1="3111" y1="12000" x2="3111" y2="12000"/>
                          <a14:foregroundMark x1="17333" y1="20444" x2="17333" y2="20444"/>
                          <a14:foregroundMark x1="17778" y1="29333" x2="17778" y2="29333"/>
                          <a14:foregroundMark x1="12889" y1="68889" x2="12889" y2="68889"/>
                          <a14:foregroundMark x1="31556" y1="78667" x2="31556" y2="78667"/>
                          <a14:foregroundMark x1="28444" y1="84000" x2="28444" y2="84000"/>
                          <a14:foregroundMark x1="55556" y1="36444" x2="55556" y2="36444"/>
                          <a14:foregroundMark x1="51556" y1="42222" x2="51556" y2="42222"/>
                          <a14:foregroundMark x1="48000" y1="47556" x2="48000" y2="47556"/>
                          <a14:foregroundMark x1="46222" y1="53778" x2="46222" y2="53778"/>
                          <a14:foregroundMark x1="47111" y1="59556" x2="47111" y2="59556"/>
                          <a14:foregroundMark x1="49333" y1="65333" x2="49333" y2="65333"/>
                          <a14:foregroundMark x1="52444" y1="71556" x2="52444" y2="71556"/>
                          <a14:foregroundMark x1="68000" y1="56444" x2="68000" y2="56444"/>
                          <a14:foregroundMark x1="73778" y1="54222" x2="73778" y2="54222"/>
                          <a14:foregroundMark x1="92444" y1="88000" x2="92444" y2="88000"/>
                          <a14:foregroundMark x1="96889" y1="92889" x2="96889" y2="92889"/>
                        </a14:backgroundRemoval>
                      </a14:imgEffect>
                    </a14:imgLayer>
                  </a14:imgProps>
                </a:ext>
                <a:ext uri="{28A0092B-C50C-407E-A947-70E740481C1C}">
                  <a14:useLocalDpi xmlns:a14="http://schemas.microsoft.com/office/drawing/2010/main" val="0"/>
                </a:ext>
              </a:extLst>
            </a:blip>
            <a:stretch>
              <a:fillRect/>
            </a:stretch>
          </p:blipFill>
          <p:spPr>
            <a:xfrm>
              <a:off x="12639228" y="4099448"/>
              <a:ext cx="889000" cy="889000"/>
            </a:xfrm>
            <a:prstGeom prst="rect">
              <a:avLst/>
            </a:prstGeom>
          </p:spPr>
        </p:pic>
      </p:grpSp>
      <p:sp>
        <p:nvSpPr>
          <p:cNvPr id="3" name="投影片編號版面配置區 2"/>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3</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900027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35BDFDC9-BAEE-43F6-B3D8-B07840431915}"/>
              </a:ext>
            </a:extLst>
          </p:cNvPr>
          <p:cNvGrpSpPr/>
          <p:nvPr/>
        </p:nvGrpSpPr>
        <p:grpSpPr>
          <a:xfrm>
            <a:off x="7162800" y="-1417817"/>
            <a:ext cx="3886200" cy="2950413"/>
            <a:chOff x="7162800" y="-1417817"/>
            <a:chExt cx="3886200" cy="2950413"/>
          </a:xfrm>
        </p:grpSpPr>
        <p:sp>
          <p:nvSpPr>
            <p:cNvPr id="3" name="文字方塊 2">
              <a:extLst>
                <a:ext uri="{FF2B5EF4-FFF2-40B4-BE49-F238E27FC236}">
                  <a16:creationId xmlns:a16="http://schemas.microsoft.com/office/drawing/2014/main" id="{08DDA817-5958-4BDA-A98D-3CE834DDCCFC}"/>
                </a:ext>
              </a:extLst>
            </p:cNvPr>
            <p:cNvSpPr txBox="1"/>
            <p:nvPr/>
          </p:nvSpPr>
          <p:spPr>
            <a:xfrm>
              <a:off x="7162800" y="480000"/>
              <a:ext cx="3886200" cy="1052596"/>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室內定位架構</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EEBFBA98-9F73-40D9-AE25-CFAAA167878C}"/>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11" name="文字方塊 10">
            <a:extLst>
              <a:ext uri="{FF2B5EF4-FFF2-40B4-BE49-F238E27FC236}">
                <a16:creationId xmlns:a16="http://schemas.microsoft.com/office/drawing/2014/main" id="{08DDA817-5958-4BDA-A98D-3CE834DDCCFC}"/>
              </a:ext>
            </a:extLst>
          </p:cNvPr>
          <p:cNvSpPr txBox="1"/>
          <p:nvPr/>
        </p:nvSpPr>
        <p:spPr>
          <a:xfrm>
            <a:off x="10937075" y="7354486"/>
            <a:ext cx="6242377" cy="972574"/>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4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藍牙訊號特性→</a:t>
            </a:r>
            <a:r>
              <a:rPr lang="en-US" altLang="zh-TW" sz="44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2.5</a:t>
            </a:r>
            <a:r>
              <a:rPr lang="zh-TW" altLang="en-US" sz="44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米內 </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grpSp>
        <p:nvGrpSpPr>
          <p:cNvPr id="9" name="群組 8"/>
          <p:cNvGrpSpPr/>
          <p:nvPr/>
        </p:nvGrpSpPr>
        <p:grpSpPr>
          <a:xfrm>
            <a:off x="581223" y="1425916"/>
            <a:ext cx="7203507" cy="4322320"/>
            <a:chOff x="452501" y="1532596"/>
            <a:chExt cx="7203507" cy="4322320"/>
          </a:xfrm>
        </p:grpSpPr>
        <p:pic>
          <p:nvPicPr>
            <p:cNvPr id="5" name="圖片 4"/>
            <p:cNvPicPr>
              <a:picLocks noChangeAspect="1"/>
            </p:cNvPicPr>
            <p:nvPr/>
          </p:nvPicPr>
          <p:blipFill>
            <a:blip r:embed="rId4"/>
            <a:stretch>
              <a:fillRect/>
            </a:stretch>
          </p:blipFill>
          <p:spPr>
            <a:xfrm>
              <a:off x="452501" y="1532596"/>
              <a:ext cx="7203507" cy="4322320"/>
            </a:xfrm>
            <a:prstGeom prst="rect">
              <a:avLst/>
            </a:prstGeom>
          </p:spPr>
        </p:pic>
        <p:sp>
          <p:nvSpPr>
            <p:cNvPr id="8" name="矩形 7"/>
            <p:cNvSpPr/>
            <p:nvPr/>
          </p:nvSpPr>
          <p:spPr>
            <a:xfrm>
              <a:off x="452501" y="1532596"/>
              <a:ext cx="7203507" cy="4322320"/>
            </a:xfrm>
            <a:prstGeom prst="rect">
              <a:avLst/>
            </a:prstGeom>
            <a:no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p:cNvGrpSpPr/>
          <p:nvPr/>
        </p:nvGrpSpPr>
        <p:grpSpPr>
          <a:xfrm>
            <a:off x="3247619" y="5550116"/>
            <a:ext cx="7206452" cy="4322320"/>
            <a:chOff x="2734530" y="5658278"/>
            <a:chExt cx="7206452" cy="4322320"/>
          </a:xfrm>
        </p:grpSpPr>
        <p:pic>
          <p:nvPicPr>
            <p:cNvPr id="6" name="圖片 5"/>
            <p:cNvPicPr>
              <a:picLocks noChangeAspect="1"/>
            </p:cNvPicPr>
            <p:nvPr/>
          </p:nvPicPr>
          <p:blipFill>
            <a:blip r:embed="rId5"/>
            <a:stretch>
              <a:fillRect/>
            </a:stretch>
          </p:blipFill>
          <p:spPr>
            <a:xfrm>
              <a:off x="2737475" y="5664120"/>
              <a:ext cx="7203507" cy="4316478"/>
            </a:xfrm>
            <a:prstGeom prst="rect">
              <a:avLst/>
            </a:prstGeom>
          </p:spPr>
        </p:pic>
        <p:sp>
          <p:nvSpPr>
            <p:cNvPr id="18" name="矩形 17"/>
            <p:cNvSpPr/>
            <p:nvPr/>
          </p:nvSpPr>
          <p:spPr>
            <a:xfrm>
              <a:off x="2734530" y="5658278"/>
              <a:ext cx="7203507" cy="4322320"/>
            </a:xfrm>
            <a:prstGeom prst="rect">
              <a:avLst/>
            </a:prstGeom>
            <a:no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p:cNvGrpSpPr/>
          <p:nvPr/>
        </p:nvGrpSpPr>
        <p:grpSpPr>
          <a:xfrm>
            <a:off x="9973000" y="2088754"/>
            <a:ext cx="7206452" cy="4322320"/>
            <a:chOff x="9730170" y="2254782"/>
            <a:chExt cx="7206452" cy="4322320"/>
          </a:xfrm>
        </p:grpSpPr>
        <p:pic>
          <p:nvPicPr>
            <p:cNvPr id="7" name="圖片 6"/>
            <p:cNvPicPr>
              <a:picLocks noChangeAspect="1"/>
            </p:cNvPicPr>
            <p:nvPr/>
          </p:nvPicPr>
          <p:blipFill>
            <a:blip r:embed="rId6"/>
            <a:stretch>
              <a:fillRect/>
            </a:stretch>
          </p:blipFill>
          <p:spPr>
            <a:xfrm>
              <a:off x="9730170" y="2254782"/>
              <a:ext cx="7203508" cy="4322320"/>
            </a:xfrm>
            <a:prstGeom prst="rect">
              <a:avLst/>
            </a:prstGeom>
          </p:spPr>
        </p:pic>
        <p:sp>
          <p:nvSpPr>
            <p:cNvPr id="19" name="矩形 18"/>
            <p:cNvSpPr/>
            <p:nvPr/>
          </p:nvSpPr>
          <p:spPr>
            <a:xfrm>
              <a:off x="9733115" y="2254782"/>
              <a:ext cx="7203507" cy="4322320"/>
            </a:xfrm>
            <a:prstGeom prst="rect">
              <a:avLst/>
            </a:prstGeom>
            <a:noFill/>
            <a:ln w="38100">
              <a:solidFill>
                <a:srgbClr val="31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 name="投影片編號版面配置區 11"/>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30</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42141117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35BDFDC9-BAEE-43F6-B3D8-B07840431915}"/>
              </a:ext>
            </a:extLst>
          </p:cNvPr>
          <p:cNvGrpSpPr/>
          <p:nvPr/>
        </p:nvGrpSpPr>
        <p:grpSpPr>
          <a:xfrm>
            <a:off x="7162800" y="-1417817"/>
            <a:ext cx="3886200" cy="2950413"/>
            <a:chOff x="7162800" y="-1417817"/>
            <a:chExt cx="3886200" cy="2950413"/>
          </a:xfrm>
        </p:grpSpPr>
        <p:sp>
          <p:nvSpPr>
            <p:cNvPr id="3" name="文字方塊 2">
              <a:extLst>
                <a:ext uri="{FF2B5EF4-FFF2-40B4-BE49-F238E27FC236}">
                  <a16:creationId xmlns:a16="http://schemas.microsoft.com/office/drawing/2014/main" id="{08DDA817-5958-4BDA-A98D-3CE834DDCCFC}"/>
                </a:ext>
              </a:extLst>
            </p:cNvPr>
            <p:cNvSpPr txBox="1"/>
            <p:nvPr/>
          </p:nvSpPr>
          <p:spPr>
            <a:xfrm>
              <a:off x="7162800" y="480000"/>
              <a:ext cx="3886200" cy="1052596"/>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室內定位架構</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EEBFBA98-9F73-40D9-AE25-CFAAA167878C}"/>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725" y="1669182"/>
            <a:ext cx="7006439" cy="787933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9285890" y="1669182"/>
            <a:ext cx="7616038" cy="7786747"/>
          </a:xfrm>
          <a:prstGeom prst="rect">
            <a:avLst/>
          </a:prstGeom>
        </p:spPr>
        <p:txBody>
          <a:bodyPr wrap="square">
            <a:spAutoFit/>
          </a:bodyPr>
          <a:lstStyle/>
          <a:p>
            <a:pPr hangingPunct="0">
              <a:lnSpc>
                <a:spcPts val="5000"/>
              </a:lnSpc>
            </a:pPr>
            <a:r>
              <a:rPr lang="zh-TW" altLang="zh-TW" sz="2800" b="1" dirty="0">
                <a:latin typeface="微軟正黑體" panose="020B0604030504040204" pitchFamily="34" charset="-120"/>
                <a:ea typeface="微軟正黑體" panose="020B0604030504040204" pitchFamily="34" charset="-120"/>
              </a:rPr>
              <a:t>數據上傳至</a:t>
            </a:r>
            <a:r>
              <a:rPr lang="en-US" altLang="zh-TW" sz="2800" b="1" dirty="0">
                <a:latin typeface="微軟正黑體" panose="020B0604030504040204" pitchFamily="34" charset="-120"/>
                <a:ea typeface="微軟正黑體" panose="020B0604030504040204" pitchFamily="34" charset="-120"/>
              </a:rPr>
              <a:t>Database</a:t>
            </a:r>
            <a:r>
              <a:rPr lang="zh-TW" altLang="zh-TW" sz="2800" b="1" dirty="0">
                <a:latin typeface="微軟正黑體" panose="020B0604030504040204" pitchFamily="34" charset="-120"/>
                <a:ea typeface="微軟正黑體" panose="020B0604030504040204" pitchFamily="34" charset="-120"/>
              </a:rPr>
              <a:t>的過程中，</a:t>
            </a:r>
            <a:r>
              <a:rPr lang="en-US" altLang="zh-TW" sz="2800" b="1" dirty="0">
                <a:latin typeface="微軟正黑體" panose="020B0604030504040204" pitchFamily="34" charset="-120"/>
                <a:ea typeface="微軟正黑體" panose="020B0604030504040204" pitchFamily="34" charset="-120"/>
              </a:rPr>
              <a:t>Database</a:t>
            </a:r>
            <a:r>
              <a:rPr lang="zh-TW" altLang="zh-TW" sz="2800" b="1" dirty="0">
                <a:latin typeface="微軟正黑體" panose="020B0604030504040204" pitchFamily="34" charset="-120"/>
                <a:ea typeface="微軟正黑體" panose="020B0604030504040204" pitchFamily="34" charset="-120"/>
              </a:rPr>
              <a:t>為單一窗口，需要先行將三筆資料匯入同一台裝置以進行上傳</a:t>
            </a:r>
            <a:r>
              <a:rPr lang="zh-TW" altLang="en-US" sz="2800" b="1" dirty="0" smtClean="0">
                <a:latin typeface="微軟正黑體" panose="020B0604030504040204" pitchFamily="34" charset="-120"/>
                <a:ea typeface="微軟正黑體" panose="020B0604030504040204" pitchFamily="34" charset="-120"/>
              </a:rPr>
              <a:t>。</a:t>
            </a:r>
            <a:endParaRPr lang="en-US" altLang="zh-TW" sz="2800" b="1" dirty="0" smtClean="0">
              <a:latin typeface="微軟正黑體" panose="020B0604030504040204" pitchFamily="34" charset="-120"/>
              <a:ea typeface="微軟正黑體" panose="020B0604030504040204" pitchFamily="34" charset="-120"/>
            </a:endParaRPr>
          </a:p>
          <a:p>
            <a:pPr hangingPunct="0">
              <a:lnSpc>
                <a:spcPts val="5000"/>
              </a:lnSpc>
            </a:pPr>
            <a:endParaRPr lang="en-US" altLang="zh-TW" sz="2800" b="1" dirty="0">
              <a:latin typeface="微軟正黑體" panose="020B0604030504040204" pitchFamily="34" charset="-120"/>
              <a:ea typeface="微軟正黑體" panose="020B0604030504040204" pitchFamily="34" charset="-120"/>
            </a:endParaRPr>
          </a:p>
          <a:p>
            <a:pPr hangingPunct="0">
              <a:lnSpc>
                <a:spcPts val="5000"/>
              </a:lnSpc>
            </a:pPr>
            <a:r>
              <a:rPr lang="zh-TW" altLang="zh-TW" sz="2800" b="1" dirty="0">
                <a:latin typeface="微軟正黑體" panose="020B0604030504040204" pitchFamily="34" charset="-120"/>
                <a:ea typeface="微軟正黑體" panose="020B0604030504040204" pitchFamily="34" charset="-120"/>
              </a:rPr>
              <a:t>另一方面，若一台</a:t>
            </a:r>
            <a:r>
              <a:rPr lang="en-US" altLang="zh-TW" sz="2800" b="1" dirty="0">
                <a:latin typeface="微軟正黑體" panose="020B0604030504040204" pitchFamily="34" charset="-120"/>
                <a:ea typeface="微軟正黑體" panose="020B0604030504040204" pitchFamily="34" charset="-120"/>
              </a:rPr>
              <a:t>Esp-32</a:t>
            </a:r>
            <a:r>
              <a:rPr lang="zh-TW" altLang="zh-TW" sz="2800" b="1" dirty="0">
                <a:latin typeface="微軟正黑體" panose="020B0604030504040204" pitchFamily="34" charset="-120"/>
                <a:ea typeface="微軟正黑體" panose="020B0604030504040204" pitchFamily="34" charset="-120"/>
              </a:rPr>
              <a:t>同時進行</a:t>
            </a:r>
            <a:r>
              <a:rPr lang="en-US" altLang="zh-TW" sz="2800" b="1" dirty="0">
                <a:latin typeface="微軟正黑體" panose="020B0604030504040204" pitchFamily="34" charset="-120"/>
                <a:ea typeface="微軟正黑體" panose="020B0604030504040204" pitchFamily="34" charset="-120"/>
              </a:rPr>
              <a:t>Beacon</a:t>
            </a:r>
            <a:r>
              <a:rPr lang="zh-TW" altLang="zh-TW" sz="2800" b="1" dirty="0">
                <a:latin typeface="微軟正黑體" panose="020B0604030504040204" pitchFamily="34" charset="-120"/>
                <a:ea typeface="微軟正黑體" panose="020B0604030504040204" pitchFamily="34" charset="-120"/>
              </a:rPr>
              <a:t>訊號蒐集（</a:t>
            </a:r>
            <a:r>
              <a:rPr lang="en-US" altLang="zh-TW" sz="2800" b="1" dirty="0">
                <a:latin typeface="微軟正黑體" panose="020B0604030504040204" pitchFamily="34" charset="-120"/>
                <a:ea typeface="微軟正黑體" panose="020B0604030504040204" pitchFamily="34" charset="-120"/>
              </a:rPr>
              <a:t>RSSI</a:t>
            </a:r>
            <a:r>
              <a:rPr lang="zh-TW" altLang="zh-TW" sz="2800" b="1" dirty="0">
                <a:latin typeface="微軟正黑體" panose="020B0604030504040204" pitchFamily="34" charset="-120"/>
                <a:ea typeface="微軟正黑體" panose="020B0604030504040204" pitchFamily="34" charset="-120"/>
              </a:rPr>
              <a:t>）和資料統整上傳，其</a:t>
            </a:r>
            <a:r>
              <a:rPr lang="en-US" altLang="zh-TW" sz="2800" b="1" dirty="0">
                <a:latin typeface="微軟正黑體" panose="020B0604030504040204" pitchFamily="34" charset="-120"/>
                <a:ea typeface="微軟正黑體" panose="020B0604030504040204" pitchFamily="34" charset="-120"/>
              </a:rPr>
              <a:t>CPU</a:t>
            </a:r>
            <a:r>
              <a:rPr lang="zh-TW" altLang="zh-TW" sz="2800" b="1" dirty="0">
                <a:latin typeface="微軟正黑體" panose="020B0604030504040204" pitchFamily="34" charset="-120"/>
                <a:ea typeface="微軟正黑體" panose="020B0604030504040204" pitchFamily="34" charset="-120"/>
              </a:rPr>
              <a:t>和記憶體無法負荷</a:t>
            </a:r>
            <a:r>
              <a:rPr lang="zh-TW" altLang="zh-TW" sz="2800" b="1" dirty="0" smtClean="0">
                <a:latin typeface="微軟正黑體" panose="020B0604030504040204" pitchFamily="34" charset="-120"/>
                <a:ea typeface="微軟正黑體" panose="020B0604030504040204" pitchFamily="34" charset="-120"/>
              </a:rPr>
              <a:t>。</a:t>
            </a:r>
            <a:endParaRPr lang="en-US" altLang="zh-TW" sz="2800" b="1" dirty="0" smtClean="0">
              <a:latin typeface="微軟正黑體" panose="020B0604030504040204" pitchFamily="34" charset="-120"/>
              <a:ea typeface="微軟正黑體" panose="020B0604030504040204" pitchFamily="34" charset="-120"/>
            </a:endParaRPr>
          </a:p>
          <a:p>
            <a:pPr hangingPunct="0">
              <a:lnSpc>
                <a:spcPts val="5000"/>
              </a:lnSpc>
            </a:pPr>
            <a:endParaRPr lang="zh-TW" altLang="zh-TW" sz="2800" b="1" dirty="0">
              <a:latin typeface="微軟正黑體" panose="020B0604030504040204" pitchFamily="34" charset="-120"/>
              <a:ea typeface="微軟正黑體" panose="020B0604030504040204" pitchFamily="34" charset="-120"/>
            </a:endParaRPr>
          </a:p>
          <a:p>
            <a:pPr hangingPunct="0">
              <a:lnSpc>
                <a:spcPts val="5000"/>
              </a:lnSpc>
            </a:pPr>
            <a:r>
              <a:rPr lang="en-US" altLang="zh-TW" sz="2800" b="1" dirty="0">
                <a:latin typeface="微軟正黑體" panose="020B0604030504040204" pitchFamily="34" charset="-120"/>
                <a:ea typeface="微軟正黑體" panose="020B0604030504040204" pitchFamily="34" charset="-120"/>
              </a:rPr>
              <a:t>    </a:t>
            </a:r>
            <a:r>
              <a:rPr lang="zh-TW" altLang="zh-TW" sz="2800" b="1" dirty="0">
                <a:latin typeface="微軟正黑體" panose="020B0604030504040204" pitchFamily="34" charset="-120"/>
                <a:ea typeface="微軟正黑體" panose="020B0604030504040204" pitchFamily="34" charset="-120"/>
              </a:rPr>
              <a:t>經過數次嘗試建構定位雛形，最終使用三台</a:t>
            </a:r>
            <a:r>
              <a:rPr lang="en-US" altLang="zh-TW" sz="2800" b="1" dirty="0">
                <a:latin typeface="微軟正黑體" panose="020B0604030504040204" pitchFamily="34" charset="-120"/>
                <a:ea typeface="微軟正黑體" panose="020B0604030504040204" pitchFamily="34" charset="-120"/>
              </a:rPr>
              <a:t>Esp-32</a:t>
            </a:r>
            <a:r>
              <a:rPr lang="zh-TW" altLang="zh-TW" sz="2800" b="1" dirty="0">
                <a:latin typeface="微軟正黑體" panose="020B0604030504040204" pitchFamily="34" charset="-120"/>
                <a:ea typeface="微軟正黑體" panose="020B0604030504040204" pitchFamily="34" charset="-120"/>
              </a:rPr>
              <a:t>個別蒐集</a:t>
            </a:r>
            <a:r>
              <a:rPr lang="en-US" altLang="zh-TW" sz="2800" b="1" dirty="0">
                <a:latin typeface="微軟正黑體" panose="020B0604030504040204" pitchFamily="34" charset="-120"/>
                <a:ea typeface="微軟正黑體" panose="020B0604030504040204" pitchFamily="34" charset="-120"/>
              </a:rPr>
              <a:t>Beacon</a:t>
            </a:r>
            <a:r>
              <a:rPr lang="zh-TW" altLang="zh-TW" sz="2800" b="1" dirty="0">
                <a:latin typeface="微軟正黑體" panose="020B0604030504040204" pitchFamily="34" charset="-120"/>
                <a:ea typeface="微軟正黑體" panose="020B0604030504040204" pitchFamily="34" charset="-120"/>
              </a:rPr>
              <a:t>之訊號（</a:t>
            </a:r>
            <a:r>
              <a:rPr lang="en-US" altLang="zh-TW" sz="2800" b="1" dirty="0">
                <a:latin typeface="微軟正黑體" panose="020B0604030504040204" pitchFamily="34" charset="-120"/>
                <a:ea typeface="微軟正黑體" panose="020B0604030504040204" pitchFamily="34" charset="-120"/>
              </a:rPr>
              <a:t>RSSI</a:t>
            </a:r>
            <a:r>
              <a:rPr lang="zh-TW" altLang="zh-TW" sz="2800" b="1" dirty="0">
                <a:latin typeface="微軟正黑體" panose="020B0604030504040204" pitchFamily="34" charset="-120"/>
                <a:ea typeface="微軟正黑體" panose="020B0604030504040204" pitchFamily="34" charset="-120"/>
              </a:rPr>
              <a:t>）並將其數據於</a:t>
            </a:r>
            <a:r>
              <a:rPr lang="en-US" altLang="zh-TW" sz="2800" b="1" dirty="0">
                <a:latin typeface="微軟正黑體" panose="020B0604030504040204" pitchFamily="34" charset="-120"/>
                <a:ea typeface="微軟正黑體" panose="020B0604030504040204" pitchFamily="34" charset="-120"/>
              </a:rPr>
              <a:t>Esp-32</a:t>
            </a:r>
            <a:r>
              <a:rPr lang="zh-TW" altLang="zh-TW" sz="2800" b="1" dirty="0">
                <a:latin typeface="微軟正黑體" panose="020B0604030504040204" pitchFamily="34" charset="-120"/>
                <a:ea typeface="微軟正黑體" panose="020B0604030504040204" pitchFamily="34" charset="-120"/>
              </a:rPr>
              <a:t>主機進行彙整，統一傳送至</a:t>
            </a:r>
            <a:r>
              <a:rPr lang="en-US" altLang="zh-TW" sz="2800" b="1" dirty="0">
                <a:latin typeface="微軟正黑體" panose="020B0604030504040204" pitchFamily="34" charset="-120"/>
                <a:ea typeface="微軟正黑體" panose="020B0604030504040204" pitchFamily="34" charset="-120"/>
              </a:rPr>
              <a:t>Database</a:t>
            </a:r>
            <a:r>
              <a:rPr lang="zh-TW" altLang="zh-TW" sz="2800" b="1" dirty="0">
                <a:latin typeface="微軟正黑體" panose="020B0604030504040204" pitchFamily="34" charset="-120"/>
                <a:ea typeface="微軟正黑體" panose="020B0604030504040204" pitchFamily="34" charset="-120"/>
              </a:rPr>
              <a:t>進行儲存。</a:t>
            </a:r>
          </a:p>
        </p:txBody>
      </p:sp>
      <p:sp>
        <p:nvSpPr>
          <p:cNvPr id="6" name="投影片編號版面配置區 5"/>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31</a:t>
            </a:fld>
            <a:endParaRPr lang="zh-TW" alt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3847297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35BDFDC9-BAEE-43F6-B3D8-B07840431915}"/>
              </a:ext>
            </a:extLst>
          </p:cNvPr>
          <p:cNvGrpSpPr/>
          <p:nvPr/>
        </p:nvGrpSpPr>
        <p:grpSpPr>
          <a:xfrm>
            <a:off x="5834465" y="-1417817"/>
            <a:ext cx="6619071" cy="2950413"/>
            <a:chOff x="5834465" y="-1417817"/>
            <a:chExt cx="6619071" cy="2950413"/>
          </a:xfrm>
        </p:grpSpPr>
        <p:sp>
          <p:nvSpPr>
            <p:cNvPr id="3" name="文字方塊 2">
              <a:extLst>
                <a:ext uri="{FF2B5EF4-FFF2-40B4-BE49-F238E27FC236}">
                  <a16:creationId xmlns:a16="http://schemas.microsoft.com/office/drawing/2014/main" id="{08DDA817-5958-4BDA-A98D-3CE834DDCCFC}"/>
                </a:ext>
              </a:extLst>
            </p:cNvPr>
            <p:cNvSpPr txBox="1"/>
            <p:nvPr/>
          </p:nvSpPr>
          <p:spPr>
            <a:xfrm>
              <a:off x="5834465" y="480000"/>
              <a:ext cx="6619071" cy="1052596"/>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CN"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MATLAB</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 三角定位製圖</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EEBFBA98-9F73-40D9-AE25-CFAAA167878C}"/>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8" name="文字方塊 7">
            <a:extLst>
              <a:ext uri="{FF2B5EF4-FFF2-40B4-BE49-F238E27FC236}">
                <a16:creationId xmlns:a16="http://schemas.microsoft.com/office/drawing/2014/main" id="{08DDA817-5958-4BDA-A98D-3CE834DDCCFC}"/>
              </a:ext>
            </a:extLst>
          </p:cNvPr>
          <p:cNvSpPr txBox="1"/>
          <p:nvPr/>
        </p:nvSpPr>
        <p:spPr>
          <a:xfrm>
            <a:off x="10063620" y="1572963"/>
            <a:ext cx="3708121" cy="972574"/>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4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藍牙數據實測</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9" name="文字方塊 8">
            <a:extLst>
              <a:ext uri="{FF2B5EF4-FFF2-40B4-BE49-F238E27FC236}">
                <a16:creationId xmlns:a16="http://schemas.microsoft.com/office/drawing/2014/main" id="{08DDA817-5958-4BDA-A98D-3CE834DDCCFC}"/>
              </a:ext>
            </a:extLst>
          </p:cNvPr>
          <p:cNvSpPr txBox="1"/>
          <p:nvPr/>
        </p:nvSpPr>
        <p:spPr>
          <a:xfrm>
            <a:off x="1445946" y="1518363"/>
            <a:ext cx="3828945" cy="972574"/>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400" b="1" kern="0" noProof="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實測環境設定</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grpSp>
        <p:nvGrpSpPr>
          <p:cNvPr id="7" name="群組 6"/>
          <p:cNvGrpSpPr/>
          <p:nvPr/>
        </p:nvGrpSpPr>
        <p:grpSpPr>
          <a:xfrm>
            <a:off x="579119" y="2542449"/>
            <a:ext cx="5562601" cy="6936831"/>
            <a:chOff x="10804924" y="2874794"/>
            <a:chExt cx="5706081" cy="7301593"/>
          </a:xfrm>
        </p:grpSpPr>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l="16300" t="9028" r="7729" b="8269"/>
            <a:stretch/>
          </p:blipFill>
          <p:spPr>
            <a:xfrm>
              <a:off x="10804925" y="5288313"/>
              <a:ext cx="5706079" cy="4888074"/>
            </a:xfrm>
            <a:prstGeom prst="rect">
              <a:avLst/>
            </a:prstGeom>
          </p:spPr>
        </p:pic>
        <p:pic>
          <p:nvPicPr>
            <p:cNvPr id="5" name="圖片 4"/>
            <p:cNvPicPr>
              <a:picLocks noChangeAspect="1"/>
            </p:cNvPicPr>
            <p:nvPr/>
          </p:nvPicPr>
          <p:blipFill rotWithShape="1">
            <a:blip r:embed="rId5">
              <a:extLst>
                <a:ext uri="{28A0092B-C50C-407E-A947-70E740481C1C}">
                  <a14:useLocalDpi xmlns:a14="http://schemas.microsoft.com/office/drawing/2010/main" val="0"/>
                </a:ext>
              </a:extLst>
            </a:blip>
            <a:srcRect t="21033" b="23112"/>
            <a:stretch/>
          </p:blipFill>
          <p:spPr>
            <a:xfrm>
              <a:off x="10804926" y="2911351"/>
              <a:ext cx="5706079" cy="2389239"/>
            </a:xfrm>
            <a:prstGeom prst="rect">
              <a:avLst/>
            </a:prstGeom>
          </p:spPr>
        </p:pic>
        <p:sp>
          <p:nvSpPr>
            <p:cNvPr id="12" name="矩形 11">
              <a:extLst>
                <a:ext uri="{FF2B5EF4-FFF2-40B4-BE49-F238E27FC236}">
                  <a16:creationId xmlns:a16="http://schemas.microsoft.com/office/drawing/2014/main" id="{6F7F8344-B10D-4A92-9C16-695DEBE5DA8F}"/>
                </a:ext>
              </a:extLst>
            </p:cNvPr>
            <p:cNvSpPr/>
            <p:nvPr/>
          </p:nvSpPr>
          <p:spPr>
            <a:xfrm>
              <a:off x="10804924" y="2874794"/>
              <a:ext cx="5706080" cy="7301593"/>
            </a:xfrm>
            <a:prstGeom prst="rect">
              <a:avLst/>
            </a:prstGeom>
            <a:noFill/>
            <a:ln w="5715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p:cNvGrpSpPr/>
          <p:nvPr/>
        </p:nvGrpSpPr>
        <p:grpSpPr>
          <a:xfrm>
            <a:off x="6400801" y="2527209"/>
            <a:ext cx="11033760" cy="6936831"/>
            <a:chOff x="6400800" y="2527209"/>
            <a:chExt cx="11643359" cy="7257355"/>
          </a:xfrm>
        </p:grpSpPr>
        <p:pic>
          <p:nvPicPr>
            <p:cNvPr id="10" name="圖片 9"/>
            <p:cNvPicPr>
              <a:picLocks noChangeAspect="1"/>
            </p:cNvPicPr>
            <p:nvPr/>
          </p:nvPicPr>
          <p:blipFill rotWithShape="1">
            <a:blip r:embed="rId6"/>
            <a:srcRect l="1153" r="1536"/>
            <a:stretch/>
          </p:blipFill>
          <p:spPr>
            <a:xfrm>
              <a:off x="6431280" y="2542449"/>
              <a:ext cx="11582400" cy="7232050"/>
            </a:xfrm>
            <a:prstGeom prst="rect">
              <a:avLst/>
            </a:prstGeom>
          </p:spPr>
        </p:pic>
        <p:sp>
          <p:nvSpPr>
            <p:cNvPr id="16" name="矩形 15">
              <a:extLst>
                <a:ext uri="{FF2B5EF4-FFF2-40B4-BE49-F238E27FC236}">
                  <a16:creationId xmlns:a16="http://schemas.microsoft.com/office/drawing/2014/main" id="{6F7F8344-B10D-4A92-9C16-695DEBE5DA8F}"/>
                </a:ext>
              </a:extLst>
            </p:cNvPr>
            <p:cNvSpPr/>
            <p:nvPr/>
          </p:nvSpPr>
          <p:spPr>
            <a:xfrm>
              <a:off x="6400800" y="2527209"/>
              <a:ext cx="11643359" cy="7257355"/>
            </a:xfrm>
            <a:prstGeom prst="rect">
              <a:avLst/>
            </a:prstGeom>
            <a:noFill/>
            <a:ln w="5715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 name="投影片編號版面配置區 13"/>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32</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34513113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35BDFDC9-BAEE-43F6-B3D8-B07840431915}"/>
              </a:ext>
            </a:extLst>
          </p:cNvPr>
          <p:cNvGrpSpPr/>
          <p:nvPr/>
        </p:nvGrpSpPr>
        <p:grpSpPr>
          <a:xfrm>
            <a:off x="5834465" y="-1417817"/>
            <a:ext cx="6619071" cy="2950413"/>
            <a:chOff x="5834465" y="-1417817"/>
            <a:chExt cx="6619071" cy="2950413"/>
          </a:xfrm>
        </p:grpSpPr>
        <p:sp>
          <p:nvSpPr>
            <p:cNvPr id="3" name="文字方塊 2">
              <a:extLst>
                <a:ext uri="{FF2B5EF4-FFF2-40B4-BE49-F238E27FC236}">
                  <a16:creationId xmlns:a16="http://schemas.microsoft.com/office/drawing/2014/main" id="{08DDA817-5958-4BDA-A98D-3CE834DDCCFC}"/>
                </a:ext>
              </a:extLst>
            </p:cNvPr>
            <p:cNvSpPr txBox="1"/>
            <p:nvPr/>
          </p:nvSpPr>
          <p:spPr>
            <a:xfrm>
              <a:off x="5834465" y="480000"/>
              <a:ext cx="6619071" cy="1052596"/>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CN"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MATLAB</a:t>
              </a: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 三角定位製圖</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EEBFBA98-9F73-40D9-AE25-CFAAA167878C}"/>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grpSp>
        <p:nvGrpSpPr>
          <p:cNvPr id="5" name="Group 2"/>
          <p:cNvGrpSpPr>
            <a:grpSpLocks/>
          </p:cNvGrpSpPr>
          <p:nvPr/>
        </p:nvGrpSpPr>
        <p:grpSpPr bwMode="auto">
          <a:xfrm>
            <a:off x="1450975" y="2372264"/>
            <a:ext cx="4859338" cy="3952875"/>
            <a:chOff x="2322" y="2732"/>
            <a:chExt cx="7652" cy="6223"/>
          </a:xfrm>
        </p:grpSpPr>
        <p:pic>
          <p:nvPicPr>
            <p:cNvPr id="7171" name="Picture 3" descr="rb"/>
            <p:cNvPicPr>
              <a:picLocks noChangeAspect="1" noChangeArrowheads="1"/>
            </p:cNvPicPr>
            <p:nvPr/>
          </p:nvPicPr>
          <p:blipFill>
            <a:blip r:embed="rId4">
              <a:extLst>
                <a:ext uri="{28A0092B-C50C-407E-A947-70E740481C1C}">
                  <a14:useLocalDpi xmlns:a14="http://schemas.microsoft.com/office/drawing/2010/main" val="0"/>
                </a:ext>
              </a:extLst>
            </a:blip>
            <a:srcRect l="15665" t="11392" r="7373" b="8997"/>
            <a:stretch>
              <a:fillRect/>
            </a:stretch>
          </p:blipFill>
          <p:spPr bwMode="auto">
            <a:xfrm>
              <a:off x="2322" y="2732"/>
              <a:ext cx="7652" cy="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descr="rb"/>
            <p:cNvPicPr>
              <a:picLocks noChangeAspect="1" noChangeArrowheads="1"/>
            </p:cNvPicPr>
            <p:nvPr/>
          </p:nvPicPr>
          <p:blipFill>
            <a:blip r:embed="rId4">
              <a:extLst>
                <a:ext uri="{28A0092B-C50C-407E-A947-70E740481C1C}">
                  <a14:useLocalDpi xmlns:a14="http://schemas.microsoft.com/office/drawing/2010/main" val="0"/>
                </a:ext>
              </a:extLst>
            </a:blip>
            <a:srcRect l="33408" t="84300" r="63646" b="12181"/>
            <a:stretch>
              <a:fillRect/>
            </a:stretch>
          </p:blipFill>
          <p:spPr bwMode="auto">
            <a:xfrm>
              <a:off x="6231" y="5284"/>
              <a:ext cx="293"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3" name="Picture 5" descr="中間"/>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0975" y="6250527"/>
            <a:ext cx="4859338" cy="355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6"/>
          <p:cNvGrpSpPr>
            <a:grpSpLocks/>
          </p:cNvGrpSpPr>
          <p:nvPr/>
        </p:nvGrpSpPr>
        <p:grpSpPr bwMode="auto">
          <a:xfrm>
            <a:off x="6601796" y="2350380"/>
            <a:ext cx="4859338" cy="3951287"/>
            <a:chOff x="2121" y="2060"/>
            <a:chExt cx="7652" cy="6223"/>
          </a:xfrm>
        </p:grpSpPr>
        <p:pic>
          <p:nvPicPr>
            <p:cNvPr id="7175" name="Picture 7" descr="rb"/>
            <p:cNvPicPr>
              <a:picLocks noChangeAspect="1" noChangeArrowheads="1"/>
            </p:cNvPicPr>
            <p:nvPr/>
          </p:nvPicPr>
          <p:blipFill>
            <a:blip r:embed="rId4">
              <a:extLst>
                <a:ext uri="{28A0092B-C50C-407E-A947-70E740481C1C}">
                  <a14:useLocalDpi xmlns:a14="http://schemas.microsoft.com/office/drawing/2010/main" val="0"/>
                </a:ext>
              </a:extLst>
            </a:blip>
            <a:srcRect l="15665" t="11392" r="7373" b="8997"/>
            <a:stretch>
              <a:fillRect/>
            </a:stretch>
          </p:blipFill>
          <p:spPr bwMode="auto">
            <a:xfrm>
              <a:off x="2121" y="2060"/>
              <a:ext cx="7652" cy="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8" descr="rb"/>
            <p:cNvPicPr>
              <a:picLocks noChangeAspect="1" noChangeArrowheads="1"/>
            </p:cNvPicPr>
            <p:nvPr/>
          </p:nvPicPr>
          <p:blipFill>
            <a:blip r:embed="rId4">
              <a:extLst>
                <a:ext uri="{28A0092B-C50C-407E-A947-70E740481C1C}">
                  <a14:useLocalDpi xmlns:a14="http://schemas.microsoft.com/office/drawing/2010/main" val="0"/>
                </a:ext>
              </a:extLst>
            </a:blip>
            <a:srcRect l="33408" t="84300" r="63646" b="12181"/>
            <a:stretch>
              <a:fillRect/>
            </a:stretch>
          </p:blipFill>
          <p:spPr bwMode="auto">
            <a:xfrm>
              <a:off x="7830" y="6610"/>
              <a:ext cx="293"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7" name="Picture 9" descr="右下角"/>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1796" y="6301668"/>
            <a:ext cx="4859338" cy="350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11979024" y="2350380"/>
            <a:ext cx="4859338" cy="3951287"/>
            <a:chOff x="2121" y="1280"/>
            <a:chExt cx="7652" cy="6223"/>
          </a:xfrm>
        </p:grpSpPr>
        <p:pic>
          <p:nvPicPr>
            <p:cNvPr id="7179" name="Picture 11" descr="rb"/>
            <p:cNvPicPr>
              <a:picLocks noChangeAspect="1" noChangeArrowheads="1"/>
            </p:cNvPicPr>
            <p:nvPr/>
          </p:nvPicPr>
          <p:blipFill>
            <a:blip r:embed="rId4">
              <a:extLst>
                <a:ext uri="{28A0092B-C50C-407E-A947-70E740481C1C}">
                  <a14:useLocalDpi xmlns:a14="http://schemas.microsoft.com/office/drawing/2010/main" val="0"/>
                </a:ext>
              </a:extLst>
            </a:blip>
            <a:srcRect l="15665" t="11392" r="7373" b="8997"/>
            <a:stretch>
              <a:fillRect/>
            </a:stretch>
          </p:blipFill>
          <p:spPr bwMode="auto">
            <a:xfrm>
              <a:off x="2121" y="1280"/>
              <a:ext cx="7652" cy="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12" descr="rb"/>
            <p:cNvPicPr>
              <a:picLocks noChangeAspect="1" noChangeArrowheads="1"/>
            </p:cNvPicPr>
            <p:nvPr/>
          </p:nvPicPr>
          <p:blipFill>
            <a:blip r:embed="rId4">
              <a:extLst>
                <a:ext uri="{28A0092B-C50C-407E-A947-70E740481C1C}">
                  <a14:useLocalDpi xmlns:a14="http://schemas.microsoft.com/office/drawing/2010/main" val="0"/>
                </a:ext>
              </a:extLst>
            </a:blip>
            <a:srcRect l="33408" t="84300" r="63646" b="12181"/>
            <a:stretch>
              <a:fillRect/>
            </a:stretch>
          </p:blipFill>
          <p:spPr bwMode="auto">
            <a:xfrm>
              <a:off x="4408" y="5110"/>
              <a:ext cx="293"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81" name="Picture 13" descr="左下角(分散)"/>
          <p:cNvPicPr>
            <a:picLocks noChangeAspect="1" noChangeArrowheads="1"/>
          </p:cNvPicPr>
          <p:nvPr/>
        </p:nvPicPr>
        <p:blipFill>
          <a:blip r:embed="rId7" cstate="hqprint">
            <a:extLst>
              <a:ext uri="{28A0092B-C50C-407E-A947-70E740481C1C}">
                <a14:useLocalDpi xmlns:a14="http://schemas.microsoft.com/office/drawing/2010/main" val="0"/>
              </a:ext>
            </a:extLst>
          </a:blip>
          <a:srcRect t="9705" b="14537"/>
          <a:stretch>
            <a:fillRect/>
          </a:stretch>
        </p:blipFill>
        <p:spPr bwMode="auto">
          <a:xfrm>
            <a:off x="11979025" y="6287832"/>
            <a:ext cx="4859336" cy="350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矩形 29">
            <a:extLst>
              <a:ext uri="{FF2B5EF4-FFF2-40B4-BE49-F238E27FC236}">
                <a16:creationId xmlns:a16="http://schemas.microsoft.com/office/drawing/2014/main" id="{E64CB381-C9E7-4F01-A84C-F09D0DDDE137}"/>
              </a:ext>
            </a:extLst>
          </p:cNvPr>
          <p:cNvSpPr/>
          <p:nvPr/>
        </p:nvSpPr>
        <p:spPr>
          <a:xfrm>
            <a:off x="1398796" y="2350380"/>
            <a:ext cx="4910180" cy="7456620"/>
          </a:xfrm>
          <a:prstGeom prst="rect">
            <a:avLst/>
          </a:prstGeom>
          <a:noFill/>
          <a:ln w="5715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CC243FDD-27E9-4E2F-8D30-4C3C4E227EDC}"/>
              </a:ext>
            </a:extLst>
          </p:cNvPr>
          <p:cNvSpPr/>
          <p:nvPr/>
        </p:nvSpPr>
        <p:spPr>
          <a:xfrm>
            <a:off x="6601796" y="2348679"/>
            <a:ext cx="4910180" cy="7456620"/>
          </a:xfrm>
          <a:prstGeom prst="rect">
            <a:avLst/>
          </a:prstGeom>
          <a:noFill/>
          <a:ln w="5715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6F7F8344-B10D-4A92-9C16-695DEBE5DA8F}"/>
              </a:ext>
            </a:extLst>
          </p:cNvPr>
          <p:cNvSpPr/>
          <p:nvPr/>
        </p:nvSpPr>
        <p:spPr>
          <a:xfrm>
            <a:off x="11972536" y="2350380"/>
            <a:ext cx="4910180" cy="7456620"/>
          </a:xfrm>
          <a:prstGeom prst="rect">
            <a:avLst/>
          </a:prstGeom>
          <a:noFill/>
          <a:ln w="57150">
            <a:solidFill>
              <a:srgbClr val="305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835E23F5-2BD0-460E-B30F-1023EE91CDC8}"/>
              </a:ext>
            </a:extLst>
          </p:cNvPr>
          <p:cNvSpPr txBox="1"/>
          <p:nvPr/>
        </p:nvSpPr>
        <p:spPr>
          <a:xfrm>
            <a:off x="1985504" y="1643184"/>
            <a:ext cx="4081761" cy="594906"/>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TW" sz="2400" b="1" kern="0" noProof="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Beacon</a:t>
            </a:r>
            <a:r>
              <a:rPr lang="zh-TW" altLang="en-US" sz="2400" b="1" kern="0" noProof="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實際擺放位置</a:t>
            </a:r>
            <a:r>
              <a:rPr lang="en-US" altLang="zh-TW" sz="2400" b="1" kern="0" noProof="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( 1 , 1 )</a:t>
            </a:r>
            <a:r>
              <a:rPr lang="en-US" altLang="zh-TW" sz="2800" b="1" kern="0" noProof="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 </a:t>
            </a:r>
          </a:p>
        </p:txBody>
      </p:sp>
      <p:sp>
        <p:nvSpPr>
          <p:cNvPr id="24" name="文字方塊 23">
            <a:extLst>
              <a:ext uri="{FF2B5EF4-FFF2-40B4-BE49-F238E27FC236}">
                <a16:creationId xmlns:a16="http://schemas.microsoft.com/office/drawing/2014/main" id="{42E86362-E28A-4F06-9453-18E994AACEC0}"/>
              </a:ext>
            </a:extLst>
          </p:cNvPr>
          <p:cNvSpPr txBox="1"/>
          <p:nvPr/>
        </p:nvSpPr>
        <p:spPr>
          <a:xfrm>
            <a:off x="6770863" y="1717292"/>
            <a:ext cx="4521203" cy="523092"/>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TW" sz="2400" b="1" kern="0" noProof="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Beacon</a:t>
            </a:r>
            <a:r>
              <a:rPr lang="zh-TW" altLang="en-US" sz="2400" b="1" kern="0" noProof="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實際擺放位置</a:t>
            </a:r>
            <a:r>
              <a:rPr lang="en-US" altLang="zh-TW" sz="2400" b="1" kern="0" noProof="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( 1.8 , 0.2) </a:t>
            </a:r>
          </a:p>
        </p:txBody>
      </p:sp>
      <p:sp>
        <p:nvSpPr>
          <p:cNvPr id="25" name="文字方塊 24">
            <a:extLst>
              <a:ext uri="{FF2B5EF4-FFF2-40B4-BE49-F238E27FC236}">
                <a16:creationId xmlns:a16="http://schemas.microsoft.com/office/drawing/2014/main" id="{CB4F904C-D120-4CC1-A1DF-EE9A7B11D582}"/>
              </a:ext>
            </a:extLst>
          </p:cNvPr>
          <p:cNvSpPr txBox="1"/>
          <p:nvPr/>
        </p:nvSpPr>
        <p:spPr>
          <a:xfrm>
            <a:off x="12046137" y="1717292"/>
            <a:ext cx="4725112" cy="523092"/>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TW" sz="2400" b="1" kern="0" noProof="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Beacon</a:t>
            </a:r>
            <a:r>
              <a:rPr lang="zh-TW" altLang="en-US" sz="2400" b="1" kern="0" noProof="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實際擺放位置</a:t>
            </a:r>
            <a:r>
              <a:rPr lang="en-US" altLang="zh-TW" sz="2400" b="1" kern="0" noProof="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( 0.3 , 0.5 )</a:t>
            </a:r>
          </a:p>
        </p:txBody>
      </p:sp>
      <p:sp>
        <p:nvSpPr>
          <p:cNvPr id="9" name="投影片編號版面配置區 8"/>
          <p:cNvSpPr>
            <a:spLocks noGrp="1"/>
          </p:cNvSpPr>
          <p:nvPr>
            <p:ph type="sldNum" sz="quarter" idx="12"/>
          </p:nvPr>
        </p:nvSpPr>
        <p:spPr>
          <a:xfrm>
            <a:off x="13170541" y="9534526"/>
            <a:ext cx="4114800" cy="547688"/>
          </a:xfrm>
        </p:spPr>
        <p:txBody>
          <a:bodyPr/>
          <a:lstStyle/>
          <a:p>
            <a:fld id="{6BD11731-35EA-41EA-B932-75CDBE315166}" type="slidenum">
              <a:rPr lang="zh-TW" altLang="en-US" smtClean="0">
                <a:ln>
                  <a:solidFill>
                    <a:sysClr val="windowText" lastClr="000000"/>
                  </a:solidFill>
                </a:ln>
                <a:solidFill>
                  <a:sysClr val="windowText" lastClr="000000"/>
                </a:solidFill>
              </a:rPr>
              <a:t>33</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0480782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828F886D-FA94-4918-AFF1-DA3A65611DC8}"/>
              </a:ext>
            </a:extLst>
          </p:cNvPr>
          <p:cNvGrpSpPr/>
          <p:nvPr/>
        </p:nvGrpSpPr>
        <p:grpSpPr>
          <a:xfrm>
            <a:off x="7656008" y="-1417817"/>
            <a:ext cx="2975985" cy="2851604"/>
            <a:chOff x="7656008" y="-1417817"/>
            <a:chExt cx="2975985" cy="2851604"/>
          </a:xfrm>
        </p:grpSpPr>
        <p:sp>
          <p:nvSpPr>
            <p:cNvPr id="3" name="文字方塊 2">
              <a:extLst>
                <a:ext uri="{FF2B5EF4-FFF2-40B4-BE49-F238E27FC236}">
                  <a16:creationId xmlns:a16="http://schemas.microsoft.com/office/drawing/2014/main" id="{B5E02533-44A2-4220-BA6A-B4590939B65B}"/>
                </a:ext>
              </a:extLst>
            </p:cNvPr>
            <p:cNvSpPr txBox="1"/>
            <p:nvPr/>
          </p:nvSpPr>
          <p:spPr>
            <a:xfrm>
              <a:off x="7806140" y="480000"/>
              <a:ext cx="2675721"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研究總結</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97150CC8-71C0-4262-BF70-2B1CDE1A7DFF}"/>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graphicFrame>
        <p:nvGraphicFramePr>
          <p:cNvPr id="12" name="表格 11"/>
          <p:cNvGraphicFramePr>
            <a:graphicFrameLocks noGrp="1"/>
          </p:cNvGraphicFramePr>
          <p:nvPr>
            <p:extLst>
              <p:ext uri="{D42A27DB-BD31-4B8C-83A1-F6EECF244321}">
                <p14:modId xmlns:p14="http://schemas.microsoft.com/office/powerpoint/2010/main" val="1652908122"/>
              </p:ext>
            </p:extLst>
          </p:nvPr>
        </p:nvGraphicFramePr>
        <p:xfrm>
          <a:off x="2720340" y="1817138"/>
          <a:ext cx="12847320" cy="3608703"/>
        </p:xfrm>
        <a:graphic>
          <a:graphicData uri="http://schemas.openxmlformats.org/drawingml/2006/table">
            <a:tbl>
              <a:tblPr>
                <a:tableStyleId>{5C22544A-7EE6-4342-B048-85BDC9FD1C3A}</a:tableStyleId>
              </a:tblPr>
              <a:tblGrid>
                <a:gridCol w="1417320">
                  <a:extLst>
                    <a:ext uri="{9D8B030D-6E8A-4147-A177-3AD203B41FA5}">
                      <a16:colId xmlns:a16="http://schemas.microsoft.com/office/drawing/2014/main" val="1062638048"/>
                    </a:ext>
                  </a:extLst>
                </a:gridCol>
                <a:gridCol w="4267200">
                  <a:extLst>
                    <a:ext uri="{9D8B030D-6E8A-4147-A177-3AD203B41FA5}">
                      <a16:colId xmlns:a16="http://schemas.microsoft.com/office/drawing/2014/main" val="1464762554"/>
                    </a:ext>
                  </a:extLst>
                </a:gridCol>
                <a:gridCol w="7162800">
                  <a:extLst>
                    <a:ext uri="{9D8B030D-6E8A-4147-A177-3AD203B41FA5}">
                      <a16:colId xmlns:a16="http://schemas.microsoft.com/office/drawing/2014/main" val="3701751892"/>
                    </a:ext>
                  </a:extLst>
                </a:gridCol>
              </a:tblGrid>
              <a:tr h="515529">
                <a:tc>
                  <a:txBody>
                    <a:bodyPr/>
                    <a:lstStyle/>
                    <a:p>
                      <a:pPr algn="l" fontAlgn="ctr"/>
                      <a:endPar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400" b="1" u="none" strike="noStrike" dirty="0">
                          <a:effectLst/>
                          <a:latin typeface="微軟正黑體" panose="020B0604030504040204" pitchFamily="34" charset="-120"/>
                          <a:ea typeface="微軟正黑體" panose="020B0604030504040204" pitchFamily="34" charset="-120"/>
                        </a:rPr>
                        <a:t>UWB</a:t>
                      </a:r>
                      <a:endParaRPr lang="en-US" sz="2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400" b="1" u="none" strike="noStrike" dirty="0">
                          <a:effectLst/>
                          <a:latin typeface="微軟正黑體" panose="020B0604030504040204" pitchFamily="34" charset="-120"/>
                          <a:ea typeface="微軟正黑體" panose="020B0604030504040204" pitchFamily="34" charset="-120"/>
                        </a:rPr>
                        <a:t>BLE</a:t>
                      </a:r>
                      <a:endParaRPr lang="en-US" sz="2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8278709"/>
                  </a:ext>
                </a:extLst>
              </a:tr>
              <a:tr h="515529">
                <a:tc>
                  <a:txBody>
                    <a:bodyPr/>
                    <a:lstStyle/>
                    <a:p>
                      <a:pPr algn="l" fontAlgn="ctr"/>
                      <a:r>
                        <a:rPr lang="zh-TW" altLang="en-US" sz="2400" b="1" u="none" strike="noStrike">
                          <a:effectLst/>
                          <a:latin typeface="微軟正黑體" panose="020B0604030504040204" pitchFamily="34" charset="-120"/>
                          <a:ea typeface="微軟正黑體" panose="020B0604030504040204" pitchFamily="34" charset="-120"/>
                        </a:rPr>
                        <a:t>成本</a:t>
                      </a:r>
                      <a:endParaRPr lang="zh-TW" altLang="en-US" sz="24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altLang="zh-TW" sz="2400" b="1" u="none" strike="noStrike" dirty="0">
                          <a:effectLst/>
                          <a:latin typeface="微軟正黑體" panose="020B0604030504040204" pitchFamily="34" charset="-120"/>
                          <a:ea typeface="微軟正黑體" panose="020B0604030504040204" pitchFamily="34" charset="-120"/>
                        </a:rPr>
                        <a:t>6-8</a:t>
                      </a:r>
                      <a:r>
                        <a:rPr lang="zh-TW" altLang="en-US" sz="2400" b="1" u="none" strike="noStrike" dirty="0">
                          <a:effectLst/>
                          <a:latin typeface="微軟正黑體" panose="020B0604030504040204" pitchFamily="34" charset="-120"/>
                          <a:ea typeface="微軟正黑體" panose="020B0604030504040204" pitchFamily="34" charset="-120"/>
                        </a:rPr>
                        <a:t>萬</a:t>
                      </a:r>
                      <a:endPar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TW" altLang="en-US" sz="2400" b="1" u="none" strike="noStrike">
                          <a:effectLst/>
                          <a:latin typeface="微軟正黑體" panose="020B0604030504040204" pitchFamily="34" charset="-120"/>
                          <a:ea typeface="微軟正黑體" panose="020B0604030504040204" pitchFamily="34" charset="-120"/>
                        </a:rPr>
                        <a:t>設備</a:t>
                      </a:r>
                      <a:r>
                        <a:rPr lang="en-US" altLang="zh-TW" sz="2400" b="1" u="none" strike="noStrike">
                          <a:effectLst/>
                          <a:latin typeface="微軟正黑體" panose="020B0604030504040204" pitchFamily="34" charset="-120"/>
                          <a:ea typeface="微軟正黑體" panose="020B0604030504040204" pitchFamily="34" charset="-120"/>
                        </a:rPr>
                        <a:t>(1000)+</a:t>
                      </a:r>
                      <a:r>
                        <a:rPr lang="zh-TW" altLang="en-US" sz="2400" b="1" u="none" strike="noStrike">
                          <a:effectLst/>
                          <a:latin typeface="微軟正黑體" panose="020B0604030504040204" pitchFamily="34" charset="-120"/>
                          <a:ea typeface="微軟正黑體" panose="020B0604030504040204" pitchFamily="34" charset="-120"/>
                        </a:rPr>
                        <a:t>軟體建置 </a:t>
                      </a:r>
                      <a:r>
                        <a:rPr lang="en-US" altLang="zh-TW" sz="2400" b="1" u="none" strike="noStrike">
                          <a:effectLst/>
                          <a:latin typeface="微軟正黑體" panose="020B0604030504040204" pitchFamily="34" charset="-120"/>
                          <a:ea typeface="微軟正黑體" panose="020B0604030504040204" pitchFamily="34" charset="-120"/>
                        </a:rPr>
                        <a:t>(</a:t>
                      </a:r>
                      <a:r>
                        <a:rPr lang="zh-TW" altLang="en-US" sz="2400" b="1" u="none" strike="noStrike">
                          <a:effectLst/>
                          <a:latin typeface="微軟正黑體" panose="020B0604030504040204" pitchFamily="34" charset="-120"/>
                          <a:ea typeface="微軟正黑體" panose="020B0604030504040204" pitchFamily="34" charset="-120"/>
                        </a:rPr>
                        <a:t>兩個學期，人力成本估算</a:t>
                      </a:r>
                      <a:r>
                        <a:rPr lang="en-US" altLang="zh-TW" sz="2400" b="1" u="none" strike="noStrike">
                          <a:effectLst/>
                          <a:latin typeface="微軟正黑體" panose="020B0604030504040204" pitchFamily="34" charset="-120"/>
                          <a:ea typeface="微軟正黑體" panose="020B0604030504040204" pitchFamily="34" charset="-120"/>
                        </a:rPr>
                        <a:t>2</a:t>
                      </a:r>
                      <a:r>
                        <a:rPr lang="zh-TW" altLang="en-US" sz="2400" b="1" u="none" strike="noStrike">
                          <a:effectLst/>
                          <a:latin typeface="微軟正黑體" panose="020B0604030504040204" pitchFamily="34" charset="-120"/>
                          <a:ea typeface="微軟正黑體" panose="020B0604030504040204" pitchFamily="34" charset="-120"/>
                        </a:rPr>
                        <a:t>萬</a:t>
                      </a:r>
                      <a:r>
                        <a:rPr lang="en-US" altLang="zh-TW" sz="2400" b="1" u="none" strike="noStrike">
                          <a:effectLst/>
                          <a:latin typeface="微軟正黑體" panose="020B0604030504040204" pitchFamily="34" charset="-120"/>
                          <a:ea typeface="微軟正黑體" panose="020B0604030504040204" pitchFamily="34" charset="-120"/>
                        </a:rPr>
                        <a:t>)</a:t>
                      </a:r>
                      <a:endParaRPr lang="en-US" altLang="zh-TW" sz="24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1715974"/>
                  </a:ext>
                </a:extLst>
              </a:tr>
              <a:tr h="515529">
                <a:tc>
                  <a:txBody>
                    <a:bodyPr/>
                    <a:lstStyle/>
                    <a:p>
                      <a:pPr algn="l" fontAlgn="ctr"/>
                      <a:r>
                        <a:rPr lang="zh-TW" altLang="en-US" sz="2400" b="1" u="none" strike="noStrike">
                          <a:effectLst/>
                          <a:latin typeface="微軟正黑體" panose="020B0604030504040204" pitchFamily="34" charset="-120"/>
                          <a:ea typeface="微軟正黑體" panose="020B0604030504040204" pitchFamily="34" charset="-120"/>
                        </a:rPr>
                        <a:t>建構時間</a:t>
                      </a:r>
                      <a:endParaRPr lang="zh-TW" altLang="en-US" sz="24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TW" altLang="en-US" sz="2400" b="1" u="none" strike="noStrike" dirty="0">
                          <a:effectLst/>
                          <a:latin typeface="微軟正黑體" panose="020B0604030504040204" pitchFamily="34" charset="-120"/>
                          <a:ea typeface="微軟正黑體" panose="020B0604030504040204" pitchFamily="34" charset="-120"/>
                        </a:rPr>
                        <a:t>直接購買</a:t>
                      </a:r>
                      <a:endPar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400" b="1" u="none" strike="noStrike">
                          <a:effectLst/>
                          <a:latin typeface="微軟正黑體" panose="020B0604030504040204" pitchFamily="34" charset="-120"/>
                          <a:ea typeface="微軟正黑體" panose="020B0604030504040204" pitchFamily="34" charset="-120"/>
                        </a:rPr>
                        <a:t>Esp32*4、Beacon*1、</a:t>
                      </a:r>
                      <a:r>
                        <a:rPr lang="zh-TW" altLang="en-US" sz="2400" b="1" u="none" strike="noStrike">
                          <a:effectLst/>
                          <a:latin typeface="微軟正黑體" panose="020B0604030504040204" pitchFamily="34" charset="-120"/>
                          <a:ea typeface="微軟正黑體" panose="020B0604030504040204" pitchFamily="34" charset="-120"/>
                        </a:rPr>
                        <a:t>資料庫建置</a:t>
                      </a:r>
                      <a:endParaRPr lang="zh-TW" altLang="en-US" sz="24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9962366"/>
                  </a:ext>
                </a:extLst>
              </a:tr>
              <a:tr h="515529">
                <a:tc>
                  <a:txBody>
                    <a:bodyPr/>
                    <a:lstStyle/>
                    <a:p>
                      <a:pPr algn="l" fontAlgn="ctr"/>
                      <a:r>
                        <a:rPr lang="zh-TW" altLang="en-US" sz="2400" b="1" u="none" strike="noStrike">
                          <a:effectLst/>
                          <a:latin typeface="微軟正黑體" panose="020B0604030504040204" pitchFamily="34" charset="-120"/>
                          <a:ea typeface="微軟正黑體" panose="020B0604030504040204" pitchFamily="34" charset="-120"/>
                        </a:rPr>
                        <a:t>功耗</a:t>
                      </a:r>
                      <a:endParaRPr lang="zh-TW" altLang="en-US" sz="24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TW" altLang="en-US" sz="2400" b="1" u="none" strike="noStrike" dirty="0">
                          <a:effectLst/>
                          <a:latin typeface="微軟正黑體" panose="020B0604030504040204" pitchFamily="34" charset="-120"/>
                          <a:ea typeface="微軟正黑體" panose="020B0604030504040204" pitchFamily="34" charset="-120"/>
                        </a:rPr>
                        <a:t>高</a:t>
                      </a:r>
                      <a:endPar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TW" altLang="en-US" sz="2400" b="1" u="none" strike="noStrike" dirty="0">
                          <a:effectLst/>
                          <a:latin typeface="微軟正黑體" panose="020B0604030504040204" pitchFamily="34" charset="-120"/>
                          <a:ea typeface="微軟正黑體" panose="020B0604030504040204" pitchFamily="34" charset="-120"/>
                        </a:rPr>
                        <a:t>低</a:t>
                      </a:r>
                      <a:r>
                        <a:rPr lang="en-US" altLang="zh-TW" sz="2400" b="1" u="none" strike="noStrike" dirty="0">
                          <a:effectLst/>
                          <a:latin typeface="微軟正黑體" panose="020B0604030504040204" pitchFamily="34" charset="-120"/>
                          <a:ea typeface="微軟正黑體" panose="020B0604030504040204" pitchFamily="34" charset="-120"/>
                        </a:rPr>
                        <a:t>-</a:t>
                      </a:r>
                      <a:r>
                        <a:rPr lang="zh-TW" altLang="en-US" sz="2400" b="1" u="none" strike="noStrike" dirty="0">
                          <a:effectLst/>
                          <a:latin typeface="微軟正黑體" panose="020B0604030504040204" pitchFamily="34" charset="-120"/>
                          <a:ea typeface="微軟正黑體" panose="020B0604030504040204" pitchFamily="34" charset="-120"/>
                        </a:rPr>
                        <a:t>有些裝置可持續五年以上</a:t>
                      </a:r>
                      <a:endPar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639669"/>
                  </a:ext>
                </a:extLst>
              </a:tr>
              <a:tr h="515529">
                <a:tc>
                  <a:txBody>
                    <a:bodyPr/>
                    <a:lstStyle/>
                    <a:p>
                      <a:pPr algn="l" fontAlgn="ctr"/>
                      <a:r>
                        <a:rPr lang="zh-TW" altLang="en-US" sz="2400" b="1" u="none" strike="noStrike">
                          <a:effectLst/>
                          <a:latin typeface="微軟正黑體" panose="020B0604030504040204" pitchFamily="34" charset="-120"/>
                          <a:ea typeface="微軟正黑體" panose="020B0604030504040204" pitchFamily="34" charset="-120"/>
                        </a:rPr>
                        <a:t>維護成本</a:t>
                      </a:r>
                      <a:endParaRPr lang="zh-TW" altLang="en-US" sz="24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TW" altLang="en-US" sz="2400" b="1" u="none" strike="noStrike">
                          <a:effectLst/>
                          <a:latin typeface="微軟正黑體" panose="020B0604030504040204" pitchFamily="34" charset="-120"/>
                          <a:ea typeface="微軟正黑體" panose="020B0604030504040204" pitchFamily="34" charset="-120"/>
                        </a:rPr>
                        <a:t>高</a:t>
                      </a:r>
                      <a:endParaRPr lang="zh-TW" altLang="en-US" sz="24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TW" altLang="en-US" sz="2400" b="1" u="none" strike="noStrike">
                          <a:effectLst/>
                          <a:latin typeface="微軟正黑體" panose="020B0604030504040204" pitchFamily="34" charset="-120"/>
                          <a:ea typeface="微軟正黑體" panose="020B0604030504040204" pitchFamily="34" charset="-120"/>
                        </a:rPr>
                        <a:t>低</a:t>
                      </a:r>
                      <a:r>
                        <a:rPr lang="en-US" altLang="zh-TW" sz="2400" b="1" u="none" strike="noStrike">
                          <a:effectLst/>
                          <a:latin typeface="微軟正黑體" panose="020B0604030504040204" pitchFamily="34" charset="-120"/>
                          <a:ea typeface="微軟正黑體" panose="020B0604030504040204" pitchFamily="34" charset="-120"/>
                        </a:rPr>
                        <a:t>-</a:t>
                      </a:r>
                      <a:r>
                        <a:rPr lang="zh-TW" altLang="en-US" sz="2400" b="1" u="none" strike="noStrike">
                          <a:effectLst/>
                          <a:latin typeface="微軟正黑體" panose="020B0604030504040204" pitchFamily="34" charset="-120"/>
                          <a:ea typeface="微軟正黑體" panose="020B0604030504040204" pitchFamily="34" charset="-120"/>
                        </a:rPr>
                        <a:t>電池不需要經常更換</a:t>
                      </a:r>
                      <a:endParaRPr lang="zh-TW" altLang="en-US" sz="24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9232718"/>
                  </a:ext>
                </a:extLst>
              </a:tr>
              <a:tr h="515529">
                <a:tc>
                  <a:txBody>
                    <a:bodyPr/>
                    <a:lstStyle/>
                    <a:p>
                      <a:pPr algn="l" fontAlgn="ctr"/>
                      <a:r>
                        <a:rPr lang="zh-TW" altLang="en-US" sz="2400" b="1" u="none" strike="noStrike">
                          <a:effectLst/>
                          <a:latin typeface="微軟正黑體" panose="020B0604030504040204" pitchFamily="34" charset="-120"/>
                          <a:ea typeface="微軟正黑體" panose="020B0604030504040204" pitchFamily="34" charset="-120"/>
                        </a:rPr>
                        <a:t>部屬成本</a:t>
                      </a:r>
                      <a:endParaRPr lang="zh-TW" altLang="en-US" sz="24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TW" altLang="en-US" sz="2400" b="1" u="none" strike="noStrike">
                          <a:effectLst/>
                          <a:latin typeface="微軟正黑體" panose="020B0604030504040204" pitchFamily="34" charset="-120"/>
                          <a:ea typeface="微軟正黑體" panose="020B0604030504040204" pitchFamily="34" charset="-120"/>
                        </a:rPr>
                        <a:t>高</a:t>
                      </a:r>
                      <a:endParaRPr lang="zh-TW" altLang="en-US" sz="24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TW" altLang="en-US" sz="2400" b="1" u="none" strike="noStrike" dirty="0">
                          <a:effectLst/>
                          <a:latin typeface="微軟正黑體" panose="020B0604030504040204" pitchFamily="34" charset="-120"/>
                          <a:ea typeface="微軟正黑體" panose="020B0604030504040204" pitchFamily="34" charset="-120"/>
                        </a:rPr>
                        <a:t>低</a:t>
                      </a:r>
                      <a:endPar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750906"/>
                  </a:ext>
                </a:extLst>
              </a:tr>
              <a:tr h="515529">
                <a:tc>
                  <a:txBody>
                    <a:bodyPr/>
                    <a:lstStyle/>
                    <a:p>
                      <a:pPr algn="l" fontAlgn="ctr"/>
                      <a:r>
                        <a:rPr lang="zh-TW" altLang="en-US" sz="2400" b="1" u="none" strike="noStrike" dirty="0">
                          <a:effectLst/>
                          <a:latin typeface="微軟正黑體" panose="020B0604030504040204" pitchFamily="34" charset="-120"/>
                          <a:ea typeface="微軟正黑體" panose="020B0604030504040204" pitchFamily="34" charset="-120"/>
                        </a:rPr>
                        <a:t>準確度</a:t>
                      </a:r>
                      <a:endPar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altLang="zh-TW" sz="2400" b="1" u="none" strike="noStrike">
                          <a:effectLst/>
                          <a:latin typeface="微軟正黑體" panose="020B0604030504040204" pitchFamily="34" charset="-120"/>
                          <a:ea typeface="微軟正黑體" panose="020B0604030504040204" pitchFamily="34" charset="-120"/>
                        </a:rPr>
                        <a:t>10*10m</a:t>
                      </a:r>
                      <a:r>
                        <a:rPr lang="zh-TW" altLang="en-US" sz="2400" b="1" u="none" strike="noStrike">
                          <a:effectLst/>
                          <a:latin typeface="微軟正黑體" panose="020B0604030504040204" pitchFamily="34" charset="-120"/>
                          <a:ea typeface="微軟正黑體" panose="020B0604030504040204" pitchFamily="34" charset="-120"/>
                        </a:rPr>
                        <a:t>環境下，誤差</a:t>
                      </a:r>
                      <a:r>
                        <a:rPr lang="en-US" altLang="zh-TW" sz="2400" b="1" u="none" strike="noStrike">
                          <a:effectLst/>
                          <a:latin typeface="微軟正黑體" panose="020B0604030504040204" pitchFamily="34" charset="-120"/>
                          <a:ea typeface="微軟正黑體" panose="020B0604030504040204" pitchFamily="34" charset="-120"/>
                        </a:rPr>
                        <a:t>10cm</a:t>
                      </a:r>
                      <a:r>
                        <a:rPr lang="zh-TW" altLang="en-US" sz="2400" b="1" u="none" strike="noStrike">
                          <a:effectLst/>
                          <a:latin typeface="微軟正黑體" panose="020B0604030504040204" pitchFamily="34" charset="-120"/>
                          <a:ea typeface="微軟正黑體" panose="020B0604030504040204" pitchFamily="34" charset="-120"/>
                        </a:rPr>
                        <a:t>內</a:t>
                      </a:r>
                      <a:endParaRPr lang="zh-TW" altLang="en-US" sz="24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altLang="zh-TW" sz="2400" b="1" u="none" strike="noStrike" dirty="0">
                          <a:effectLst/>
                          <a:latin typeface="微軟正黑體" panose="020B0604030504040204" pitchFamily="34" charset="-120"/>
                          <a:ea typeface="微軟正黑體" panose="020B0604030504040204" pitchFamily="34" charset="-120"/>
                        </a:rPr>
                        <a:t>2*2m</a:t>
                      </a:r>
                      <a:r>
                        <a:rPr lang="zh-TW" altLang="en-US" sz="2400" b="1" u="none" strike="noStrike" dirty="0">
                          <a:effectLst/>
                          <a:latin typeface="微軟正黑體" panose="020B0604030504040204" pitchFamily="34" charset="-120"/>
                          <a:ea typeface="微軟正黑體" panose="020B0604030504040204" pitchFamily="34" charset="-120"/>
                        </a:rPr>
                        <a:t>環境下，誤差</a:t>
                      </a:r>
                      <a:r>
                        <a:rPr lang="en-US" altLang="zh-TW" sz="2400" b="1" u="none" strike="noStrike" dirty="0">
                          <a:effectLst/>
                          <a:latin typeface="微軟正黑體" panose="020B0604030504040204" pitchFamily="34" charset="-120"/>
                          <a:ea typeface="微軟正黑體" panose="020B0604030504040204" pitchFamily="34" charset="-120"/>
                        </a:rPr>
                        <a:t>15cm</a:t>
                      </a:r>
                      <a:r>
                        <a:rPr lang="zh-TW" altLang="en-US" sz="2400" b="1" u="none" strike="noStrike" dirty="0">
                          <a:effectLst/>
                          <a:latin typeface="微軟正黑體" panose="020B0604030504040204" pitchFamily="34" charset="-120"/>
                          <a:ea typeface="微軟正黑體" panose="020B0604030504040204" pitchFamily="34" charset="-120"/>
                        </a:rPr>
                        <a:t>內</a:t>
                      </a:r>
                      <a:endPar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648714"/>
                  </a:ext>
                </a:extLst>
              </a:tr>
            </a:tbl>
          </a:graphicData>
        </a:graphic>
      </p:graphicFrame>
      <p:sp>
        <p:nvSpPr>
          <p:cNvPr id="13" name="矩形 12"/>
          <p:cNvSpPr/>
          <p:nvPr/>
        </p:nvSpPr>
        <p:spPr>
          <a:xfrm>
            <a:off x="2566035" y="5961592"/>
            <a:ext cx="13155930" cy="3625480"/>
          </a:xfrm>
          <a:prstGeom prst="rect">
            <a:avLst/>
          </a:prstGeom>
        </p:spPr>
        <p:txBody>
          <a:bodyPr wrap="square">
            <a:spAutoFit/>
          </a:bodyPr>
          <a:lstStyle/>
          <a:p>
            <a:pPr hangingPunct="0">
              <a:lnSpc>
                <a:spcPts val="4000"/>
              </a:lnSpc>
            </a:pPr>
            <a:r>
              <a:rPr lang="zh-TW" altLang="en-US" sz="2400" b="1" dirty="0">
                <a:latin typeface="微軟正黑體" panose="020B0604030504040204" pitchFamily="34" charset="-120"/>
                <a:ea typeface="微軟正黑體" panose="020B0604030504040204" pitchFamily="34" charset="-120"/>
              </a:rPr>
              <a:t>透過撰寫程式碼及數據實測，使用</a:t>
            </a:r>
            <a:r>
              <a:rPr lang="en-US" altLang="zh-TW" sz="2400" b="1" dirty="0" err="1">
                <a:latin typeface="微軟正黑體" panose="020B0604030504040204" pitchFamily="34" charset="-120"/>
                <a:ea typeface="微軟正黑體" panose="020B0604030504040204" pitchFamily="34" charset="-120"/>
              </a:rPr>
              <a:t>WiFi</a:t>
            </a:r>
            <a:r>
              <a:rPr lang="zh-TW" altLang="en-US" sz="2400" b="1" dirty="0">
                <a:latin typeface="微軟正黑體" panose="020B0604030504040204" pitchFamily="34" charset="-120"/>
                <a:ea typeface="微軟正黑體" panose="020B0604030504040204" pitchFamily="34" charset="-120"/>
              </a:rPr>
              <a:t>及藍牙均可透過程式撰寫在</a:t>
            </a:r>
            <a:r>
              <a:rPr lang="en-US" altLang="zh-TW" sz="2400" b="1" dirty="0" err="1">
                <a:latin typeface="微軟正黑體" panose="020B0604030504040204" pitchFamily="34" charset="-120"/>
                <a:ea typeface="微軟正黑體" panose="020B0604030504040204" pitchFamily="34" charset="-120"/>
              </a:rPr>
              <a:t>Matlab</a:t>
            </a:r>
            <a:r>
              <a:rPr lang="zh-TW" altLang="en-US" sz="2400" b="1" dirty="0">
                <a:latin typeface="微軟正黑體" panose="020B0604030504040204" pitchFamily="34" charset="-120"/>
                <a:ea typeface="微軟正黑體" panose="020B0604030504040204" pitchFamily="34" charset="-120"/>
              </a:rPr>
              <a:t>實現定位製圖，其問題在於定位的準確性及定位範圍；</a:t>
            </a:r>
            <a:r>
              <a:rPr lang="en-US" altLang="zh-TW" sz="2400" b="1" dirty="0" err="1">
                <a:latin typeface="微軟正黑體" panose="020B0604030504040204" pitchFamily="34" charset="-120"/>
                <a:ea typeface="微軟正黑體" panose="020B0604030504040204" pitchFamily="34" charset="-120"/>
              </a:rPr>
              <a:t>WiFi</a:t>
            </a:r>
            <a:r>
              <a:rPr lang="zh-TW" altLang="en-US" sz="2400" b="1" dirty="0">
                <a:latin typeface="微軟正黑體" panose="020B0604030504040204" pitchFamily="34" charset="-120"/>
                <a:ea typeface="微軟正黑體" panose="020B0604030504040204" pitchFamily="34" charset="-120"/>
              </a:rPr>
              <a:t>熱點分享近年來已成為手機的標配，其缺點在於</a:t>
            </a:r>
            <a:r>
              <a:rPr lang="en-US" altLang="zh-TW" sz="2400" b="1" dirty="0" err="1">
                <a:latin typeface="微軟正黑體" panose="020B0604030504040204" pitchFamily="34" charset="-120"/>
                <a:ea typeface="微軟正黑體" panose="020B0604030504040204" pitchFamily="34" charset="-120"/>
              </a:rPr>
              <a:t>WiFi</a:t>
            </a:r>
            <a:r>
              <a:rPr lang="zh-TW" altLang="en-US" sz="2400" b="1" dirty="0">
                <a:latin typeface="微軟正黑體" panose="020B0604030504040204" pitchFamily="34" charset="-120"/>
                <a:ea typeface="微軟正黑體" panose="020B0604030504040204" pitchFamily="34" charset="-120"/>
              </a:rPr>
              <a:t>容易受到障礙物與其他無線電波訊號之干擾，並在實際量測</a:t>
            </a:r>
            <a:r>
              <a:rPr lang="en-US" altLang="zh-TW" sz="2400" b="1" dirty="0">
                <a:latin typeface="微軟正黑體" panose="020B0604030504040204" pitchFamily="34" charset="-120"/>
                <a:ea typeface="微軟正黑體" panose="020B0604030504040204" pitchFamily="34" charset="-120"/>
              </a:rPr>
              <a:t>RSSI</a:t>
            </a:r>
            <a:r>
              <a:rPr lang="zh-TW" altLang="en-US" sz="2400" b="1" dirty="0">
                <a:latin typeface="微軟正黑體" panose="020B0604030504040204" pitchFamily="34" charset="-120"/>
                <a:ea typeface="微軟正黑體" panose="020B0604030504040204" pitchFamily="34" charset="-120"/>
              </a:rPr>
              <a:t>值中，其曲線以不規則的方式呈現，於接續定位將造成誤差過大，難以進行；因此</a:t>
            </a:r>
            <a:r>
              <a:rPr lang="en-US" altLang="zh-TW" sz="2400" b="1" dirty="0" err="1">
                <a:latin typeface="微軟正黑體" panose="020B0604030504040204" pitchFamily="34" charset="-120"/>
                <a:ea typeface="微軟正黑體" panose="020B0604030504040204" pitchFamily="34" charset="-120"/>
              </a:rPr>
              <a:t>WiFi</a:t>
            </a:r>
            <a:r>
              <a:rPr lang="zh-TW" altLang="en-US" sz="2400" b="1" dirty="0">
                <a:latin typeface="微軟正黑體" panose="020B0604030504040204" pitchFamily="34" charset="-120"/>
                <a:ea typeface="微軟正黑體" panose="020B0604030504040204" pitchFamily="34" charset="-120"/>
              </a:rPr>
              <a:t>使用於室內定位之可行性並不顯著。</a:t>
            </a:r>
            <a:endParaRPr lang="en-US" altLang="zh-TW" sz="2400" b="1" dirty="0">
              <a:latin typeface="微軟正黑體" panose="020B0604030504040204" pitchFamily="34" charset="-120"/>
              <a:ea typeface="微軟正黑體" panose="020B0604030504040204" pitchFamily="34" charset="-120"/>
            </a:endParaRPr>
          </a:p>
          <a:p>
            <a:pPr hangingPunct="0">
              <a:lnSpc>
                <a:spcPts val="4000"/>
              </a:lnSpc>
            </a:pPr>
            <a:r>
              <a:rPr lang="zh-TW" altLang="zh-TW" sz="2400" b="1" dirty="0">
                <a:latin typeface="微軟正黑體" panose="020B0604030504040204" pitchFamily="34" charset="-120"/>
                <a:ea typeface="微軟正黑體" panose="020B0604030504040204" pitchFamily="34" charset="-120"/>
              </a:rPr>
              <a:t>另一方面，</a:t>
            </a:r>
            <a:r>
              <a:rPr lang="en-US" altLang="zh-TW" sz="2400" b="1" dirty="0">
                <a:latin typeface="微軟正黑體" panose="020B0604030504040204" pitchFamily="34" charset="-120"/>
                <a:ea typeface="微軟正黑體" panose="020B0604030504040204" pitchFamily="34" charset="-120"/>
              </a:rPr>
              <a:t>BLE</a:t>
            </a:r>
            <a:r>
              <a:rPr lang="zh-TW" altLang="zh-TW" sz="2400" b="1" dirty="0">
                <a:latin typeface="微軟正黑體" panose="020B0604030504040204" pitchFamily="34" charset="-120"/>
                <a:ea typeface="微軟正黑體" panose="020B0604030504040204" pitchFamily="34" charset="-120"/>
              </a:rPr>
              <a:t>的優點為功率低、成本低，但是根據我們量測的</a:t>
            </a:r>
            <a:r>
              <a:rPr lang="en-US" altLang="zh-TW" sz="2400" b="1" dirty="0">
                <a:latin typeface="微軟正黑體" panose="020B0604030504040204" pitchFamily="34" charset="-120"/>
                <a:ea typeface="微軟正黑體" panose="020B0604030504040204" pitchFamily="34" charset="-120"/>
              </a:rPr>
              <a:t>RSSI</a:t>
            </a:r>
            <a:r>
              <a:rPr lang="zh-TW" altLang="zh-TW" sz="2400" b="1" dirty="0">
                <a:latin typeface="微軟正黑體" panose="020B0604030504040204" pitchFamily="34" charset="-120"/>
                <a:ea typeface="微軟正黑體" panose="020B0604030504040204" pitchFamily="34" charset="-120"/>
              </a:rPr>
              <a:t>值中，</a:t>
            </a:r>
            <a:r>
              <a:rPr lang="zh-TW" altLang="en-US" sz="2400" b="1" dirty="0">
                <a:latin typeface="微軟正黑體" panose="020B0604030504040204" pitchFamily="34" charset="-120"/>
                <a:ea typeface="微軟正黑體" panose="020B0604030504040204" pitchFamily="34" charset="-120"/>
              </a:rPr>
              <a:t>雖然有著不錯的精確性，但</a:t>
            </a:r>
            <a:r>
              <a:rPr lang="zh-TW" altLang="zh-TW" sz="2400" b="1" dirty="0">
                <a:latin typeface="微軟正黑體" panose="020B0604030504040204" pitchFamily="34" charset="-120"/>
                <a:ea typeface="微軟正黑體" panose="020B0604030504040204" pitchFamily="34" charset="-120"/>
              </a:rPr>
              <a:t>其有效參考值為</a:t>
            </a:r>
            <a:r>
              <a:rPr lang="en-US" altLang="zh-TW" sz="2400" b="1" dirty="0">
                <a:latin typeface="微軟正黑體" panose="020B0604030504040204" pitchFamily="34" charset="-120"/>
                <a:ea typeface="微軟正黑體" panose="020B0604030504040204" pitchFamily="34" charset="-120"/>
              </a:rPr>
              <a:t>2.5</a:t>
            </a:r>
            <a:r>
              <a:rPr lang="zh-TW" altLang="zh-TW" sz="2400" b="1" dirty="0">
                <a:latin typeface="微軟正黑體" panose="020B0604030504040204" pitchFamily="34" charset="-120"/>
                <a:ea typeface="微軟正黑體" panose="020B0604030504040204" pitchFamily="34" charset="-120"/>
              </a:rPr>
              <a:t>公尺，所以我們室內定位的大小也侷限在</a:t>
            </a:r>
            <a:r>
              <a:rPr lang="en-US" altLang="zh-TW" sz="2400" b="1" dirty="0">
                <a:latin typeface="微軟正黑體" panose="020B0604030504040204" pitchFamily="34" charset="-120"/>
                <a:ea typeface="微軟正黑體" panose="020B0604030504040204" pitchFamily="34" charset="-120"/>
              </a:rPr>
              <a:t>2*2</a:t>
            </a:r>
            <a:r>
              <a:rPr lang="zh-TW" altLang="zh-TW" sz="2400" b="1" dirty="0">
                <a:latin typeface="微軟正黑體" panose="020B0604030504040204" pitchFamily="34" charset="-120"/>
                <a:ea typeface="微軟正黑體" panose="020B0604030504040204" pitchFamily="34" charset="-120"/>
              </a:rPr>
              <a:t>公尺的空間中，且後期需要持續對程式碼進行優化，因此我們對可行性的評估並不樂觀。</a:t>
            </a:r>
          </a:p>
        </p:txBody>
      </p:sp>
      <p:sp>
        <p:nvSpPr>
          <p:cNvPr id="6" name="投影片編號版面配置區 5"/>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34</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0916205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12BCAC82-12EF-412C-A839-93FEA2C5EB0B}"/>
              </a:ext>
            </a:extLst>
          </p:cNvPr>
          <p:cNvGrpSpPr/>
          <p:nvPr/>
        </p:nvGrpSpPr>
        <p:grpSpPr>
          <a:xfrm>
            <a:off x="5286158" y="2472854"/>
            <a:ext cx="7715683" cy="3663888"/>
            <a:chOff x="6781195" y="2472854"/>
            <a:chExt cx="7715683" cy="3663888"/>
          </a:xfrm>
        </p:grpSpPr>
        <p:grpSp>
          <p:nvGrpSpPr>
            <p:cNvPr id="6" name="群組 5">
              <a:extLst>
                <a:ext uri="{FF2B5EF4-FFF2-40B4-BE49-F238E27FC236}">
                  <a16:creationId xmlns:a16="http://schemas.microsoft.com/office/drawing/2014/main" id="{20D90E4F-197B-422D-A07B-A2BD4C42781B}"/>
                </a:ext>
              </a:extLst>
            </p:cNvPr>
            <p:cNvGrpSpPr/>
            <p:nvPr/>
          </p:nvGrpSpPr>
          <p:grpSpPr>
            <a:xfrm>
              <a:off x="6781195" y="2472854"/>
              <a:ext cx="4725110" cy="3663888"/>
              <a:chOff x="5987243" y="2472854"/>
              <a:chExt cx="4725110" cy="3663888"/>
            </a:xfrm>
          </p:grpSpPr>
          <p:sp>
            <p:nvSpPr>
              <p:cNvPr id="11" name="文字方塊 10">
                <a:extLst>
                  <a:ext uri="{FF2B5EF4-FFF2-40B4-BE49-F238E27FC236}">
                    <a16:creationId xmlns:a16="http://schemas.microsoft.com/office/drawing/2014/main" id="{BD1F8796-1770-4871-83C0-3E3BF46F838E}"/>
                  </a:ext>
                </a:extLst>
              </p:cNvPr>
              <p:cNvSpPr txBox="1"/>
              <p:nvPr/>
            </p:nvSpPr>
            <p:spPr>
              <a:xfrm>
                <a:off x="5987243" y="2472854"/>
                <a:ext cx="2566207" cy="3663888"/>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CN" sz="19900" b="1"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P</a:t>
                </a:r>
                <a:endParaRPr kumimoji="0" lang="zh-CN" altLang="en-US" sz="16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12" name="文字方塊 11">
                <a:extLst>
                  <a:ext uri="{FF2B5EF4-FFF2-40B4-BE49-F238E27FC236}">
                    <a16:creationId xmlns:a16="http://schemas.microsoft.com/office/drawing/2014/main" id="{7FF2F7CB-D583-4D08-A822-64F7723CCA96}"/>
                  </a:ext>
                </a:extLst>
              </p:cNvPr>
              <p:cNvSpPr txBox="1"/>
              <p:nvPr/>
            </p:nvSpPr>
            <p:spPr>
              <a:xfrm>
                <a:off x="7574646" y="3774076"/>
                <a:ext cx="3137707" cy="1061444"/>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CN" sz="5400" b="1"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a</a:t>
                </a:r>
                <a:r>
                  <a:rPr kumimoji="0" lang="en-US" altLang="zh-CN" sz="54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rt 0</a:t>
                </a:r>
                <a:r>
                  <a:rPr kumimoji="0" lang="en-US" altLang="zh-TW" sz="54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4</a:t>
                </a:r>
                <a:endParaRPr kumimoji="0" lang="zh-CN" altLang="en-US" sz="48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13" name="文字方塊 12">
                <a:extLst>
                  <a:ext uri="{FF2B5EF4-FFF2-40B4-BE49-F238E27FC236}">
                    <a16:creationId xmlns:a16="http://schemas.microsoft.com/office/drawing/2014/main" id="{F92B531F-1CA4-483D-8D97-282614266745}"/>
                  </a:ext>
                </a:extLst>
              </p:cNvPr>
              <p:cNvSpPr txBox="1"/>
              <p:nvPr/>
            </p:nvSpPr>
            <p:spPr>
              <a:xfrm>
                <a:off x="6751244" y="4666606"/>
                <a:ext cx="2781123"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kumimoji="0" lang="zh-TW" altLang="en-US" sz="48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未來展望</a:t>
                </a:r>
                <a:endParaRPr kumimoji="0" lang="zh-CN" altLang="en-US" sz="44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grpSp>
        <p:grpSp>
          <p:nvGrpSpPr>
            <p:cNvPr id="7" name="群組 6">
              <a:extLst>
                <a:ext uri="{FF2B5EF4-FFF2-40B4-BE49-F238E27FC236}">
                  <a16:creationId xmlns:a16="http://schemas.microsoft.com/office/drawing/2014/main" id="{6FC17984-CB96-4575-B74E-992A0E60315C}"/>
                </a:ext>
              </a:extLst>
            </p:cNvPr>
            <p:cNvGrpSpPr/>
            <p:nvPr/>
          </p:nvGrpSpPr>
          <p:grpSpPr>
            <a:xfrm>
              <a:off x="11522018" y="3367911"/>
              <a:ext cx="2974860" cy="2352072"/>
              <a:chOff x="11651018" y="3455005"/>
              <a:chExt cx="2553153" cy="2127669"/>
            </a:xfrm>
          </p:grpSpPr>
          <p:sp>
            <p:nvSpPr>
              <p:cNvPr id="8" name="六邊形 7">
                <a:extLst>
                  <a:ext uri="{FF2B5EF4-FFF2-40B4-BE49-F238E27FC236}">
                    <a16:creationId xmlns:a16="http://schemas.microsoft.com/office/drawing/2014/main" id="{E9698C95-5CD6-40D1-881F-597A2AAFB82F}"/>
                  </a:ext>
                </a:extLst>
              </p:cNvPr>
              <p:cNvSpPr/>
              <p:nvPr/>
            </p:nvSpPr>
            <p:spPr>
              <a:xfrm>
                <a:off x="11651018" y="3455005"/>
                <a:ext cx="2553153" cy="2127669"/>
              </a:xfrm>
              <a:prstGeom prst="hexagon">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CFC97C4A-467B-4DAC-A700-F1DBBAD17095}"/>
                  </a:ext>
                </a:extLst>
              </p:cNvPr>
              <p:cNvSpPr/>
              <p:nvPr/>
            </p:nvSpPr>
            <p:spPr>
              <a:xfrm rot="1591715">
                <a:off x="11781110" y="3929621"/>
                <a:ext cx="2279914" cy="117843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4B98516F-E561-445D-BAE8-5388EEF66FED}"/>
                  </a:ext>
                </a:extLst>
              </p:cNvPr>
              <p:cNvSpPr/>
              <p:nvPr/>
            </p:nvSpPr>
            <p:spPr>
              <a:xfrm rot="20008285" flipH="1">
                <a:off x="11780680" y="3929621"/>
                <a:ext cx="2279914" cy="117843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15" name="圖片 14">
            <a:extLst>
              <a:ext uri="{FF2B5EF4-FFF2-40B4-BE49-F238E27FC236}">
                <a16:creationId xmlns:a16="http://schemas.microsoft.com/office/drawing/2014/main" id="{E04F35CD-D3A7-4E6E-9734-CD6E258D73B8}"/>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5778" b="95111" l="9778" r="89778">
                        <a14:foregroundMark x1="25333" y1="38222" x2="25333" y2="38222"/>
                        <a14:foregroundMark x1="44000" y1="32444" x2="44000" y2="32444"/>
                        <a14:foregroundMark x1="41778" y1="6222" x2="41778" y2="6222"/>
                        <a14:foregroundMark x1="47111" y1="95111" x2="47111" y2="95111"/>
                      </a14:backgroundRemoval>
                    </a14:imgEffect>
                  </a14:imgLayer>
                </a14:imgProps>
              </a:ext>
              <a:ext uri="{28A0092B-C50C-407E-A947-70E740481C1C}">
                <a14:useLocalDpi xmlns:a14="http://schemas.microsoft.com/office/drawing/2010/main" val="0"/>
              </a:ext>
            </a:extLst>
          </a:blip>
          <a:stretch>
            <a:fillRect/>
          </a:stretch>
        </p:blipFill>
        <p:spPr>
          <a:xfrm>
            <a:off x="10890736" y="3912363"/>
            <a:ext cx="1231136" cy="1231136"/>
          </a:xfrm>
          <a:prstGeom prst="rect">
            <a:avLst/>
          </a:prstGeom>
        </p:spPr>
      </p:pic>
      <p:sp>
        <p:nvSpPr>
          <p:cNvPr id="3" name="投影片編號版面配置區 2"/>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35</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41620172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8CD713CD-F96B-4C42-82D7-CC2EDB1A78F7}"/>
              </a:ext>
            </a:extLst>
          </p:cNvPr>
          <p:cNvGrpSpPr/>
          <p:nvPr/>
        </p:nvGrpSpPr>
        <p:grpSpPr>
          <a:xfrm>
            <a:off x="6594560" y="-1417817"/>
            <a:ext cx="5098881" cy="2851604"/>
            <a:chOff x="6594560" y="-1417817"/>
            <a:chExt cx="5098881" cy="2851604"/>
          </a:xfrm>
        </p:grpSpPr>
        <p:sp>
          <p:nvSpPr>
            <p:cNvPr id="3" name="文字方塊 2">
              <a:extLst>
                <a:ext uri="{FF2B5EF4-FFF2-40B4-BE49-F238E27FC236}">
                  <a16:creationId xmlns:a16="http://schemas.microsoft.com/office/drawing/2014/main" id="{1139D91A-EFA8-4617-B693-063A8DFFD830}"/>
                </a:ext>
              </a:extLst>
            </p:cNvPr>
            <p:cNvSpPr txBox="1"/>
            <p:nvPr/>
          </p:nvSpPr>
          <p:spPr>
            <a:xfrm>
              <a:off x="6594560" y="480000"/>
              <a:ext cx="5098881" cy="953787"/>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實務應用的可行性</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F7677295-BF7B-483A-A516-1D7521829D0B}"/>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5" name="矩形 4"/>
          <p:cNvSpPr/>
          <p:nvPr/>
        </p:nvSpPr>
        <p:spPr>
          <a:xfrm>
            <a:off x="1280160" y="2015859"/>
            <a:ext cx="15727680" cy="3118803"/>
          </a:xfrm>
          <a:prstGeom prst="rect">
            <a:avLst/>
          </a:prstGeom>
        </p:spPr>
        <p:txBody>
          <a:bodyPr wrap="square">
            <a:spAutoFit/>
          </a:bodyPr>
          <a:lstStyle/>
          <a:p>
            <a:pPr marL="571500" indent="-571500" algn="just">
              <a:lnSpc>
                <a:spcPts val="5000"/>
              </a:lnSpc>
              <a:spcBef>
                <a:spcPts val="300"/>
              </a:spcBef>
              <a:spcAft>
                <a:spcPts val="300"/>
              </a:spcAft>
              <a:buFont typeface="Arial" panose="020B0604020202020204" pitchFamily="34" charset="0"/>
              <a:buChar char="•"/>
            </a:pPr>
            <a:r>
              <a:rPr lang="zh-TW" altLang="zh-TW" sz="3600" b="1" kern="0" dirty="0" smtClean="0">
                <a:latin typeface="微軟正黑體" panose="020B0604030504040204" pitchFamily="34" charset="-120"/>
                <a:ea typeface="微軟正黑體" panose="020B0604030504040204" pitchFamily="34" charset="-120"/>
                <a:cs typeface="DFKaiShu-SB-Estd-BF"/>
              </a:rPr>
              <a:t>實務應用、商業化之探討</a:t>
            </a:r>
            <a:endParaRPr lang="zh-TW" altLang="zh-TW" sz="3600" b="1" kern="100" dirty="0" smtClean="0">
              <a:latin typeface="微軟正黑體" panose="020B0604030504040204" pitchFamily="34" charset="-120"/>
              <a:ea typeface="微軟正黑體" panose="020B0604030504040204" pitchFamily="34" charset="-120"/>
            </a:endParaRPr>
          </a:p>
          <a:p>
            <a:pPr marL="304800" algn="just">
              <a:lnSpc>
                <a:spcPts val="6000"/>
              </a:lnSpc>
              <a:spcBef>
                <a:spcPts val="300"/>
              </a:spcBef>
              <a:spcAft>
                <a:spcPts val="300"/>
              </a:spcAft>
            </a:pPr>
            <a:r>
              <a:rPr lang="en-US" altLang="zh-TW" sz="3200" b="1" kern="0" dirty="0">
                <a:latin typeface="微軟正黑體" panose="020B0604030504040204" pitchFamily="34" charset="-120"/>
                <a:ea typeface="微軟正黑體" panose="020B0604030504040204" pitchFamily="34" charset="-120"/>
                <a:cs typeface="DFKaiShu-SB-Estd-BF"/>
              </a:rPr>
              <a:t>	</a:t>
            </a:r>
            <a:r>
              <a:rPr lang="zh-TW" altLang="en-US" sz="3200" b="1" kern="0" dirty="0" smtClean="0">
                <a:latin typeface="微軟正黑體" panose="020B0604030504040204" pitchFamily="34" charset="-120"/>
                <a:ea typeface="微軟正黑體" panose="020B0604030504040204" pitchFamily="34" charset="-120"/>
                <a:cs typeface="DFKaiShu-SB-Estd-BF"/>
              </a:rPr>
              <a:t>  </a:t>
            </a:r>
            <a:r>
              <a:rPr lang="zh-TW" altLang="zh-TW" sz="3200" b="1" kern="0" dirty="0" smtClean="0">
                <a:latin typeface="微軟正黑體" panose="020B0604030504040204" pitchFamily="34" charset="-120"/>
                <a:ea typeface="微軟正黑體" panose="020B0604030504040204" pitchFamily="34" charset="-120"/>
                <a:cs typeface="DFKaiShu-SB-Estd-BF"/>
              </a:rPr>
              <a:t>可利用於家中寵物生活上，透過將</a:t>
            </a:r>
            <a:r>
              <a:rPr lang="en-US" altLang="zh-TW" sz="3200" b="1" kern="0" dirty="0" smtClean="0">
                <a:latin typeface="微軟正黑體" panose="020B0604030504040204" pitchFamily="34" charset="-120"/>
                <a:ea typeface="微軟正黑體" panose="020B0604030504040204" pitchFamily="34" charset="-120"/>
                <a:cs typeface="DFKaiShu-SB-Estd-BF"/>
              </a:rPr>
              <a:t>beacon</a:t>
            </a:r>
            <a:r>
              <a:rPr lang="zh-TW" altLang="zh-TW" sz="3200" b="1" kern="0" dirty="0" smtClean="0">
                <a:latin typeface="微軟正黑體" panose="020B0604030504040204" pitchFamily="34" charset="-120"/>
                <a:ea typeface="微軟正黑體" panose="020B0604030504040204" pitchFamily="34" charset="-120"/>
                <a:cs typeface="DFKaiShu-SB-Estd-BF"/>
              </a:rPr>
              <a:t>晶片藏於項圈中，在家中寵物進入感知範圍，並接近範圍中的飼料機和飲水盆時，可自動在飼料盆和飲水盆添加飼料與水，避免主人不再家時，寵物沒飯吃。</a:t>
            </a:r>
            <a:endParaRPr lang="zh-TW" altLang="zh-TW" sz="3200" b="1" kern="100" dirty="0">
              <a:latin typeface="微軟正黑體" panose="020B0604030504040204" pitchFamily="34" charset="-120"/>
              <a:ea typeface="微軟正黑體" panose="020B0604030504040204" pitchFamily="34" charset="-120"/>
            </a:endParaRPr>
          </a:p>
        </p:txBody>
      </p:sp>
      <p:grpSp>
        <p:nvGrpSpPr>
          <p:cNvPr id="24" name="群組 23"/>
          <p:cNvGrpSpPr/>
          <p:nvPr/>
        </p:nvGrpSpPr>
        <p:grpSpPr>
          <a:xfrm>
            <a:off x="8525602" y="5430525"/>
            <a:ext cx="8710831" cy="4411961"/>
            <a:chOff x="7268302" y="5387663"/>
            <a:chExt cx="8710831" cy="4411961"/>
          </a:xfrm>
        </p:grpSpPr>
        <p:grpSp>
          <p:nvGrpSpPr>
            <p:cNvPr id="16" name="群組 15"/>
            <p:cNvGrpSpPr/>
            <p:nvPr/>
          </p:nvGrpSpPr>
          <p:grpSpPr>
            <a:xfrm>
              <a:off x="13103853" y="7008986"/>
              <a:ext cx="2875280" cy="2751565"/>
              <a:chOff x="14345920" y="6969760"/>
              <a:chExt cx="2875280" cy="2751565"/>
            </a:xfrm>
          </p:grpSpPr>
          <p:grpSp>
            <p:nvGrpSpPr>
              <p:cNvPr id="11" name="群組 10">
                <a:extLst>
                  <a:ext uri="{FF2B5EF4-FFF2-40B4-BE49-F238E27FC236}">
                    <a16:creationId xmlns:a16="http://schemas.microsoft.com/office/drawing/2014/main" id="{7831A92F-CAF4-436D-92ED-250EC7F74622}"/>
                  </a:ext>
                </a:extLst>
              </p:cNvPr>
              <p:cNvGrpSpPr/>
              <p:nvPr/>
            </p:nvGrpSpPr>
            <p:grpSpPr>
              <a:xfrm>
                <a:off x="14345920" y="6969760"/>
                <a:ext cx="735242" cy="1341929"/>
                <a:chOff x="8139767" y="5259184"/>
                <a:chExt cx="1241808" cy="2066387"/>
              </a:xfrm>
            </p:grpSpPr>
            <p:pic>
              <p:nvPicPr>
                <p:cNvPr id="12" name="圖片 11">
                  <a:extLst>
                    <a:ext uri="{FF2B5EF4-FFF2-40B4-BE49-F238E27FC236}">
                      <a16:creationId xmlns:a16="http://schemas.microsoft.com/office/drawing/2014/main" id="{0C06B2C5-20FA-44E1-9ACC-67F690C17150}"/>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254" t="36041" r="49621" b="-175"/>
                <a:stretch/>
              </p:blipFill>
              <p:spPr>
                <a:xfrm>
                  <a:off x="8626670" y="6004978"/>
                  <a:ext cx="754905" cy="1320593"/>
                </a:xfrm>
                <a:prstGeom prst="rect">
                  <a:avLst/>
                </a:prstGeom>
              </p:spPr>
            </p:pic>
            <p:pic>
              <p:nvPicPr>
                <p:cNvPr id="13" name="圖片 12">
                  <a:extLst>
                    <a:ext uri="{FF2B5EF4-FFF2-40B4-BE49-F238E27FC236}">
                      <a16:creationId xmlns:a16="http://schemas.microsoft.com/office/drawing/2014/main" id="{BA983BC6-F19C-4203-956F-07A348A74618}"/>
                    </a:ext>
                  </a:extLst>
                </p:cNvPr>
                <p:cNvPicPr>
                  <a:picLocks noChangeAspect="1"/>
                </p:cNvPicPr>
                <p:nvPr/>
              </p:nvPicPr>
              <p:blipFill rotWithShape="1">
                <a:blip r:embed="rId5">
                  <a:biLevel thresh="75000"/>
                  <a:extLst/>
                </a:blip>
                <a:srcRect l="4039" t="24941" r="71543" b="40702"/>
                <a:stretch/>
              </p:blipFill>
              <p:spPr>
                <a:xfrm rot="17965259">
                  <a:off x="7858218" y="5540733"/>
                  <a:ext cx="1158709" cy="595611"/>
                </a:xfrm>
                <a:prstGeom prst="rect">
                  <a:avLst/>
                </a:prstGeom>
                <a:ln w="38100">
                  <a:noFill/>
                </a:ln>
              </p:spPr>
            </p:pic>
          </p:grpSp>
          <p:pic>
            <p:nvPicPr>
              <p:cNvPr id="2050" name="Picture 2" descr="人icon 人｜Human – Pripdw"/>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9778" r="89778">
                            <a14:foregroundMark x1="41778" y1="10667" x2="41778" y2="10667"/>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4599872" y="7099997"/>
                <a:ext cx="2621328" cy="2621328"/>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圖片 8"/>
            <p:cNvPicPr>
              <a:picLocks noChangeAspect="1"/>
            </p:cNvPicPr>
            <p:nvPr/>
          </p:nvPicPr>
          <p:blipFill>
            <a:blip r:embed="rId8">
              <a:extLst>
                <a:ext uri="{BEBA8EAE-BF5A-486C-A8C5-ECC9F3942E4B}">
                  <a14:imgProps xmlns:a14="http://schemas.microsoft.com/office/drawing/2010/main">
                    <a14:imgLayer r:embed="rId9">
                      <a14:imgEffect>
                        <a14:backgroundRemoval t="4889" b="96889" l="6667" r="98222">
                          <a14:foregroundMark x1="22222" y1="20444" x2="22222" y2="20444"/>
                          <a14:foregroundMark x1="40000" y1="33333" x2="40000" y2="33333"/>
                          <a14:foregroundMark x1="32000" y1="38222" x2="32000" y2="38222"/>
                        </a14:backgroundRemoval>
                      </a14:imgEffect>
                    </a14:imgLayer>
                  </a14:imgProps>
                </a:ext>
              </a:extLst>
            </a:blip>
            <a:stretch>
              <a:fillRect/>
            </a:stretch>
          </p:blipFill>
          <p:spPr>
            <a:xfrm flipH="1">
              <a:off x="8430550" y="7778405"/>
              <a:ext cx="2010721" cy="2010721"/>
            </a:xfrm>
            <a:prstGeom prst="rect">
              <a:avLst/>
            </a:prstGeom>
          </p:spPr>
        </p:pic>
        <p:grpSp>
          <p:nvGrpSpPr>
            <p:cNvPr id="15" name="群組 14"/>
            <p:cNvGrpSpPr/>
            <p:nvPr/>
          </p:nvGrpSpPr>
          <p:grpSpPr>
            <a:xfrm>
              <a:off x="7268302" y="5387663"/>
              <a:ext cx="4172082" cy="4411961"/>
              <a:chOff x="6128431" y="4845038"/>
              <a:chExt cx="4172082" cy="4411961"/>
            </a:xfrm>
          </p:grpSpPr>
          <p:sp>
            <p:nvSpPr>
              <p:cNvPr id="14" name="圓角矩形 13"/>
              <p:cNvSpPr/>
              <p:nvPr/>
            </p:nvSpPr>
            <p:spPr>
              <a:xfrm rot="2700000" flipH="1">
                <a:off x="7342959" y="4845037"/>
                <a:ext cx="319169" cy="274822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圓角矩形 17"/>
              <p:cNvSpPr/>
              <p:nvPr/>
            </p:nvSpPr>
            <p:spPr>
              <a:xfrm rot="18900000">
                <a:off x="9055390" y="4845038"/>
                <a:ext cx="320400" cy="274822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圓角矩形 18"/>
              <p:cNvSpPr/>
              <p:nvPr/>
            </p:nvSpPr>
            <p:spPr>
              <a:xfrm flipH="1">
                <a:off x="7006820" y="6508774"/>
                <a:ext cx="265518" cy="274822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圓角矩形 19"/>
              <p:cNvSpPr/>
              <p:nvPr/>
            </p:nvSpPr>
            <p:spPr>
              <a:xfrm flipH="1">
                <a:off x="9430717" y="6508774"/>
                <a:ext cx="265518" cy="274822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圓角矩形 20"/>
              <p:cNvSpPr/>
              <p:nvPr/>
            </p:nvSpPr>
            <p:spPr>
              <a:xfrm rot="16200000" flipV="1">
                <a:off x="8209285" y="7165771"/>
                <a:ext cx="265518" cy="39169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3" name="圖片 22">
              <a:extLst>
                <a:ext uri="{FF2B5EF4-FFF2-40B4-BE49-F238E27FC236}">
                  <a16:creationId xmlns:a16="http://schemas.microsoft.com/office/drawing/2014/main" id="{BA983BC6-F19C-4203-956F-07A348A74618}"/>
                </a:ext>
              </a:extLst>
            </p:cNvPr>
            <p:cNvPicPr>
              <a:picLocks noChangeAspect="1"/>
            </p:cNvPicPr>
            <p:nvPr/>
          </p:nvPicPr>
          <p:blipFill rotWithShape="1">
            <a:blip r:embed="rId5">
              <a:biLevel thresh="75000"/>
              <a:extLst/>
            </a:blip>
            <a:srcRect l="4039" t="24941" r="71543" b="40702"/>
            <a:stretch/>
          </p:blipFill>
          <p:spPr>
            <a:xfrm rot="19125771">
              <a:off x="8908388" y="7940362"/>
              <a:ext cx="812123" cy="380600"/>
            </a:xfrm>
            <a:prstGeom prst="rect">
              <a:avLst/>
            </a:prstGeom>
            <a:ln w="38100">
              <a:noFill/>
            </a:ln>
          </p:spPr>
        </p:pic>
        <p:pic>
          <p:nvPicPr>
            <p:cNvPr id="22" name="圖片 21"/>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48214" y1="64732" x2="48214" y2="64732"/>
                        </a14:backgroundRemoval>
                      </a14:imgEffect>
                    </a14:imgLayer>
                  </a14:imgProps>
                </a:ext>
              </a:extLst>
            </a:blip>
            <a:srcRect l="32590" t="24101" r="33258" b="22997"/>
            <a:stretch/>
          </p:blipFill>
          <p:spPr>
            <a:xfrm>
              <a:off x="14543483" y="6348074"/>
              <a:ext cx="510742" cy="791149"/>
            </a:xfrm>
            <a:prstGeom prst="rect">
              <a:avLst/>
            </a:prstGeom>
          </p:spPr>
        </p:pic>
      </p:grpSp>
      <p:sp>
        <p:nvSpPr>
          <p:cNvPr id="7" name="投影片編號版面配置區 6"/>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36</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1755389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837288F1-2BCD-4B72-B59F-B204DB0AB76C}"/>
              </a:ext>
            </a:extLst>
          </p:cNvPr>
          <p:cNvGrpSpPr/>
          <p:nvPr/>
        </p:nvGrpSpPr>
        <p:grpSpPr>
          <a:xfrm>
            <a:off x="7656008" y="-1417817"/>
            <a:ext cx="2975985" cy="2950413"/>
            <a:chOff x="7656008" y="-1417817"/>
            <a:chExt cx="2975985" cy="2950413"/>
          </a:xfrm>
        </p:grpSpPr>
        <p:sp>
          <p:nvSpPr>
            <p:cNvPr id="3" name="文字方塊 2">
              <a:extLst>
                <a:ext uri="{FF2B5EF4-FFF2-40B4-BE49-F238E27FC236}">
                  <a16:creationId xmlns:a16="http://schemas.microsoft.com/office/drawing/2014/main" id="{5B88A378-EDF7-4A13-8082-38674389C508}"/>
                </a:ext>
              </a:extLst>
            </p:cNvPr>
            <p:cNvSpPr txBox="1"/>
            <p:nvPr/>
          </p:nvSpPr>
          <p:spPr>
            <a:xfrm>
              <a:off x="7824639" y="480000"/>
              <a:ext cx="2630001" cy="1052596"/>
            </a:xfrm>
            <a:prstGeom prst="rect">
              <a:avLst/>
            </a:prstGeom>
            <a:noFill/>
          </p:spPr>
          <p:txBody>
            <a:bodyPr wrap="square">
              <a:spAutoFit/>
            </a:bodyPr>
            <a:lstStyle/>
            <a:p>
              <a:pPr lvl="0" defTabSz="914400" hangingPunct="0">
                <a:lnSpc>
                  <a:spcPct val="130000"/>
                </a:lnSpc>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未來課題</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D2EFD69A-013B-43EC-9D87-D617750E8B61}"/>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5" name="矩形 4"/>
          <p:cNvSpPr/>
          <p:nvPr/>
        </p:nvSpPr>
        <p:spPr>
          <a:xfrm>
            <a:off x="1386840" y="1754013"/>
            <a:ext cx="15727680" cy="3170099"/>
          </a:xfrm>
          <a:prstGeom prst="rect">
            <a:avLst/>
          </a:prstGeom>
        </p:spPr>
        <p:txBody>
          <a:bodyPr wrap="square">
            <a:spAutoFit/>
          </a:bodyPr>
          <a:lstStyle/>
          <a:p>
            <a:pPr>
              <a:lnSpc>
                <a:spcPts val="6000"/>
              </a:lnSpc>
            </a:pPr>
            <a:r>
              <a:rPr lang="zh-TW" altLang="zh-TW" sz="3200" b="1" dirty="0" smtClean="0">
                <a:latin typeface="微軟正黑體" panose="020B0604030504040204" pitchFamily="34" charset="-120"/>
                <a:ea typeface="微軟正黑體" panose="020B0604030504040204" pitchFamily="34" charset="-120"/>
                <a:cs typeface="DFKaiShu-SB-Estd-BF"/>
              </a:rPr>
              <a:t>「</a:t>
            </a:r>
            <a:r>
              <a:rPr lang="zh-TW" altLang="zh-TW" sz="3200" b="1" dirty="0">
                <a:latin typeface="微軟正黑體" panose="020B0604030504040204" pitchFamily="34" charset="-120"/>
                <a:ea typeface="微軟正黑體" panose="020B0604030504040204" pitchFamily="34" charset="-120"/>
                <a:cs typeface="DFKaiShu-SB-Estd-BF"/>
              </a:rPr>
              <a:t>廉價且可行之室內定位系統」確實能夠透過藍牙硬體設備及程式撰寫來實現，其困難點在於定位環境侷限其應用範圍；接續需要透過持續優化程式碼和硬體間的</a:t>
            </a:r>
            <a:r>
              <a:rPr lang="zh-TW" altLang="zh-TW" sz="3200" b="1" dirty="0" smtClean="0">
                <a:latin typeface="微軟正黑體" panose="020B0604030504040204" pitchFamily="34" charset="-120"/>
                <a:ea typeface="微軟正黑體" panose="020B0604030504040204" pitchFamily="34" charset="-120"/>
                <a:cs typeface="DFKaiShu-SB-Estd-BF"/>
              </a:rPr>
              <a:t>應用，</a:t>
            </a:r>
            <a:r>
              <a:rPr lang="zh-TW" altLang="zh-TW" sz="3200" b="1" dirty="0">
                <a:latin typeface="微軟正黑體" panose="020B0604030504040204" pitchFamily="34" charset="-120"/>
                <a:ea typeface="微軟正黑體" panose="020B0604030504040204" pitchFamily="34" charset="-120"/>
                <a:cs typeface="DFKaiShu-SB-Estd-BF"/>
              </a:rPr>
              <a:t>加強定位的準確度、速度，並加大感測範圍，使感測範圍能夠遍布室內每個角落，在將來</a:t>
            </a:r>
            <a:r>
              <a:rPr lang="zh-TW" altLang="zh-TW" sz="3200" b="1" dirty="0" smtClean="0">
                <a:latin typeface="微軟正黑體" panose="020B0604030504040204" pitchFamily="34" charset="-120"/>
                <a:ea typeface="微軟正黑體" panose="020B0604030504040204" pitchFamily="34" charset="-120"/>
                <a:cs typeface="DFKaiShu-SB-Estd-BF"/>
              </a:rPr>
              <a:t>與</a:t>
            </a:r>
            <a:r>
              <a:rPr lang="en-US" altLang="zh-TW" sz="3200" b="1" dirty="0" err="1" smtClean="0">
                <a:latin typeface="微軟正黑體" panose="020B0604030504040204" pitchFamily="34" charset="-120"/>
                <a:ea typeface="微軟正黑體" panose="020B0604030504040204" pitchFamily="34" charset="-120"/>
                <a:cs typeface="DFKaiShu-SB-Estd-BF"/>
              </a:rPr>
              <a:t>IoT</a:t>
            </a:r>
            <a:r>
              <a:rPr lang="zh-TW" altLang="en-US" sz="3200" b="1" dirty="0" smtClean="0">
                <a:latin typeface="微軟正黑體" panose="020B0604030504040204" pitchFamily="34" charset="-120"/>
                <a:ea typeface="微軟正黑體" panose="020B0604030504040204" pitchFamily="34" charset="-120"/>
                <a:cs typeface="DFKaiShu-SB-Estd-BF"/>
              </a:rPr>
              <a:t>產品</a:t>
            </a:r>
            <a:r>
              <a:rPr lang="zh-TW" altLang="zh-TW" sz="3200" b="1" dirty="0" smtClean="0">
                <a:latin typeface="微軟正黑體" panose="020B0604030504040204" pitchFamily="34" charset="-120"/>
                <a:ea typeface="微軟正黑體" panose="020B0604030504040204" pitchFamily="34" charset="-120"/>
                <a:cs typeface="DFKaiShu-SB-Estd-BF"/>
              </a:rPr>
              <a:t>結合</a:t>
            </a:r>
            <a:r>
              <a:rPr lang="zh-TW" altLang="zh-TW" sz="3200" b="1" dirty="0">
                <a:latin typeface="微軟正黑體" panose="020B0604030504040204" pitchFamily="34" charset="-120"/>
                <a:ea typeface="微軟正黑體" panose="020B0604030504040204" pitchFamily="34" charset="-120"/>
                <a:cs typeface="DFKaiShu-SB-Estd-BF"/>
              </a:rPr>
              <a:t>，大幅提升人類生活的便利性。</a:t>
            </a:r>
            <a:endParaRPr lang="zh-TW" altLang="en-US" sz="3200" b="1" dirty="0">
              <a:latin typeface="微軟正黑體" panose="020B0604030504040204" pitchFamily="34" charset="-120"/>
              <a:ea typeface="微軟正黑體" panose="020B0604030504040204" pitchFamily="34" charset="-120"/>
            </a:endParaRPr>
          </a:p>
        </p:txBody>
      </p:sp>
      <p:pic>
        <p:nvPicPr>
          <p:cNvPr id="147" name="圖片 1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5935" y="4506581"/>
            <a:ext cx="12067407" cy="5780419"/>
          </a:xfrm>
          <a:prstGeom prst="rect">
            <a:avLst/>
          </a:prstGeom>
        </p:spPr>
      </p:pic>
      <p:sp>
        <p:nvSpPr>
          <p:cNvPr id="7" name="投影片編號版面配置區 6"/>
          <p:cNvSpPr>
            <a:spLocks noGrp="1"/>
          </p:cNvSpPr>
          <p:nvPr>
            <p:ph type="sldNum" sz="quarter" idx="12"/>
          </p:nvPr>
        </p:nvSpPr>
        <p:spPr/>
        <p:txBody>
          <a:bodyPr/>
          <a:lstStyle/>
          <a:p>
            <a:fld id="{6BD11731-35EA-41EA-B932-75CDBE315166}" type="slidenum">
              <a:rPr lang="zh-TW" altLang="en-US" smtClean="0">
                <a:ln>
                  <a:solidFill>
                    <a:sysClr val="windowText" lastClr="000000"/>
                  </a:solidFill>
                </a:ln>
              </a:rPr>
              <a:t>37</a:t>
            </a:fld>
            <a:endParaRPr lang="zh-TW" altLang="en-US" dirty="0">
              <a:ln>
                <a:solidFill>
                  <a:sysClr val="windowText" lastClr="000000"/>
                </a:solidFill>
              </a:ln>
            </a:endParaRPr>
          </a:p>
        </p:txBody>
      </p:sp>
    </p:spTree>
    <p:extLst>
      <p:ext uri="{BB962C8B-B14F-4D97-AF65-F5344CB8AC3E}">
        <p14:creationId xmlns:p14="http://schemas.microsoft.com/office/powerpoint/2010/main" val="17794340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28AC2BB5-C481-4F2E-B645-847E003E9EDC}"/>
              </a:ext>
            </a:extLst>
          </p:cNvPr>
          <p:cNvSpPr txBox="1"/>
          <p:nvPr/>
        </p:nvSpPr>
        <p:spPr>
          <a:xfrm>
            <a:off x="1817042" y="551271"/>
            <a:ext cx="3137707" cy="1172629"/>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5400" b="1"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工作</a:t>
            </a:r>
            <a:r>
              <a:rPr lang="zh-TW" altLang="en-US" sz="5400" b="1" kern="0" dirty="0" smtClean="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分配</a:t>
            </a:r>
            <a:endParaRPr kumimoji="0" lang="zh-CN" altLang="en-US" sz="48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grpSp>
        <p:nvGrpSpPr>
          <p:cNvPr id="11" name="群組 10"/>
          <p:cNvGrpSpPr/>
          <p:nvPr/>
        </p:nvGrpSpPr>
        <p:grpSpPr>
          <a:xfrm>
            <a:off x="3622270" y="2410808"/>
            <a:ext cx="13420255" cy="6597262"/>
            <a:chOff x="2234904" y="2348296"/>
            <a:chExt cx="13420255" cy="5832408"/>
          </a:xfrm>
        </p:grpSpPr>
        <p:sp>
          <p:nvSpPr>
            <p:cNvPr id="10" name="文字方塊 9">
              <a:extLst>
                <a:ext uri="{FF2B5EF4-FFF2-40B4-BE49-F238E27FC236}">
                  <a16:creationId xmlns:a16="http://schemas.microsoft.com/office/drawing/2014/main" id="{36CF3D00-096F-405B-AE91-A234D5A4176E}"/>
                </a:ext>
              </a:extLst>
            </p:cNvPr>
            <p:cNvSpPr txBox="1"/>
            <p:nvPr/>
          </p:nvSpPr>
          <p:spPr>
            <a:xfrm>
              <a:off x="2234904" y="2348296"/>
              <a:ext cx="11165785" cy="1052596"/>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程式</a:t>
              </a:r>
              <a:r>
                <a:rPr lang="zh-TW" altLang="en-US" sz="4800" kern="0" dirty="0" smtClean="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撰寫：林逸翔  顏  頎  莊智霖 葉庭羽</a:t>
              </a:r>
              <a:endParaRPr kumimoji="0" lang="zh-CN" altLang="en-US" sz="48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13" name="文字方塊 12">
              <a:extLst>
                <a:ext uri="{FF2B5EF4-FFF2-40B4-BE49-F238E27FC236}">
                  <a16:creationId xmlns:a16="http://schemas.microsoft.com/office/drawing/2014/main" id="{36CF3D00-096F-405B-AE91-A234D5A4176E}"/>
                </a:ext>
              </a:extLst>
            </p:cNvPr>
            <p:cNvSpPr txBox="1"/>
            <p:nvPr/>
          </p:nvSpPr>
          <p:spPr>
            <a:xfrm>
              <a:off x="2234905" y="3510470"/>
              <a:ext cx="13026116"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kern="0" dirty="0" smtClean="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實際量測：葉庭羽 廖重安 王智威 張丞中</a:t>
              </a:r>
              <a:endParaRPr kumimoji="0" lang="zh-CN" altLang="en-US" sz="48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14" name="文字方塊 13">
              <a:extLst>
                <a:ext uri="{FF2B5EF4-FFF2-40B4-BE49-F238E27FC236}">
                  <a16:creationId xmlns:a16="http://schemas.microsoft.com/office/drawing/2014/main" id="{36CF3D00-096F-405B-AE91-A234D5A4176E}"/>
                </a:ext>
              </a:extLst>
            </p:cNvPr>
            <p:cNvSpPr txBox="1"/>
            <p:nvPr/>
          </p:nvSpPr>
          <p:spPr>
            <a:xfrm>
              <a:off x="2234905" y="4683413"/>
              <a:ext cx="13420254" cy="953787"/>
            </a:xfrm>
            <a:prstGeom prst="rect">
              <a:avLst/>
            </a:prstGeom>
            <a:noFill/>
          </p:spPr>
          <p:txBody>
            <a:bodyPr wrap="square">
              <a:spAutoFit/>
            </a:bodyPr>
            <a:lstStyle/>
            <a:p>
              <a:pPr lvl="0" defTabSz="914400" hangingPunct="0">
                <a:lnSpc>
                  <a:spcPct val="130000"/>
                </a:lnSpc>
                <a:defRPr/>
              </a:pPr>
              <a:r>
                <a:rPr lang="zh-TW" altLang="en-US" sz="4800" kern="0" dirty="0" smtClean="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文書撰寫：葉庭羽 蔡瑋</a:t>
              </a:r>
              <a:r>
                <a:rPr lang="zh-TW" altLang="en-US" sz="4800"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漢 </a:t>
              </a:r>
              <a:r>
                <a:rPr lang="zh-TW" altLang="en-US" sz="4800" kern="0" dirty="0" smtClean="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廖重安 王智威 張丞中</a:t>
              </a:r>
              <a:endParaRPr kumimoji="0" lang="zh-CN" altLang="en-US" sz="48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15" name="文字方塊 14">
              <a:extLst>
                <a:ext uri="{FF2B5EF4-FFF2-40B4-BE49-F238E27FC236}">
                  <a16:creationId xmlns:a16="http://schemas.microsoft.com/office/drawing/2014/main" id="{36CF3D00-096F-405B-AE91-A234D5A4176E}"/>
                </a:ext>
              </a:extLst>
            </p:cNvPr>
            <p:cNvSpPr txBox="1"/>
            <p:nvPr/>
          </p:nvSpPr>
          <p:spPr>
            <a:xfrm>
              <a:off x="2234905" y="5955165"/>
              <a:ext cx="13420254" cy="953787"/>
            </a:xfrm>
            <a:prstGeom prst="rect">
              <a:avLst/>
            </a:prstGeom>
            <a:noFill/>
          </p:spPr>
          <p:txBody>
            <a:bodyPr wrap="square">
              <a:spAutoFit/>
            </a:bodyPr>
            <a:lstStyle/>
            <a:p>
              <a:pPr lvl="0" defTabSz="914400" hangingPunct="0">
                <a:lnSpc>
                  <a:spcPct val="130000"/>
                </a:lnSpc>
                <a:defRPr/>
              </a:pPr>
              <a:r>
                <a:rPr lang="zh-TW" altLang="en-US" sz="4800"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彙整編排</a:t>
              </a:r>
              <a:r>
                <a:rPr lang="zh-TW" altLang="en-US" sz="4800" kern="0" dirty="0" smtClean="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：蔡瑋漢 葉</a:t>
              </a:r>
              <a:r>
                <a:rPr lang="zh-TW" altLang="en-US" sz="4800"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庭羽 </a:t>
              </a:r>
              <a:endParaRPr kumimoji="0" lang="zh-CN" altLang="en-US" sz="48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16" name="文字方塊 15">
              <a:extLst>
                <a:ext uri="{FF2B5EF4-FFF2-40B4-BE49-F238E27FC236}">
                  <a16:creationId xmlns:a16="http://schemas.microsoft.com/office/drawing/2014/main" id="{36CF3D00-096F-405B-AE91-A234D5A4176E}"/>
                </a:ext>
              </a:extLst>
            </p:cNvPr>
            <p:cNvSpPr txBox="1"/>
            <p:nvPr/>
          </p:nvSpPr>
          <p:spPr>
            <a:xfrm>
              <a:off x="2234905" y="7128108"/>
              <a:ext cx="13420254" cy="1052596"/>
            </a:xfrm>
            <a:prstGeom prst="rect">
              <a:avLst/>
            </a:prstGeom>
            <a:noFill/>
          </p:spPr>
          <p:txBody>
            <a:bodyPr wrap="square">
              <a:spAutoFit/>
            </a:bodyPr>
            <a:lstStyle/>
            <a:p>
              <a:pPr lvl="0" defTabSz="914400" hangingPunct="0">
                <a:lnSpc>
                  <a:spcPct val="130000"/>
                </a:lnSpc>
                <a:defRPr/>
              </a:pPr>
              <a:r>
                <a:rPr lang="zh-TW" altLang="en-US" sz="4800" kern="0" dirty="0" smtClean="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簡報講解：張丞中 廖重安 莊智霖 蔡瑋漢 王智威 </a:t>
              </a:r>
              <a:endParaRPr kumimoji="0" lang="zh-CN" altLang="en-US" sz="48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grpSp>
      <p:pic>
        <p:nvPicPr>
          <p:cNvPr id="17" name="圖片 16">
            <a:extLst>
              <a:ext uri="{FF2B5EF4-FFF2-40B4-BE49-F238E27FC236}">
                <a16:creationId xmlns:a16="http://schemas.microsoft.com/office/drawing/2014/main" id="{4A207842-BE90-4A1C-8E89-BACE517ACD4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95745" l="0" r="93333">
                        <a14:foregroundMark x1="44848" y1="48936" x2="44848" y2="48936"/>
                        <a14:foregroundMark x1="43636" y1="42553" x2="43636" y2="42553"/>
                        <a14:backgroundMark x1="30909" y1="17730" x2="30909" y2="17730"/>
                        <a14:backgroundMark x1="47273" y1="16312" x2="47273" y2="16312"/>
                        <a14:backgroundMark x1="64242" y1="16312" x2="64242" y2="16312"/>
                        <a14:backgroundMark x1="55758" y1="42553" x2="55758" y2="42553"/>
                        <a14:backgroundMark x1="48485" y1="84397" x2="48485" y2="84397"/>
                        <a14:backgroundMark x1="64242" y1="82979" x2="64242" y2="82979"/>
                        <a14:backgroundMark x1="32121" y1="85106" x2="32121" y2="85106"/>
                        <a14:backgroundMark x1="48485" y1="50355" x2="48485" y2="50355"/>
                        <a14:backgroundMark x1="47273" y1="43262" x2="47273" y2="43262"/>
                        <a14:backgroundMark x1="38182" y1="51064" x2="38182" y2="51064"/>
                        <a14:backgroundMark x1="43030" y1="47518" x2="43030" y2="47518"/>
                        <a14:backgroundMark x1="43030" y1="41135" x2="43030" y2="41135"/>
                        <a14:backgroundMark x1="43636" y1="48227" x2="43636" y2="48227"/>
                        <a14:backgroundMark x1="44242" y1="40426" x2="44242" y2="40426"/>
                      </a14:backgroundRemoval>
                    </a14:imgEffect>
                  </a14:imgLayer>
                </a14:imgProps>
              </a:ext>
              <a:ext uri="{28A0092B-C50C-407E-A947-70E740481C1C}">
                <a14:useLocalDpi xmlns:a14="http://schemas.microsoft.com/office/drawing/2010/main" val="0"/>
              </a:ext>
            </a:extLst>
          </a:blip>
          <a:srcRect l="25279" r="27732"/>
          <a:stretch/>
        </p:blipFill>
        <p:spPr>
          <a:xfrm rot="5400000">
            <a:off x="2101955" y="2261255"/>
            <a:ext cx="777161" cy="1346986"/>
          </a:xfrm>
          <a:prstGeom prst="rect">
            <a:avLst/>
          </a:prstGeom>
        </p:spPr>
      </p:pic>
      <p:pic>
        <p:nvPicPr>
          <p:cNvPr id="18" name="圖片 17">
            <a:extLst>
              <a:ext uri="{FF2B5EF4-FFF2-40B4-BE49-F238E27FC236}">
                <a16:creationId xmlns:a16="http://schemas.microsoft.com/office/drawing/2014/main" id="{BA2AF0F9-16EC-4F9B-949F-AE52F6F2D96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2400" y1="25743" x2="42400" y2="25743"/>
                        <a14:foregroundMark x1="66000" y1="35149" x2="66000" y2="35149"/>
                        <a14:foregroundMark x1="34800" y1="44554" x2="34800" y2="44554"/>
                        <a14:foregroundMark x1="25600" y1="63366" x2="25600" y2="63366"/>
                        <a14:foregroundMark x1="31600" y1="69802" x2="31600" y2="69802"/>
                        <a14:foregroundMark x1="32000" y1="75248" x2="32000" y2="75248"/>
                        <a14:foregroundMark x1="37600" y1="61386" x2="37600" y2="61386"/>
                        <a14:foregroundMark x1="43200" y1="65842" x2="43200" y2="65842"/>
                        <a14:foregroundMark x1="43200" y1="71287" x2="43200" y2="71287"/>
                        <a14:foregroundMark x1="44000" y1="74752" x2="44000" y2="74752"/>
                        <a14:foregroundMark x1="50400" y1="50990" x2="50400" y2="50990"/>
                        <a14:foregroundMark x1="56800" y1="55941" x2="56800" y2="55941"/>
                        <a14:foregroundMark x1="56800" y1="61386" x2="56800" y2="61386"/>
                        <a14:foregroundMark x1="56400" y1="66337" x2="56400" y2="66337"/>
                        <a14:foregroundMark x1="56400" y1="70297" x2="56400" y2="70297"/>
                        <a14:foregroundMark x1="56400" y1="74752" x2="56400" y2="74752"/>
                        <a14:foregroundMark x1="49600" y1="56436" x2="49600" y2="56436"/>
                        <a14:backgroundMark x1="51200" y1="50990" x2="51200" y2="50990"/>
                        <a14:backgroundMark x1="50800" y1="51485" x2="50800" y2="51485"/>
                        <a14:backgroundMark x1="50800" y1="50990" x2="50800" y2="50990"/>
                        <a14:backgroundMark x1="50400" y1="50495" x2="50400" y2="50495"/>
                        <a14:backgroundMark x1="50400" y1="51485" x2="50400" y2="51485"/>
                        <a14:backgroundMark x1="38800" y1="61386" x2="38800" y2="61386"/>
                        <a14:backgroundMark x1="52000" y1="58416" x2="52000" y2="58416"/>
                        <a14:backgroundMark x1="50400" y1="57426" x2="50400" y2="57426"/>
                        <a14:backgroundMark x1="50400" y1="56436" x2="50400" y2="56436"/>
                        <a14:backgroundMark x1="58400" y1="56931" x2="58400" y2="56931"/>
                        <a14:backgroundMark x1="58400" y1="56931" x2="58400" y2="56931"/>
                        <a14:backgroundMark x1="57200" y1="67822" x2="57200" y2="67822"/>
                        <a14:backgroundMark x1="56800" y1="67327" x2="56800" y2="67327"/>
                        <a14:backgroundMark x1="56000" y1="67327" x2="56000" y2="67327"/>
                        <a14:backgroundMark x1="57600" y1="60891" x2="57600" y2="60891"/>
                        <a14:backgroundMark x1="57600" y1="62376" x2="57600" y2="62376"/>
                        <a14:backgroundMark x1="57600" y1="57426" x2="57600" y2="57426"/>
                        <a14:backgroundMark x1="57600" y1="56436" x2="57600" y2="56436"/>
                        <a14:backgroundMark x1="57600" y1="55446" x2="57600" y2="55446"/>
                        <a14:backgroundMark x1="33600" y1="76238" x2="33600" y2="76238"/>
                        <a14:backgroundMark x1="32800" y1="76733" x2="32800" y2="76733"/>
                        <a14:backgroundMark x1="32400" y1="76238" x2="32400" y2="76238"/>
                        <a14:backgroundMark x1="45200" y1="75248" x2="45200" y2="75248"/>
                        <a14:backgroundMark x1="44400" y1="74257" x2="44400" y2="74257"/>
                        <a14:backgroundMark x1="44800" y1="75248" x2="44800" y2="75248"/>
                      </a14:backgroundRemoval>
                    </a14:imgEffect>
                  </a14:imgLayer>
                </a14:imgProps>
              </a:ext>
              <a:ext uri="{28A0092B-C50C-407E-A947-70E740481C1C}">
                <a14:useLocalDpi xmlns:a14="http://schemas.microsoft.com/office/drawing/2010/main" val="0"/>
              </a:ext>
            </a:extLst>
          </a:blip>
          <a:srcRect l="21887" t="16051" r="22088" b="17141"/>
          <a:stretch/>
        </p:blipFill>
        <p:spPr>
          <a:xfrm>
            <a:off x="2059521" y="7817438"/>
            <a:ext cx="1043940" cy="1005841"/>
          </a:xfrm>
          <a:prstGeom prst="rect">
            <a:avLst/>
          </a:prstGeom>
        </p:spPr>
      </p:pic>
      <p:pic>
        <p:nvPicPr>
          <p:cNvPr id="19" name="圖片 18" descr="一張含有 文字, 美工圖案 的圖片&#10;&#10;自動產生的描述">
            <a:extLst>
              <a:ext uri="{FF2B5EF4-FFF2-40B4-BE49-F238E27FC236}">
                <a16:creationId xmlns:a16="http://schemas.microsoft.com/office/drawing/2014/main" id="{BFA2E660-BCD1-4124-967C-2CFA53FBE15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667" b="92889" l="2667" r="96889">
                        <a14:foregroundMark x1="8000" y1="6667" x2="8000" y2="6667"/>
                        <a14:foregroundMark x1="3111" y1="12000" x2="3111" y2="12000"/>
                        <a14:foregroundMark x1="17333" y1="20444" x2="17333" y2="20444"/>
                        <a14:foregroundMark x1="17778" y1="29333" x2="17778" y2="29333"/>
                        <a14:foregroundMark x1="12889" y1="68889" x2="12889" y2="68889"/>
                        <a14:foregroundMark x1="31556" y1="78667" x2="31556" y2="78667"/>
                        <a14:foregroundMark x1="28444" y1="84000" x2="28444" y2="84000"/>
                        <a14:foregroundMark x1="55556" y1="36444" x2="55556" y2="36444"/>
                        <a14:foregroundMark x1="51556" y1="42222" x2="51556" y2="42222"/>
                        <a14:foregroundMark x1="48000" y1="47556" x2="48000" y2="47556"/>
                        <a14:foregroundMark x1="46222" y1="53778" x2="46222" y2="53778"/>
                        <a14:foregroundMark x1="47111" y1="59556" x2="47111" y2="59556"/>
                        <a14:foregroundMark x1="49333" y1="65333" x2="49333" y2="65333"/>
                        <a14:foregroundMark x1="52444" y1="71556" x2="52444" y2="71556"/>
                        <a14:foregroundMark x1="68000" y1="56444" x2="68000" y2="56444"/>
                        <a14:foregroundMark x1="73778" y1="54222" x2="73778" y2="54222"/>
                        <a14:foregroundMark x1="92444" y1="88000" x2="92444" y2="88000"/>
                        <a14:foregroundMark x1="96889" y1="92889" x2="96889" y2="92889"/>
                      </a14:backgroundRemoval>
                    </a14:imgEffect>
                  </a14:imgLayer>
                </a14:imgProps>
              </a:ext>
              <a:ext uri="{28A0092B-C50C-407E-A947-70E740481C1C}">
                <a14:useLocalDpi xmlns:a14="http://schemas.microsoft.com/office/drawing/2010/main" val="0"/>
              </a:ext>
            </a:extLst>
          </a:blip>
          <a:stretch>
            <a:fillRect/>
          </a:stretch>
        </p:blipFill>
        <p:spPr>
          <a:xfrm>
            <a:off x="2136991" y="6523256"/>
            <a:ext cx="889000" cy="889000"/>
          </a:xfrm>
          <a:prstGeom prst="rect">
            <a:avLst/>
          </a:prstGeom>
        </p:spPr>
      </p:pic>
      <p:pic>
        <p:nvPicPr>
          <p:cNvPr id="20" name="圖片 19">
            <a:extLst>
              <a:ext uri="{FF2B5EF4-FFF2-40B4-BE49-F238E27FC236}">
                <a16:creationId xmlns:a16="http://schemas.microsoft.com/office/drawing/2014/main" id="{E04F35CD-D3A7-4E6E-9734-CD6E258D73B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778" b="95111" l="9778" r="89778">
                        <a14:foregroundMark x1="25333" y1="38222" x2="25333" y2="38222"/>
                        <a14:foregroundMark x1="44000" y1="32444" x2="44000" y2="32444"/>
                        <a14:foregroundMark x1="41778" y1="6222" x2="41778" y2="6222"/>
                        <a14:foregroundMark x1="47111" y1="95111" x2="47111" y2="95111"/>
                      </a14:backgroundRemoval>
                    </a14:imgEffect>
                  </a14:imgLayer>
                </a14:imgProps>
              </a:ext>
              <a:ext uri="{28A0092B-C50C-407E-A947-70E740481C1C}">
                <a14:useLocalDpi xmlns:a14="http://schemas.microsoft.com/office/drawing/2010/main" val="0"/>
              </a:ext>
            </a:extLst>
          </a:blip>
          <a:stretch>
            <a:fillRect/>
          </a:stretch>
        </p:blipFill>
        <p:spPr>
          <a:xfrm>
            <a:off x="1888453" y="3524516"/>
            <a:ext cx="1231136" cy="1231136"/>
          </a:xfrm>
          <a:prstGeom prst="rect">
            <a:avLst/>
          </a:prstGeom>
        </p:spPr>
      </p:pic>
      <p:pic>
        <p:nvPicPr>
          <p:cNvPr id="21" name="圖片 20">
            <a:extLst>
              <a:ext uri="{FF2B5EF4-FFF2-40B4-BE49-F238E27FC236}">
                <a16:creationId xmlns:a16="http://schemas.microsoft.com/office/drawing/2014/main" id="{9AA5B42E-C047-4EC7-BA40-6E8B017AE66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907" b="96744" l="3419" r="96154">
                        <a14:foregroundMark x1="3419" y1="27907" x2="3419" y2="27907"/>
                        <a14:foregroundMark x1="8974" y1="29302" x2="8974" y2="29302"/>
                        <a14:foregroundMark x1="17949" y1="25581" x2="17949" y2="25581"/>
                        <a14:foregroundMark x1="18803" y1="26512" x2="46154" y2="26977"/>
                        <a14:foregroundMark x1="46154" y1="26977" x2="46154" y2="27442"/>
                        <a14:foregroundMark x1="64103" y1="27907" x2="76068" y2="28372"/>
                        <a14:foregroundMark x1="42308" y1="10233" x2="42308" y2="10233"/>
                        <a14:foregroundMark x1="43590" y1="8837" x2="56410" y2="9302"/>
                        <a14:foregroundMark x1="59829" y1="8837" x2="66667" y2="14884"/>
                        <a14:foregroundMark x1="79915" y1="27442" x2="95726" y2="26977"/>
                        <a14:foregroundMark x1="95299" y1="31163" x2="96581" y2="40000"/>
                        <a14:foregroundMark x1="85043" y1="57209" x2="71795" y2="60000"/>
                        <a14:foregroundMark x1="58120" y1="64651" x2="60684" y2="64651"/>
                        <a14:foregroundMark x1="88462" y1="55814" x2="96154" y2="51163"/>
                        <a14:foregroundMark x1="91880" y1="60000" x2="90598" y2="91628"/>
                        <a14:foregroundMark x1="10684" y1="94884" x2="63675" y2="96744"/>
                        <a14:foregroundMark x1="63675" y1="96744" x2="85043" y2="96279"/>
                        <a14:foregroundMark x1="8120" y1="58140" x2="9829" y2="91628"/>
                        <a14:foregroundMark x1="4701" y1="51628" x2="28632" y2="60930"/>
                        <a14:foregroundMark x1="41880" y1="57209" x2="41880" y2="67907"/>
                        <a14:backgroundMark x1="34188" y1="42791" x2="34188" y2="42791"/>
                      </a14:backgroundRemoval>
                    </a14:imgEffect>
                  </a14:imgLayer>
                </a14:imgProps>
              </a:ext>
              <a:ext uri="{28A0092B-C50C-407E-A947-70E740481C1C}">
                <a14:useLocalDpi xmlns:a14="http://schemas.microsoft.com/office/drawing/2010/main" val="0"/>
              </a:ext>
            </a:extLst>
          </a:blip>
          <a:stretch>
            <a:fillRect/>
          </a:stretch>
        </p:blipFill>
        <p:spPr>
          <a:xfrm>
            <a:off x="1971497" y="5003548"/>
            <a:ext cx="1038075" cy="953787"/>
          </a:xfrm>
          <a:prstGeom prst="rect">
            <a:avLst/>
          </a:prstGeom>
        </p:spPr>
      </p:pic>
      <p:pic>
        <p:nvPicPr>
          <p:cNvPr id="22" name="圖片 21">
            <a:extLst>
              <a:ext uri="{FF2B5EF4-FFF2-40B4-BE49-F238E27FC236}">
                <a16:creationId xmlns:a16="http://schemas.microsoft.com/office/drawing/2014/main" id="{2F924CB7-150B-424A-BB5F-CBC579853D3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19167" y1="61000" x2="19167" y2="61000"/>
                        <a14:foregroundMark x1="19833" y1="61000" x2="19833" y2="61000"/>
                        <a14:foregroundMark x1="19500" y1="57833" x2="19500" y2="57833"/>
                        <a14:foregroundMark x1="23167" y1="71500" x2="23167" y2="71500"/>
                        <a14:foregroundMark x1="24167" y1="73667" x2="24167" y2="73667"/>
                        <a14:foregroundMark x1="25333" y1="74833" x2="25333" y2="74833"/>
                        <a14:foregroundMark x1="64500" y1="78833" x2="64500" y2="78833"/>
                        <a14:foregroundMark x1="44667" y1="81000" x2="44667" y2="81000"/>
                        <a14:foregroundMark x1="72167" y1="80500" x2="72167" y2="80500"/>
                        <a14:foregroundMark x1="72333" y1="76500" x2="72333" y2="76500"/>
                        <a14:foregroundMark x1="78000" y1="69333" x2="78000" y2="69333"/>
                        <a14:foregroundMark x1="81500" y1="61167" x2="81500" y2="61167"/>
                        <a14:foregroundMark x1="82500" y1="52833" x2="82500" y2="52833"/>
                        <a14:foregroundMark x1="77167" y1="61667" x2="77167" y2="61667"/>
                        <a14:foregroundMark x1="78000" y1="36500" x2="78000" y2="36500"/>
                        <a14:foregroundMark x1="80500" y1="41833" x2="80500" y2="41833"/>
                        <a14:foregroundMark x1="54167" y1="81667" x2="54167" y2="81667"/>
                        <a14:foregroundMark x1="24000" y1="46000" x2="24000" y2="46000"/>
                        <a14:foregroundMark x1="26500" y1="39333" x2="26500" y2="39333"/>
                        <a14:foregroundMark x1="25167" y1="34833" x2="25167" y2="34833"/>
                        <a14:foregroundMark x1="22000" y1="40500" x2="22000" y2="40500"/>
                        <a14:foregroundMark x1="19500" y1="49167" x2="19500" y2="49167"/>
                        <a14:foregroundMark x1="31500" y1="28000" x2="31500" y2="28000"/>
                        <a14:foregroundMark x1="40167" y1="22833" x2="40167" y2="22833"/>
                        <a14:foregroundMark x1="48500" y1="21333" x2="48500" y2="21333"/>
                        <a14:foregroundMark x1="58167" y1="22500" x2="58167" y2="22500"/>
                        <a14:foregroundMark x1="64833" y1="24833" x2="64833" y2="24833"/>
                        <a14:foregroundMark x1="71833" y1="29333" x2="71833" y2="29333"/>
                        <a14:foregroundMark x1="19167" y1="65167" x2="19167" y2="65167"/>
                        <a14:foregroundMark x1="20167" y1="67500" x2="20167" y2="67500"/>
                        <a14:foregroundMark x1="21000" y1="69667" x2="21000" y2="69667"/>
                        <a14:foregroundMark x1="17167" y1="55000" x2="17167" y2="55000"/>
                        <a14:foregroundMark x1="16833" y1="53500" x2="16833" y2="53500"/>
                        <a14:foregroundMark x1="16833" y1="50833" x2="16833" y2="50833"/>
                        <a14:foregroundMark x1="17500" y1="48167" x2="17500" y2="48167"/>
                        <a14:foregroundMark x1="17833" y1="46167" x2="17833" y2="46167"/>
                        <a14:foregroundMark x1="18333" y1="44000" x2="18333" y2="44000"/>
                        <a14:foregroundMark x1="19000" y1="41667" x2="19000" y2="41667"/>
                        <a14:foregroundMark x1="20000" y1="39000" x2="20000" y2="39000"/>
                        <a14:foregroundMark x1="20833" y1="36833" x2="20833" y2="36833"/>
                        <a14:foregroundMark x1="22167" y1="35167" x2="22167" y2="35167"/>
                        <a14:foregroundMark x1="23167" y1="33167" x2="23167" y2="33167"/>
                        <a14:foregroundMark x1="24667" y1="31333" x2="24667" y2="31333"/>
                        <a14:foregroundMark x1="26500" y1="29167" x2="26500" y2="29167"/>
                        <a14:foregroundMark x1="28167" y1="27833" x2="28167" y2="27833"/>
                        <a14:foregroundMark x1="30333" y1="25833" x2="30333" y2="25833"/>
                        <a14:foregroundMark x1="32167" y1="24667" x2="32167" y2="24667"/>
                        <a14:foregroundMark x1="34500" y1="23667" x2="34500" y2="23667"/>
                        <a14:foregroundMark x1="35667" y1="22167" x2="35667" y2="22167"/>
                        <a14:foregroundMark x1="38167" y1="21167" x2="38167" y2="21167"/>
                        <a14:foregroundMark x1="40667" y1="20500" x2="40667" y2="20500"/>
                        <a14:foregroundMark x1="42500" y1="20000" x2="42500" y2="20000"/>
                        <a14:foregroundMark x1="45167" y1="19167" x2="45167" y2="19167"/>
                        <a14:foregroundMark x1="47833" y1="19000" x2="47833" y2="19000"/>
                        <a14:foregroundMark x1="49833" y1="19000" x2="49833" y2="19000"/>
                        <a14:foregroundMark x1="52833" y1="19333" x2="52833" y2="19333"/>
                        <a14:foregroundMark x1="55000" y1="19167" x2="55000" y2="19167"/>
                        <a14:foregroundMark x1="57167" y1="19500" x2="57167" y2="19500"/>
                        <a14:foregroundMark x1="59667" y1="20167" x2="59667" y2="20167"/>
                        <a14:foregroundMark x1="62167" y1="21000" x2="62167" y2="21000"/>
                        <a14:foregroundMark x1="63833" y1="21667" x2="63833" y2="21667"/>
                        <a14:foregroundMark x1="66167" y1="22500" x2="66167" y2="22500"/>
                        <a14:foregroundMark x1="69000" y1="24000" x2="69000" y2="24000"/>
                        <a14:foregroundMark x1="69833" y1="24667" x2="69833" y2="24667"/>
                        <a14:foregroundMark x1="72167" y1="26167" x2="72167" y2="26167"/>
                        <a14:foregroundMark x1="74167" y1="28000" x2="74167" y2="28000"/>
                        <a14:foregroundMark x1="76000" y1="29833" x2="76000" y2="29833"/>
                        <a14:foregroundMark x1="77333" y1="31000" x2="77333" y2="31000"/>
                        <a14:foregroundMark x1="79333" y1="33333" x2="79333" y2="33333"/>
                        <a14:foregroundMark x1="80500" y1="35833" x2="80500" y2="35833"/>
                        <a14:foregroundMark x1="81667" y1="37500" x2="81667" y2="37500"/>
                        <a14:foregroundMark x1="82500" y1="39500" x2="82500" y2="39500"/>
                        <a14:foregroundMark x1="83333" y1="41500" x2="83333" y2="41500"/>
                        <a14:foregroundMark x1="84000" y1="44000" x2="84000" y2="44000"/>
                        <a14:foregroundMark x1="84833" y1="46500" x2="84833" y2="46500"/>
                        <a14:foregroundMark x1="85000" y1="48833" x2="85000" y2="48833"/>
                        <a14:foregroundMark x1="85333" y1="51000" x2="85333" y2="51000"/>
                        <a14:foregroundMark x1="85500" y1="53667" x2="85500" y2="53667"/>
                        <a14:foregroundMark x1="85167" y1="56167" x2="85167" y2="56167"/>
                        <a14:foregroundMark x1="85167" y1="58500" x2="85167" y2="58500"/>
                        <a14:foregroundMark x1="84500" y1="61000" x2="84500" y2="61000"/>
                        <a14:foregroundMark x1="83833" y1="63333" x2="83833" y2="63333"/>
                        <a14:foregroundMark x1="83167" y1="65167" x2="83167" y2="65167"/>
                        <a14:foregroundMark x1="81833" y1="67500" x2="81833" y2="67500"/>
                        <a14:foregroundMark x1="81167" y1="69500" x2="81167" y2="69500"/>
                        <a14:foregroundMark x1="79833" y1="71833" x2="79833" y2="71833"/>
                        <a14:foregroundMark x1="78667" y1="73500" x2="78667" y2="73500"/>
                        <a14:foregroundMark x1="76833" y1="75500" x2="76833" y2="75500"/>
                        <a14:foregroundMark x1="75500" y1="77167" x2="75500" y2="77167"/>
                        <a14:foregroundMark x1="46833" y1="81500" x2="46833" y2="81500"/>
                        <a14:foregroundMark x1="50500" y1="82167" x2="50500" y2="82167"/>
                        <a14:foregroundMark x1="57167" y1="81333" x2="57167" y2="81333"/>
                        <a14:foregroundMark x1="47833" y1="81500" x2="47833" y2="81500"/>
                      </a14:backgroundRemoval>
                    </a14:imgEffect>
                  </a14:imgLayer>
                </a14:imgProps>
              </a:ext>
              <a:ext uri="{28A0092B-C50C-407E-A947-70E740481C1C}">
                <a14:useLocalDpi xmlns:a14="http://schemas.microsoft.com/office/drawing/2010/main" val="0"/>
              </a:ext>
            </a:extLst>
          </a:blip>
          <a:stretch>
            <a:fillRect/>
          </a:stretch>
        </p:blipFill>
        <p:spPr>
          <a:xfrm>
            <a:off x="-2029168" y="7002926"/>
            <a:ext cx="4088689" cy="4088689"/>
          </a:xfrm>
          <a:prstGeom prst="rect">
            <a:avLst/>
          </a:prstGeom>
        </p:spPr>
      </p:pic>
      <p:pic>
        <p:nvPicPr>
          <p:cNvPr id="26" name="Picture 4" descr="桂冠图片素材-桂冠图片大全-桂冠高清图片素材-桂冠未来素材下载"/>
          <p:cNvPicPr>
            <a:picLocks noChangeAspect="1" noChangeArrowheads="1"/>
          </p:cNvPicPr>
          <p:nvPr/>
        </p:nvPicPr>
        <p:blipFill rotWithShape="1">
          <a:blip r:embed="rId14">
            <a:duotone>
              <a:schemeClr val="accent4">
                <a:shade val="45000"/>
                <a:satMod val="135000"/>
              </a:schemeClr>
              <a:prstClr val="white"/>
            </a:duotone>
            <a:extLst>
              <a:ext uri="{BEBA8EAE-BF5A-486C-A8C5-ECC9F3942E4B}">
                <a14:imgProps xmlns:a14="http://schemas.microsoft.com/office/drawing/2010/main">
                  <a14:imgLayer r:embed="rId15">
                    <a14:imgEffect>
                      <a14:backgroundRemoval t="3750" b="95750" l="30500" r="44375"/>
                    </a14:imgEffect>
                  </a14:imgLayer>
                </a14:imgProps>
              </a:ext>
              <a:ext uri="{28A0092B-C50C-407E-A947-70E740481C1C}">
                <a14:useLocalDpi xmlns:a14="http://schemas.microsoft.com/office/drawing/2010/main" val="0"/>
              </a:ext>
            </a:extLst>
          </a:blip>
          <a:srcRect l="29745" r="51435" b="46362"/>
          <a:stretch/>
        </p:blipFill>
        <p:spPr bwMode="auto">
          <a:xfrm rot="14194705">
            <a:off x="16494687" y="571450"/>
            <a:ext cx="1434125" cy="408718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桂冠图片素材-桂冠图片大全-桂冠高清图片素材-桂冠未来素材下载"/>
          <p:cNvPicPr>
            <a:picLocks noChangeAspect="1" noChangeArrowheads="1"/>
          </p:cNvPicPr>
          <p:nvPr/>
        </p:nvPicPr>
        <p:blipFill rotWithShape="1">
          <a:blip r:embed="rId16">
            <a:duotone>
              <a:schemeClr val="accent4">
                <a:shade val="45000"/>
                <a:satMod val="135000"/>
              </a:schemeClr>
              <a:prstClr val="white"/>
            </a:duotone>
            <a:extLst>
              <a:ext uri="{BEBA8EAE-BF5A-486C-A8C5-ECC9F3942E4B}">
                <a14:imgProps xmlns:a14="http://schemas.microsoft.com/office/drawing/2010/main">
                  <a14:imgLayer r:embed="rId15">
                    <a14:imgEffect>
                      <a14:backgroundRemoval t="48500" b="73125" l="42375" r="61125"/>
                    </a14:imgEffect>
                  </a14:imgLayer>
                </a14:imgProps>
              </a:ext>
              <a:ext uri="{28A0092B-C50C-407E-A947-70E740481C1C}">
                <a14:useLocalDpi xmlns:a14="http://schemas.microsoft.com/office/drawing/2010/main" val="0"/>
              </a:ext>
            </a:extLst>
          </a:blip>
          <a:srcRect l="45144" t="49118" r="38240" b="38342"/>
          <a:stretch/>
        </p:blipFill>
        <p:spPr bwMode="auto">
          <a:xfrm rot="15214746">
            <a:off x="16770263" y="-472748"/>
            <a:ext cx="2162231" cy="1871060"/>
          </a:xfrm>
          <a:prstGeom prst="rect">
            <a:avLst/>
          </a:prstGeom>
          <a:noFill/>
          <a:extLst>
            <a:ext uri="{909E8E84-426E-40DD-AFC4-6F175D3DCCD1}">
              <a14:hiddenFill xmlns:a14="http://schemas.microsoft.com/office/drawing/2010/main">
                <a:solidFill>
                  <a:srgbClr val="FFFFFF"/>
                </a:solidFill>
              </a14:hiddenFill>
            </a:ext>
          </a:extLst>
        </p:spPr>
      </p:pic>
      <p:sp>
        <p:nvSpPr>
          <p:cNvPr id="25" name="投影片編號版面配置區 24"/>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38</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3338421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0873CE2-75D3-4BF2-A233-1D0B742405CA}"/>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l="35050" b="55190"/>
          <a:stretch/>
        </p:blipFill>
        <p:spPr>
          <a:xfrm flipH="1">
            <a:off x="12325338" y="3149600"/>
            <a:ext cx="5962662" cy="7137400"/>
          </a:xfrm>
          <a:prstGeom prst="rect">
            <a:avLst/>
          </a:prstGeom>
        </p:spPr>
      </p:pic>
      <p:sp>
        <p:nvSpPr>
          <p:cNvPr id="3" name="文字方塊 2">
            <a:extLst>
              <a:ext uri="{FF2B5EF4-FFF2-40B4-BE49-F238E27FC236}">
                <a16:creationId xmlns:a16="http://schemas.microsoft.com/office/drawing/2014/main" id="{7FE632EF-0EF4-4E8D-B286-6B3341E1072E}"/>
              </a:ext>
            </a:extLst>
          </p:cNvPr>
          <p:cNvSpPr txBox="1"/>
          <p:nvPr/>
        </p:nvSpPr>
        <p:spPr>
          <a:xfrm>
            <a:off x="4961164" y="2957781"/>
            <a:ext cx="8365672" cy="1862048"/>
          </a:xfrm>
          <a:prstGeom prst="rect">
            <a:avLst/>
          </a:prstGeom>
          <a:noFill/>
        </p:spPr>
        <p:txBody>
          <a:bodyPr wrap="square" rtlCol="0">
            <a:spAutoFit/>
          </a:bodyPr>
          <a:lstStyle/>
          <a:p>
            <a:r>
              <a:rPr lang="en-US" altLang="zh-TW" sz="11500" b="1" dirty="0">
                <a:latin typeface="微軟正黑體" panose="020B0604030504040204" pitchFamily="34" charset="-120"/>
                <a:ea typeface="微軟正黑體" panose="020B0604030504040204" pitchFamily="34" charset="-120"/>
              </a:rPr>
              <a:t>T H A N K S</a:t>
            </a:r>
            <a:endParaRPr lang="zh-TW" altLang="en-US" sz="11500" b="1"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795B702C-9017-4F1F-AFCA-D762AAEC7E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6222" y1="14222" x2="26222" y2="14222"/>
                        <a14:foregroundMark x1="24889" y1="16444" x2="24889" y2="16444"/>
                        <a14:foregroundMark x1="21333" y1="17778" x2="17778" y2="21333"/>
                      </a14:backgroundRemoval>
                    </a14:imgEffect>
                  </a14:imgLayer>
                </a14:imgProps>
              </a:ext>
              <a:ext uri="{28A0092B-C50C-407E-A947-70E740481C1C}">
                <a14:useLocalDpi xmlns:a14="http://schemas.microsoft.com/office/drawing/2010/main" val="0"/>
              </a:ext>
            </a:extLst>
          </a:blip>
          <a:stretch>
            <a:fillRect/>
          </a:stretch>
        </p:blipFill>
        <p:spPr>
          <a:xfrm rot="7650731">
            <a:off x="11874906" y="2643244"/>
            <a:ext cx="2491121" cy="2491121"/>
          </a:xfrm>
          <a:prstGeom prst="rect">
            <a:avLst/>
          </a:prstGeom>
        </p:spPr>
      </p:pic>
      <p:sp>
        <p:nvSpPr>
          <p:cNvPr id="6" name="文字方塊 5">
            <a:extLst>
              <a:ext uri="{FF2B5EF4-FFF2-40B4-BE49-F238E27FC236}">
                <a16:creationId xmlns:a16="http://schemas.microsoft.com/office/drawing/2014/main" id="{723A88D0-04F0-4E16-B5BB-1D95F5BABC8B}"/>
              </a:ext>
            </a:extLst>
          </p:cNvPr>
          <p:cNvSpPr txBox="1"/>
          <p:nvPr/>
        </p:nvSpPr>
        <p:spPr>
          <a:xfrm>
            <a:off x="4961164" y="4710221"/>
            <a:ext cx="7649936" cy="1200329"/>
          </a:xfrm>
          <a:prstGeom prst="rect">
            <a:avLst/>
          </a:prstGeom>
          <a:noFill/>
        </p:spPr>
        <p:txBody>
          <a:bodyPr wrap="square" rtlCol="0">
            <a:spAutoFit/>
          </a:bodyPr>
          <a:lstStyle/>
          <a:p>
            <a:r>
              <a:rPr lang="zh-TW" altLang="en-US" sz="7200" b="1" dirty="0">
                <a:solidFill>
                  <a:srgbClr val="305079"/>
                </a:solidFill>
                <a:latin typeface="微軟正黑體" panose="020B0604030504040204" pitchFamily="34" charset="-120"/>
                <a:ea typeface="微軟正黑體" panose="020B0604030504040204" pitchFamily="34" charset="-120"/>
              </a:rPr>
              <a:t>謝     謝     聆     聽</a:t>
            </a:r>
          </a:p>
        </p:txBody>
      </p:sp>
      <p:pic>
        <p:nvPicPr>
          <p:cNvPr id="8" name="圖片 7">
            <a:extLst>
              <a:ext uri="{FF2B5EF4-FFF2-40B4-BE49-F238E27FC236}">
                <a16:creationId xmlns:a16="http://schemas.microsoft.com/office/drawing/2014/main" id="{06B3C9C2-8158-4237-9D97-3A408AA0E205}"/>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l="23856" t="14592" r="4999" b="58004"/>
          <a:stretch/>
        </p:blipFill>
        <p:spPr>
          <a:xfrm flipV="1">
            <a:off x="0" y="3886"/>
            <a:ext cx="6531429" cy="4364914"/>
          </a:xfrm>
          <a:prstGeom prst="rect">
            <a:avLst/>
          </a:prstGeom>
        </p:spPr>
      </p:pic>
      <p:sp>
        <p:nvSpPr>
          <p:cNvPr id="7" name="投影片編號版面配置區 6"/>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39</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5183120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55562" y="1389145"/>
            <a:ext cx="16976875" cy="3539430"/>
          </a:xfrm>
          <a:prstGeom prst="rect">
            <a:avLst/>
          </a:prstGeom>
        </p:spPr>
        <p:txBody>
          <a:bodyPr wrap="square">
            <a:spAutoFit/>
          </a:bodyPr>
          <a:lstStyle/>
          <a:p>
            <a:pPr>
              <a:lnSpc>
                <a:spcPct val="200000"/>
              </a:lnSpc>
            </a:pPr>
            <a:r>
              <a:rPr lang="zh-TW" altLang="zh-TW" sz="2800" b="1" dirty="0">
                <a:latin typeface="微軟正黑體" panose="020B0604030504040204" pitchFamily="34" charset="-120"/>
                <a:ea typeface="微軟正黑體" panose="020B0604030504040204" pitchFamily="34" charset="-120"/>
              </a:rPr>
              <a:t>隨著工業</a:t>
            </a:r>
            <a:r>
              <a:rPr lang="en-US" altLang="zh-TW" sz="2800" b="1" dirty="0">
                <a:latin typeface="微軟正黑體" panose="020B0604030504040204" pitchFamily="34" charset="-120"/>
                <a:ea typeface="微軟正黑體" panose="020B0604030504040204" pitchFamily="34" charset="-120"/>
              </a:rPr>
              <a:t>4.0</a:t>
            </a:r>
            <a:r>
              <a:rPr lang="zh-TW" altLang="zh-TW" sz="2800" b="1" dirty="0">
                <a:latin typeface="微軟正黑體" panose="020B0604030504040204" pitchFamily="34" charset="-120"/>
                <a:ea typeface="微軟正黑體" panose="020B0604030504040204" pitchFamily="34" charset="-120"/>
              </a:rPr>
              <a:t>的發展，在工業的應用上，定位應用主要在於</a:t>
            </a:r>
            <a:r>
              <a:rPr lang="zh-TW" altLang="zh-TW" sz="2800" b="1" dirty="0">
                <a:solidFill>
                  <a:srgbClr val="C00000"/>
                </a:solidFill>
                <a:latin typeface="微軟正黑體" panose="020B0604030504040204" pitchFamily="34" charset="-120"/>
                <a:ea typeface="微軟正黑體" panose="020B0604030504040204" pitchFamily="34" charset="-120"/>
              </a:rPr>
              <a:t>設備</a:t>
            </a:r>
            <a:r>
              <a:rPr lang="zh-TW" altLang="en-US" sz="2800" b="1" dirty="0">
                <a:solidFill>
                  <a:srgbClr val="C00000"/>
                </a:solidFill>
                <a:latin typeface="微軟正黑體" panose="020B0604030504040204" pitchFamily="34" charset="-120"/>
                <a:ea typeface="微軟正黑體" panose="020B0604030504040204" pitchFamily="34" charset="-120"/>
              </a:rPr>
              <a:t>審核</a:t>
            </a:r>
            <a:r>
              <a:rPr lang="zh-TW" altLang="zh-TW" sz="2800" b="1" dirty="0">
                <a:solidFill>
                  <a:srgbClr val="C00000"/>
                </a:solidFill>
                <a:latin typeface="微軟正黑體" panose="020B0604030504040204" pitchFamily="34" charset="-120"/>
                <a:ea typeface="微軟正黑體" panose="020B0604030504040204" pitchFamily="34" charset="-120"/>
              </a:rPr>
              <a:t>計算</a:t>
            </a:r>
            <a:r>
              <a:rPr lang="zh-TW" altLang="zh-TW" sz="2800" b="1" dirty="0">
                <a:latin typeface="微軟正黑體" panose="020B0604030504040204" pitchFamily="34" charset="-120"/>
                <a:ea typeface="微軟正黑體" panose="020B0604030504040204" pitchFamily="34" charset="-120"/>
              </a:rPr>
              <a:t>、</a:t>
            </a:r>
            <a:r>
              <a:rPr lang="zh-TW" altLang="zh-TW" sz="2800" b="1" dirty="0">
                <a:solidFill>
                  <a:srgbClr val="C00000"/>
                </a:solidFill>
                <a:latin typeface="微軟正黑體" panose="020B0604030504040204" pitchFamily="34" charset="-120"/>
                <a:ea typeface="微軟正黑體" panose="020B0604030504040204" pitchFamily="34" charset="-120"/>
              </a:rPr>
              <a:t>調度</a:t>
            </a:r>
            <a:r>
              <a:rPr lang="zh-TW" altLang="zh-TW" sz="2800" b="1" dirty="0">
                <a:latin typeface="微軟正黑體" panose="020B0604030504040204" pitchFamily="34" charset="-120"/>
                <a:ea typeface="微軟正黑體" panose="020B0604030504040204" pitchFamily="34" charset="-120"/>
              </a:rPr>
              <a:t>和</a:t>
            </a:r>
            <a:r>
              <a:rPr lang="zh-TW" altLang="zh-TW" sz="2800" b="1" dirty="0">
                <a:solidFill>
                  <a:srgbClr val="C00000"/>
                </a:solidFill>
                <a:latin typeface="微軟正黑體" panose="020B0604030504040204" pitchFamily="34" charset="-120"/>
                <a:ea typeface="微軟正黑體" panose="020B0604030504040204" pitchFamily="34" charset="-120"/>
              </a:rPr>
              <a:t>安排生產</a:t>
            </a:r>
            <a:r>
              <a:rPr lang="zh-TW" altLang="zh-TW" sz="2800" b="1" dirty="0">
                <a:latin typeface="微軟正黑體" panose="020B0604030504040204" pitchFamily="34" charset="-120"/>
                <a:ea typeface="微軟正黑體" panose="020B0604030504040204" pitchFamily="34" charset="-120"/>
              </a:rPr>
              <a:t>等活動，並在其基礎下結合</a:t>
            </a:r>
            <a:r>
              <a:rPr lang="zh-TW" altLang="zh-TW" sz="2800" b="1" dirty="0">
                <a:solidFill>
                  <a:srgbClr val="C00000"/>
                </a:solidFill>
                <a:latin typeface="微軟正黑體" panose="020B0604030504040204" pitchFamily="34" charset="-120"/>
                <a:ea typeface="微軟正黑體" panose="020B0604030504040204" pitchFamily="34" charset="-120"/>
              </a:rPr>
              <a:t>製造執行系統</a:t>
            </a:r>
            <a:r>
              <a:rPr lang="en-US" altLang="zh-TW" sz="2800" b="1" dirty="0">
                <a:latin typeface="微軟正黑體" panose="020B0604030504040204" pitchFamily="34" charset="-120"/>
                <a:ea typeface="微軟正黑體" panose="020B0604030504040204" pitchFamily="34" charset="-120"/>
              </a:rPr>
              <a:t>(Manufacturing Execution System, </a:t>
            </a:r>
            <a:r>
              <a:rPr lang="en-US" altLang="zh-TW" sz="2800" b="1" dirty="0">
                <a:solidFill>
                  <a:srgbClr val="C00000"/>
                </a:solidFill>
                <a:latin typeface="微軟正黑體" panose="020B0604030504040204" pitchFamily="34" charset="-120"/>
                <a:ea typeface="微軟正黑體" panose="020B0604030504040204" pitchFamily="34" charset="-120"/>
              </a:rPr>
              <a:t>MES</a:t>
            </a:r>
            <a:r>
              <a:rPr lang="en-US" altLang="zh-TW" sz="2800" b="1" dirty="0">
                <a:latin typeface="微軟正黑體" panose="020B0604030504040204" pitchFamily="34" charset="-120"/>
                <a:ea typeface="微軟正黑體" panose="020B0604030504040204" pitchFamily="34" charset="-120"/>
              </a:rPr>
              <a:t>)</a:t>
            </a:r>
            <a:r>
              <a:rPr lang="zh-TW" altLang="zh-TW" sz="2800" b="1" dirty="0">
                <a:latin typeface="微軟正黑體" panose="020B0604030504040204" pitchFamily="34" charset="-120"/>
                <a:ea typeface="微軟正黑體" panose="020B0604030504040204" pitchFamily="34" charset="-120"/>
              </a:rPr>
              <a:t>系統，能夠進一步提高工廠的生產效率。從過去的</a:t>
            </a:r>
            <a:r>
              <a:rPr lang="en-US" altLang="zh-TW" sz="2800" b="1" dirty="0">
                <a:latin typeface="微軟正黑體" panose="020B0604030504040204" pitchFamily="34" charset="-120"/>
                <a:ea typeface="微軟正黑體" panose="020B0604030504040204" pitchFamily="34" charset="-120"/>
              </a:rPr>
              <a:t>GPS</a:t>
            </a:r>
            <a:r>
              <a:rPr lang="zh-TW" altLang="zh-TW" sz="2800" b="1" dirty="0">
                <a:latin typeface="微軟正黑體" panose="020B0604030504040204" pitchFamily="34" charset="-120"/>
                <a:ea typeface="微軟正黑體" panose="020B0604030504040204" pitchFamily="34" charset="-120"/>
              </a:rPr>
              <a:t>定位發展開始，從使用需求上，對於定位系統精準度</a:t>
            </a:r>
            <a:r>
              <a:rPr lang="zh-TW" altLang="en-US" sz="2800" b="1" dirty="0">
                <a:latin typeface="微軟正黑體" panose="020B0604030504040204" pitchFamily="34" charset="-120"/>
                <a:ea typeface="微軟正黑體" panose="020B0604030504040204" pitchFamily="34" charset="-120"/>
              </a:rPr>
              <a:t>要求</a:t>
            </a:r>
            <a:r>
              <a:rPr lang="zh-TW" altLang="zh-TW" sz="2800" b="1" dirty="0">
                <a:latin typeface="微軟正黑體" panose="020B0604030504040204" pitchFamily="34" charset="-120"/>
                <a:ea typeface="微軟正黑體" panose="020B0604030504040204" pitchFamily="34" charset="-120"/>
              </a:rPr>
              <a:t>逐年增高，使用無線電波技術的</a:t>
            </a:r>
            <a:r>
              <a:rPr lang="en-US" altLang="zh-TW" sz="2800" b="1" dirty="0" err="1">
                <a:solidFill>
                  <a:srgbClr val="C00000"/>
                </a:solidFill>
                <a:latin typeface="微軟正黑體" panose="020B0604030504040204" pitchFamily="34" charset="-120"/>
                <a:ea typeface="微軟正黑體" panose="020B0604030504040204" pitchFamily="34" charset="-120"/>
              </a:rPr>
              <a:t>WiFi</a:t>
            </a:r>
            <a:r>
              <a:rPr lang="zh-TW" altLang="zh-TW" sz="2800" b="1" dirty="0">
                <a:solidFill>
                  <a:srgbClr val="C00000"/>
                </a:solidFill>
                <a:latin typeface="微軟正黑體" panose="020B0604030504040204" pitchFamily="34" charset="-120"/>
                <a:ea typeface="微軟正黑體" panose="020B0604030504040204" pitchFamily="34" charset="-120"/>
              </a:rPr>
              <a:t>、藍牙、</a:t>
            </a:r>
            <a:r>
              <a:rPr lang="en-US" altLang="zh-TW" sz="2800" b="1" dirty="0">
                <a:solidFill>
                  <a:srgbClr val="C00000"/>
                </a:solidFill>
                <a:latin typeface="微軟正黑體" panose="020B0604030504040204" pitchFamily="34" charset="-120"/>
                <a:ea typeface="微軟正黑體" panose="020B0604030504040204" pitchFamily="34" charset="-120"/>
              </a:rPr>
              <a:t>RFID</a:t>
            </a:r>
            <a:r>
              <a:rPr lang="zh-TW" altLang="zh-TW" sz="2800" b="1" dirty="0">
                <a:solidFill>
                  <a:srgbClr val="C00000"/>
                </a:solidFill>
                <a:latin typeface="微軟正黑體" panose="020B0604030504040204" pitchFamily="34" charset="-120"/>
                <a:ea typeface="微軟正黑體" panose="020B0604030504040204" pitchFamily="34" charset="-120"/>
              </a:rPr>
              <a:t>與</a:t>
            </a:r>
            <a:r>
              <a:rPr lang="en-US" altLang="zh-TW" sz="2800" b="1" dirty="0">
                <a:solidFill>
                  <a:srgbClr val="C00000"/>
                </a:solidFill>
                <a:latin typeface="微軟正黑體" panose="020B0604030504040204" pitchFamily="34" charset="-120"/>
                <a:ea typeface="微軟正黑體" panose="020B0604030504040204" pitchFamily="34" charset="-120"/>
              </a:rPr>
              <a:t>UWB</a:t>
            </a:r>
            <a:r>
              <a:rPr lang="zh-TW" altLang="zh-TW" sz="2800" b="1" dirty="0">
                <a:latin typeface="微軟正黑體" panose="020B0604030504040204" pitchFamily="34" charset="-120"/>
                <a:ea typeface="微軟正黑體" panose="020B0604030504040204" pitchFamily="34" charset="-120"/>
              </a:rPr>
              <a:t>等技術相繼出現。以精準度而言，</a:t>
            </a:r>
            <a:r>
              <a:rPr lang="en-US" altLang="zh-TW" sz="2800" b="1" dirty="0">
                <a:latin typeface="微軟正黑體" panose="020B0604030504040204" pitchFamily="34" charset="-120"/>
                <a:ea typeface="微軟正黑體" panose="020B0604030504040204" pitchFamily="34" charset="-120"/>
              </a:rPr>
              <a:t>UWB</a:t>
            </a:r>
            <a:r>
              <a:rPr lang="zh-TW" altLang="zh-TW" sz="2800" b="1" dirty="0">
                <a:latin typeface="微軟正黑體" panose="020B0604030504040204" pitchFamily="34" charset="-120"/>
                <a:ea typeface="微軟正黑體" panose="020B0604030504040204" pitchFamily="34" charset="-120"/>
              </a:rPr>
              <a:t>技術之定位系統的定位能力也使其成為主流</a:t>
            </a:r>
            <a:r>
              <a:rPr lang="zh-TW" altLang="zh-TW" sz="2800" b="1" dirty="0" smtClean="0">
                <a:latin typeface="微軟正黑體" panose="020B0604030504040204" pitchFamily="34" charset="-120"/>
                <a:ea typeface="微軟正黑體" panose="020B0604030504040204" pitchFamily="34" charset="-120"/>
              </a:rPr>
              <a:t>。</a:t>
            </a:r>
            <a:endParaRPr lang="zh-TW" altLang="zh-TW" sz="2800" b="1" dirty="0">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9B3D2781-535B-44B2-8293-1C17A742EADE}"/>
              </a:ext>
            </a:extLst>
          </p:cNvPr>
          <p:cNvGrpSpPr/>
          <p:nvPr/>
        </p:nvGrpSpPr>
        <p:grpSpPr>
          <a:xfrm>
            <a:off x="7656008" y="-23446"/>
            <a:ext cx="2975985" cy="1457233"/>
            <a:chOff x="7656008" y="-23446"/>
            <a:chExt cx="2975985" cy="1457233"/>
          </a:xfrm>
        </p:grpSpPr>
        <p:sp>
          <p:nvSpPr>
            <p:cNvPr id="6" name="文字方塊 5">
              <a:extLst>
                <a:ext uri="{FF2B5EF4-FFF2-40B4-BE49-F238E27FC236}">
                  <a16:creationId xmlns:a16="http://schemas.microsoft.com/office/drawing/2014/main" id="{A52CC459-B1FC-44BD-B7A4-A38F38C4E21E}"/>
                </a:ext>
              </a:extLst>
            </p:cNvPr>
            <p:cNvSpPr txBox="1"/>
            <p:nvPr/>
          </p:nvSpPr>
          <p:spPr>
            <a:xfrm>
              <a:off x="7746615" y="480000"/>
              <a:ext cx="2794771"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研究背景</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8" name="圖片 7">
              <a:extLst>
                <a:ext uri="{FF2B5EF4-FFF2-40B4-BE49-F238E27FC236}">
                  <a16:creationId xmlns:a16="http://schemas.microsoft.com/office/drawing/2014/main" id="{DD906A6E-29C2-41E3-944A-66FF4416ECAE}"/>
                </a:ext>
              </a:extLst>
            </p:cNvPr>
            <p:cNvPicPr>
              <a:picLocks noChangeAspect="1"/>
            </p:cNvPicPr>
            <p:nvPr/>
          </p:nvPicPr>
          <p:blipFill rotWithShape="1">
            <a:blip r:embed="rId3">
              <a:extLst>
                <a:ext uri="{28A0092B-C50C-407E-A947-70E740481C1C}">
                  <a14:useLocalDpi xmlns:a14="http://schemas.microsoft.com/office/drawing/2010/main" val="0"/>
                </a:ext>
              </a:extLst>
            </a:blip>
            <a:srcRect t="59202" b="14787"/>
            <a:stretch/>
          </p:blipFill>
          <p:spPr>
            <a:xfrm>
              <a:off x="7656008" y="-23446"/>
              <a:ext cx="2975985" cy="612630"/>
            </a:xfrm>
            <a:prstGeom prst="rect">
              <a:avLst/>
            </a:prstGeom>
          </p:spPr>
        </p:pic>
      </p:grpSp>
      <p:grpSp>
        <p:nvGrpSpPr>
          <p:cNvPr id="51" name="群組 50"/>
          <p:cNvGrpSpPr/>
          <p:nvPr/>
        </p:nvGrpSpPr>
        <p:grpSpPr>
          <a:xfrm>
            <a:off x="2688290" y="4949553"/>
            <a:ext cx="12911421" cy="5080152"/>
            <a:chOff x="1361437" y="4949553"/>
            <a:chExt cx="12911421" cy="5080152"/>
          </a:xfrm>
        </p:grpSpPr>
        <p:pic>
          <p:nvPicPr>
            <p:cNvPr id="13" name="圖片 12"/>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0" b="100000" l="0" r="100000"/>
                      </a14:imgEffect>
                    </a14:imgLayer>
                  </a14:imgProps>
                </a:ext>
              </a:extLst>
            </a:blip>
            <a:srcRect b="40374"/>
            <a:stretch/>
          </p:blipFill>
          <p:spPr>
            <a:xfrm rot="5400000" flipV="1">
              <a:off x="4004978" y="6796706"/>
              <a:ext cx="983452" cy="1347610"/>
            </a:xfrm>
            <a:prstGeom prst="rect">
              <a:avLst/>
            </a:prstGeom>
          </p:spPr>
        </p:pic>
        <p:pic>
          <p:nvPicPr>
            <p:cNvPr id="18" name="圖片 17"/>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5">
                      <a14:imgEffect>
                        <a14:backgroundRemoval t="0" b="100000" l="0" r="100000"/>
                      </a14:imgEffect>
                      <a14:imgEffect>
                        <a14:artisticPaintStrokes/>
                      </a14:imgEffect>
                      <a14:imgEffect>
                        <a14:brightnessContrast bright="-40000" contrast="-40000"/>
                      </a14:imgEffect>
                    </a14:imgLayer>
                  </a14:imgProps>
                </a:ext>
              </a:extLst>
            </a:blip>
            <a:stretch>
              <a:fillRect/>
            </a:stretch>
          </p:blipFill>
          <p:spPr>
            <a:xfrm rot="16200000">
              <a:off x="3822900" y="5283697"/>
              <a:ext cx="1347609" cy="1347609"/>
            </a:xfrm>
            <a:prstGeom prst="rect">
              <a:avLst/>
            </a:prstGeom>
          </p:spPr>
        </p:pic>
        <p:pic>
          <p:nvPicPr>
            <p:cNvPr id="22" name="圖片 21"/>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rot="5400000" flipV="1">
              <a:off x="3822899" y="8309717"/>
              <a:ext cx="1347609" cy="1347609"/>
            </a:xfrm>
            <a:prstGeom prst="rect">
              <a:avLst/>
            </a:prstGeom>
          </p:spPr>
        </p:pic>
        <p:grpSp>
          <p:nvGrpSpPr>
            <p:cNvPr id="23" name="群組 22"/>
            <p:cNvGrpSpPr/>
            <p:nvPr/>
          </p:nvGrpSpPr>
          <p:grpSpPr>
            <a:xfrm flipH="1">
              <a:off x="1361437" y="6733092"/>
              <a:ext cx="2470243" cy="1555610"/>
              <a:chOff x="2521319" y="5491392"/>
              <a:chExt cx="2470243" cy="1555610"/>
            </a:xfrm>
          </p:grpSpPr>
          <p:sp>
            <p:nvSpPr>
              <p:cNvPr id="24" name="文字方塊 23"/>
              <p:cNvSpPr txBox="1"/>
              <p:nvPr/>
            </p:nvSpPr>
            <p:spPr>
              <a:xfrm>
                <a:off x="2862512" y="5947251"/>
                <a:ext cx="2129050" cy="584775"/>
              </a:xfrm>
              <a:prstGeom prst="rect">
                <a:avLst/>
              </a:prstGeom>
              <a:noFill/>
            </p:spPr>
            <p:txBody>
              <a:bodyPr wrap="square" rtlCol="0">
                <a:spAutoFit/>
              </a:bodyPr>
              <a:lstStyle/>
              <a:p>
                <a:r>
                  <a:rPr lang="zh-TW" altLang="en-US" sz="3200" b="1" dirty="0">
                    <a:solidFill>
                      <a:srgbClr val="305079"/>
                    </a:solidFill>
                    <a:latin typeface="微軟正黑體" panose="020B0604030504040204" pitchFamily="34" charset="-120"/>
                    <a:ea typeface="微軟正黑體" panose="020B0604030504040204" pitchFamily="34" charset="-120"/>
                  </a:rPr>
                  <a:t>生產安排</a:t>
                </a:r>
                <a:endParaRPr lang="en-US" altLang="zh-TW" sz="3200" b="1" dirty="0" smtClean="0">
                  <a:solidFill>
                    <a:srgbClr val="305079"/>
                  </a:solidFill>
                  <a:latin typeface="微軟正黑體" panose="020B0604030504040204" pitchFamily="34" charset="-120"/>
                  <a:ea typeface="微軟正黑體" panose="020B0604030504040204" pitchFamily="34" charset="-120"/>
                </a:endParaRPr>
              </a:p>
            </p:txBody>
          </p:sp>
          <p:pic>
            <p:nvPicPr>
              <p:cNvPr id="25" name="圖片 24"/>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4375" b="94375" l="3125" r="95000">
                            <a14:foregroundMark x1="31250" y1="21875" x2="31250" y2="21875"/>
                            <a14:foregroundMark x1="36875" y1="18750" x2="36875" y2="18750"/>
                            <a14:foregroundMark x1="43125" y1="16875" x2="43125" y2="16875"/>
                            <a14:foregroundMark x1="50625" y1="16250" x2="50625" y2="16250"/>
                            <a14:foregroundMark x1="56250" y1="16875" x2="56250" y2="16875"/>
                            <a14:foregroundMark x1="63125" y1="18750" x2="63125" y2="18750"/>
                            <a14:foregroundMark x1="69375" y1="21875" x2="69375" y2="21875"/>
                            <a14:foregroundMark x1="73750" y1="26250" x2="73750" y2="26250"/>
                            <a14:foregroundMark x1="78125" y1="31250" x2="78125" y2="31250"/>
                            <a14:foregroundMark x1="81250" y1="38125" x2="81250" y2="38125"/>
                            <a14:foregroundMark x1="83125" y1="43750" x2="83125" y2="43750"/>
                            <a14:foregroundMark x1="84375" y1="49375" x2="84375" y2="49375"/>
                            <a14:foregroundMark x1="82500" y1="56250" x2="82500" y2="56250"/>
                            <a14:foregroundMark x1="80000" y1="62500" x2="80000" y2="62500"/>
                            <a14:foregroundMark x1="77500" y1="68750" x2="77500" y2="68750"/>
                            <a14:foregroundMark x1="74375" y1="75000" x2="74375" y2="75000"/>
                            <a14:foregroundMark x1="67500" y1="78125" x2="67500" y2="78125"/>
                            <a14:foregroundMark x1="62500" y1="81250" x2="62500" y2="81250"/>
                            <a14:foregroundMark x1="57500" y1="82500" x2="57500" y2="82500"/>
                            <a14:foregroundMark x1="49375" y1="84375" x2="49375" y2="84375"/>
                            <a14:foregroundMark x1="43125" y1="83125" x2="43125" y2="83125"/>
                            <a14:foregroundMark x1="36875" y1="80625" x2="36875" y2="80625"/>
                            <a14:foregroundMark x1="31875" y1="78125" x2="31875" y2="78125"/>
                            <a14:foregroundMark x1="26250" y1="73125" x2="26250" y2="73125"/>
                            <a14:foregroundMark x1="20625" y1="68125" x2="20625" y2="68125"/>
                            <a14:foregroundMark x1="18750" y1="63750" x2="18750" y2="63750"/>
                            <a14:foregroundMark x1="16875" y1="57500" x2="16875" y2="57500"/>
                            <a14:foregroundMark x1="16250" y1="50000" x2="16250" y2="50000"/>
                            <a14:foregroundMark x1="16875" y1="43125" x2="16875" y2="43125"/>
                            <a14:foregroundMark x1="19375" y1="37500" x2="19375" y2="37500"/>
                            <a14:foregroundMark x1="21875" y1="31250" x2="21875" y2="31250"/>
                            <a14:foregroundMark x1="26875" y1="26250" x2="26875" y2="26250"/>
                            <a14:backgroundMark x1="89375" y1="38750" x2="87500" y2="42500"/>
                            <a14:backgroundMark x1="88750" y1="45625" x2="84375" y2="68125"/>
                            <a14:backgroundMark x1="88750" y1="37500" x2="84375" y2="26875"/>
                            <a14:backgroundMark x1="78125" y1="31250" x2="83750" y2="54375"/>
                            <a14:backgroundMark x1="83750" y1="45000" x2="80625" y2="31875"/>
                            <a14:backgroundMark x1="78125" y1="31250" x2="78125" y2="31250"/>
                            <a14:backgroundMark x1="85000" y1="55625" x2="76875" y2="68750"/>
                            <a14:backgroundMark x1="83750" y1="56875" x2="82500" y2="51875"/>
                            <a14:backgroundMark x1="83750" y1="49375" x2="83750" y2="52500"/>
                            <a14:backgroundMark x1="84375" y1="50000" x2="82500" y2="57500"/>
                            <a14:backgroundMark x1="82500" y1="56250" x2="78125" y2="58125"/>
                            <a14:backgroundMark x1="79375" y1="66875" x2="78125" y2="70000"/>
                            <a14:backgroundMark x1="80000" y1="68750" x2="78125" y2="55000"/>
                            <a14:backgroundMark x1="81250" y1="55000" x2="80625" y2="59375"/>
                            <a14:backgroundMark x1="83125" y1="60000" x2="80000" y2="52500"/>
                            <a14:backgroundMark x1="82500" y1="46250" x2="81875" y2="48125"/>
                            <a14:backgroundMark x1="80625" y1="39375" x2="80625" y2="39375"/>
                            <a14:backgroundMark x1="80000" y1="32500" x2="80000" y2="32500"/>
                          </a14:backgroundRemoval>
                        </a14:imgEffect>
                        <a14:imgEffect>
                          <a14:brightnessContrast bright="-40000" contrast="40000"/>
                        </a14:imgEffect>
                      </a14:imgLayer>
                    </a14:imgProps>
                  </a:ext>
                </a:extLst>
              </a:blip>
              <a:stretch>
                <a:fillRect/>
              </a:stretch>
            </p:blipFill>
            <p:spPr>
              <a:xfrm>
                <a:off x="2521319" y="5491392"/>
                <a:ext cx="2066817" cy="1555610"/>
              </a:xfrm>
              <a:prstGeom prst="rect">
                <a:avLst/>
              </a:prstGeom>
            </p:spPr>
          </p:pic>
        </p:grpSp>
        <p:grpSp>
          <p:nvGrpSpPr>
            <p:cNvPr id="26" name="群組 25"/>
            <p:cNvGrpSpPr/>
            <p:nvPr/>
          </p:nvGrpSpPr>
          <p:grpSpPr>
            <a:xfrm flipH="1">
              <a:off x="1361437" y="4949553"/>
              <a:ext cx="2470243" cy="1555610"/>
              <a:chOff x="2521319" y="5491392"/>
              <a:chExt cx="2470243" cy="1555610"/>
            </a:xfrm>
          </p:grpSpPr>
          <p:sp>
            <p:nvSpPr>
              <p:cNvPr id="27" name="文字方塊 26"/>
              <p:cNvSpPr txBox="1"/>
              <p:nvPr/>
            </p:nvSpPr>
            <p:spPr>
              <a:xfrm>
                <a:off x="2862512" y="5947251"/>
                <a:ext cx="2129050" cy="584775"/>
              </a:xfrm>
              <a:prstGeom prst="rect">
                <a:avLst/>
              </a:prstGeom>
              <a:noFill/>
            </p:spPr>
            <p:txBody>
              <a:bodyPr wrap="square" rtlCol="0">
                <a:spAutoFit/>
              </a:bodyPr>
              <a:lstStyle/>
              <a:p>
                <a:r>
                  <a:rPr lang="zh-TW" altLang="en-US" sz="3200" b="1" dirty="0">
                    <a:solidFill>
                      <a:srgbClr val="305079"/>
                    </a:solidFill>
                    <a:latin typeface="微軟正黑體" panose="020B0604030504040204" pitchFamily="34" charset="-120"/>
                    <a:ea typeface="微軟正黑體" panose="020B0604030504040204" pitchFamily="34" charset="-120"/>
                  </a:rPr>
                  <a:t>設備審計</a:t>
                </a:r>
                <a:endParaRPr lang="en-US" altLang="zh-TW" sz="3200" b="1" dirty="0" smtClean="0">
                  <a:solidFill>
                    <a:srgbClr val="305079"/>
                  </a:solidFill>
                  <a:latin typeface="微軟正黑體" panose="020B0604030504040204" pitchFamily="34" charset="-120"/>
                  <a:ea typeface="微軟正黑體" panose="020B0604030504040204" pitchFamily="34" charset="-120"/>
                </a:endParaRPr>
              </a:p>
            </p:txBody>
          </p:sp>
          <p:pic>
            <p:nvPicPr>
              <p:cNvPr id="28" name="圖片 27"/>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4375" b="94375" l="3125" r="95000">
                            <a14:foregroundMark x1="31250" y1="21875" x2="31250" y2="21875"/>
                            <a14:foregroundMark x1="36875" y1="18750" x2="36875" y2="18750"/>
                            <a14:foregroundMark x1="43125" y1="16875" x2="43125" y2="16875"/>
                            <a14:foregroundMark x1="50625" y1="16250" x2="50625" y2="16250"/>
                            <a14:foregroundMark x1="56250" y1="16875" x2="56250" y2="16875"/>
                            <a14:foregroundMark x1="63125" y1="18750" x2="63125" y2="18750"/>
                            <a14:foregroundMark x1="69375" y1="21875" x2="69375" y2="21875"/>
                            <a14:foregroundMark x1="73750" y1="26250" x2="73750" y2="26250"/>
                            <a14:foregroundMark x1="78125" y1="31250" x2="78125" y2="31250"/>
                            <a14:foregroundMark x1="81250" y1="38125" x2="81250" y2="38125"/>
                            <a14:foregroundMark x1="83125" y1="43750" x2="83125" y2="43750"/>
                            <a14:foregroundMark x1="84375" y1="49375" x2="84375" y2="49375"/>
                            <a14:foregroundMark x1="82500" y1="56250" x2="82500" y2="56250"/>
                            <a14:foregroundMark x1="80000" y1="62500" x2="80000" y2="62500"/>
                            <a14:foregroundMark x1="77500" y1="68750" x2="77500" y2="68750"/>
                            <a14:foregroundMark x1="74375" y1="75000" x2="74375" y2="75000"/>
                            <a14:foregroundMark x1="67500" y1="78125" x2="67500" y2="78125"/>
                            <a14:foregroundMark x1="62500" y1="81250" x2="62500" y2="81250"/>
                            <a14:foregroundMark x1="57500" y1="82500" x2="57500" y2="82500"/>
                            <a14:foregroundMark x1="49375" y1="84375" x2="49375" y2="84375"/>
                            <a14:foregroundMark x1="43125" y1="83125" x2="43125" y2="83125"/>
                            <a14:foregroundMark x1="36875" y1="80625" x2="36875" y2="80625"/>
                            <a14:foregroundMark x1="31875" y1="78125" x2="31875" y2="78125"/>
                            <a14:foregroundMark x1="26250" y1="73125" x2="26250" y2="73125"/>
                            <a14:foregroundMark x1="20625" y1="68125" x2="20625" y2="68125"/>
                            <a14:foregroundMark x1="18750" y1="63750" x2="18750" y2="63750"/>
                            <a14:foregroundMark x1="16875" y1="57500" x2="16875" y2="57500"/>
                            <a14:foregroundMark x1="16250" y1="50000" x2="16250" y2="50000"/>
                            <a14:foregroundMark x1="16875" y1="43125" x2="16875" y2="43125"/>
                            <a14:foregroundMark x1="19375" y1="37500" x2="19375" y2="37500"/>
                            <a14:foregroundMark x1="21875" y1="31250" x2="21875" y2="31250"/>
                            <a14:foregroundMark x1="26875" y1="26250" x2="26875" y2="26250"/>
                            <a14:backgroundMark x1="89375" y1="38750" x2="87500" y2="42500"/>
                            <a14:backgroundMark x1="88750" y1="45625" x2="84375" y2="68125"/>
                            <a14:backgroundMark x1="88750" y1="37500" x2="84375" y2="26875"/>
                            <a14:backgroundMark x1="78125" y1="31250" x2="83750" y2="54375"/>
                            <a14:backgroundMark x1="83750" y1="45000" x2="80625" y2="31875"/>
                            <a14:backgroundMark x1="78125" y1="31250" x2="78125" y2="31250"/>
                            <a14:backgroundMark x1="85000" y1="55625" x2="76875" y2="68750"/>
                            <a14:backgroundMark x1="83750" y1="56875" x2="82500" y2="51875"/>
                            <a14:backgroundMark x1="83750" y1="49375" x2="83750" y2="52500"/>
                            <a14:backgroundMark x1="84375" y1="50000" x2="82500" y2="57500"/>
                            <a14:backgroundMark x1="82500" y1="56250" x2="78125" y2="58125"/>
                            <a14:backgroundMark x1="79375" y1="66875" x2="78125" y2="70000"/>
                            <a14:backgroundMark x1="80000" y1="68750" x2="78125" y2="55000"/>
                            <a14:backgroundMark x1="81250" y1="55000" x2="80625" y2="59375"/>
                            <a14:backgroundMark x1="83125" y1="60000" x2="80000" y2="52500"/>
                            <a14:backgroundMark x1="82500" y1="46250" x2="81875" y2="48125"/>
                            <a14:backgroundMark x1="80625" y1="39375" x2="80625" y2="39375"/>
                            <a14:backgroundMark x1="80000" y1="32500" x2="80000" y2="32500"/>
                          </a14:backgroundRemoval>
                        </a14:imgEffect>
                        <a14:imgEffect>
                          <a14:brightnessContrast bright="-40000" contrast="40000"/>
                        </a14:imgEffect>
                      </a14:imgLayer>
                    </a14:imgProps>
                  </a:ext>
                </a:extLst>
              </a:blip>
              <a:stretch>
                <a:fillRect/>
              </a:stretch>
            </p:blipFill>
            <p:spPr>
              <a:xfrm>
                <a:off x="2521319" y="5491392"/>
                <a:ext cx="2066817" cy="1555610"/>
              </a:xfrm>
              <a:prstGeom prst="rect">
                <a:avLst/>
              </a:prstGeom>
            </p:spPr>
          </p:pic>
        </p:grpSp>
        <p:grpSp>
          <p:nvGrpSpPr>
            <p:cNvPr id="29" name="群組 28"/>
            <p:cNvGrpSpPr/>
            <p:nvPr/>
          </p:nvGrpSpPr>
          <p:grpSpPr>
            <a:xfrm flipH="1">
              <a:off x="1361437" y="8474095"/>
              <a:ext cx="2470243" cy="1555610"/>
              <a:chOff x="2521319" y="5491392"/>
              <a:chExt cx="2470243" cy="1555610"/>
            </a:xfrm>
          </p:grpSpPr>
          <p:sp>
            <p:nvSpPr>
              <p:cNvPr id="30" name="文字方塊 29"/>
              <p:cNvSpPr txBox="1"/>
              <p:nvPr/>
            </p:nvSpPr>
            <p:spPr>
              <a:xfrm>
                <a:off x="2862512" y="5947251"/>
                <a:ext cx="2129050" cy="584775"/>
              </a:xfrm>
              <a:prstGeom prst="rect">
                <a:avLst/>
              </a:prstGeom>
              <a:noFill/>
            </p:spPr>
            <p:txBody>
              <a:bodyPr wrap="square" rtlCol="0">
                <a:spAutoFit/>
              </a:bodyPr>
              <a:lstStyle/>
              <a:p>
                <a:r>
                  <a:rPr lang="zh-TW" altLang="en-US" sz="3200" b="1" dirty="0" smtClean="0">
                    <a:solidFill>
                      <a:srgbClr val="305079"/>
                    </a:solidFill>
                    <a:latin typeface="微軟正黑體" panose="020B0604030504040204" pitchFamily="34" charset="-120"/>
                    <a:ea typeface="微軟正黑體" panose="020B0604030504040204" pitchFamily="34" charset="-120"/>
                  </a:rPr>
                  <a:t>設備調度</a:t>
                </a:r>
                <a:endParaRPr lang="en-US" altLang="zh-TW" sz="3200" b="1" dirty="0" smtClean="0">
                  <a:solidFill>
                    <a:srgbClr val="305079"/>
                  </a:solidFill>
                  <a:latin typeface="微軟正黑體" panose="020B0604030504040204" pitchFamily="34" charset="-120"/>
                  <a:ea typeface="微軟正黑體" panose="020B0604030504040204" pitchFamily="34" charset="-120"/>
                </a:endParaRPr>
              </a:p>
            </p:txBody>
          </p:sp>
          <p:pic>
            <p:nvPicPr>
              <p:cNvPr id="31" name="圖片 30"/>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4375" b="94375" l="3125" r="95000">
                            <a14:foregroundMark x1="31250" y1="21875" x2="31250" y2="21875"/>
                            <a14:foregroundMark x1="36875" y1="18750" x2="36875" y2="18750"/>
                            <a14:foregroundMark x1="43125" y1="16875" x2="43125" y2="16875"/>
                            <a14:foregroundMark x1="50625" y1="16250" x2="50625" y2="16250"/>
                            <a14:foregroundMark x1="56250" y1="16875" x2="56250" y2="16875"/>
                            <a14:foregroundMark x1="63125" y1="18750" x2="63125" y2="18750"/>
                            <a14:foregroundMark x1="69375" y1="21875" x2="69375" y2="21875"/>
                            <a14:foregroundMark x1="73750" y1="26250" x2="73750" y2="26250"/>
                            <a14:foregroundMark x1="78125" y1="31250" x2="78125" y2="31250"/>
                            <a14:foregroundMark x1="81250" y1="38125" x2="81250" y2="38125"/>
                            <a14:foregroundMark x1="83125" y1="43750" x2="83125" y2="43750"/>
                            <a14:foregroundMark x1="84375" y1="49375" x2="84375" y2="49375"/>
                            <a14:foregroundMark x1="82500" y1="56250" x2="82500" y2="56250"/>
                            <a14:foregroundMark x1="80000" y1="62500" x2="80000" y2="62500"/>
                            <a14:foregroundMark x1="77500" y1="68750" x2="77500" y2="68750"/>
                            <a14:foregroundMark x1="74375" y1="75000" x2="74375" y2="75000"/>
                            <a14:foregroundMark x1="67500" y1="78125" x2="67500" y2="78125"/>
                            <a14:foregroundMark x1="62500" y1="81250" x2="62500" y2="81250"/>
                            <a14:foregroundMark x1="57500" y1="82500" x2="57500" y2="82500"/>
                            <a14:foregroundMark x1="49375" y1="84375" x2="49375" y2="84375"/>
                            <a14:foregroundMark x1="43125" y1="83125" x2="43125" y2="83125"/>
                            <a14:foregroundMark x1="36875" y1="80625" x2="36875" y2="80625"/>
                            <a14:foregroundMark x1="31875" y1="78125" x2="31875" y2="78125"/>
                            <a14:foregroundMark x1="26250" y1="73125" x2="26250" y2="73125"/>
                            <a14:foregroundMark x1="20625" y1="68125" x2="20625" y2="68125"/>
                            <a14:foregroundMark x1="18750" y1="63750" x2="18750" y2="63750"/>
                            <a14:foregroundMark x1="16875" y1="57500" x2="16875" y2="57500"/>
                            <a14:foregroundMark x1="16250" y1="50000" x2="16250" y2="50000"/>
                            <a14:foregroundMark x1="16875" y1="43125" x2="16875" y2="43125"/>
                            <a14:foregroundMark x1="19375" y1="37500" x2="19375" y2="37500"/>
                            <a14:foregroundMark x1="21875" y1="31250" x2="21875" y2="31250"/>
                            <a14:foregroundMark x1="26875" y1="26250" x2="26875" y2="26250"/>
                            <a14:backgroundMark x1="89375" y1="38750" x2="87500" y2="42500"/>
                            <a14:backgroundMark x1="88750" y1="45625" x2="84375" y2="68125"/>
                            <a14:backgroundMark x1="88750" y1="37500" x2="84375" y2="26875"/>
                            <a14:backgroundMark x1="78125" y1="31250" x2="83750" y2="54375"/>
                            <a14:backgroundMark x1="83750" y1="45000" x2="80625" y2="31875"/>
                            <a14:backgroundMark x1="78125" y1="31250" x2="78125" y2="31250"/>
                            <a14:backgroundMark x1="85000" y1="55625" x2="76875" y2="68750"/>
                            <a14:backgroundMark x1="83750" y1="56875" x2="82500" y2="51875"/>
                            <a14:backgroundMark x1="83750" y1="49375" x2="83750" y2="52500"/>
                            <a14:backgroundMark x1="84375" y1="50000" x2="82500" y2="57500"/>
                            <a14:backgroundMark x1="82500" y1="56250" x2="78125" y2="58125"/>
                            <a14:backgroundMark x1="79375" y1="66875" x2="78125" y2="70000"/>
                            <a14:backgroundMark x1="80000" y1="68750" x2="78125" y2="55000"/>
                            <a14:backgroundMark x1="81250" y1="55000" x2="80625" y2="59375"/>
                            <a14:backgroundMark x1="83125" y1="60000" x2="80000" y2="52500"/>
                            <a14:backgroundMark x1="82500" y1="46250" x2="81875" y2="48125"/>
                            <a14:backgroundMark x1="80625" y1="39375" x2="80625" y2="39375"/>
                            <a14:backgroundMark x1="80000" y1="32500" x2="80000" y2="32500"/>
                          </a14:backgroundRemoval>
                        </a14:imgEffect>
                        <a14:imgEffect>
                          <a14:brightnessContrast bright="-40000" contrast="40000"/>
                        </a14:imgEffect>
                      </a14:imgLayer>
                    </a14:imgProps>
                  </a:ext>
                </a:extLst>
              </a:blip>
              <a:stretch>
                <a:fillRect/>
              </a:stretch>
            </p:blipFill>
            <p:spPr>
              <a:xfrm>
                <a:off x="2521319" y="5491392"/>
                <a:ext cx="2066817" cy="1555610"/>
              </a:xfrm>
              <a:prstGeom prst="rect">
                <a:avLst/>
              </a:prstGeom>
            </p:spPr>
          </p:pic>
        </p:grpSp>
        <p:grpSp>
          <p:nvGrpSpPr>
            <p:cNvPr id="39" name="群組 38"/>
            <p:cNvGrpSpPr/>
            <p:nvPr/>
          </p:nvGrpSpPr>
          <p:grpSpPr>
            <a:xfrm>
              <a:off x="5035568" y="6518426"/>
              <a:ext cx="9237290" cy="2074043"/>
              <a:chOff x="5578888" y="6658507"/>
              <a:chExt cx="9237290" cy="2074043"/>
            </a:xfrm>
          </p:grpSpPr>
          <p:grpSp>
            <p:nvGrpSpPr>
              <p:cNvPr id="5" name="群組 4"/>
              <p:cNvGrpSpPr/>
              <p:nvPr/>
            </p:nvGrpSpPr>
            <p:grpSpPr>
              <a:xfrm>
                <a:off x="5578888" y="6658508"/>
                <a:ext cx="2610240" cy="2066817"/>
                <a:chOff x="5576232" y="7188637"/>
                <a:chExt cx="2610240" cy="2066817"/>
              </a:xfrm>
            </p:grpSpPr>
            <p:pic>
              <p:nvPicPr>
                <p:cNvPr id="17" name="圖片 16"/>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8">
                          <a14:imgEffect>
                            <a14:backgroundRemoval t="4375" b="94375" l="3125" r="95000">
                              <a14:foregroundMark x1="31250" y1="21875" x2="31250" y2="21875"/>
                              <a14:foregroundMark x1="36875" y1="18750" x2="36875" y2="18750"/>
                              <a14:foregroundMark x1="43125" y1="16875" x2="43125" y2="16875"/>
                              <a14:foregroundMark x1="50625" y1="16250" x2="50625" y2="16250"/>
                              <a14:foregroundMark x1="56250" y1="16875" x2="56250" y2="16875"/>
                              <a14:foregroundMark x1="63125" y1="18750" x2="63125" y2="18750"/>
                              <a14:foregroundMark x1="69375" y1="21875" x2="69375" y2="21875"/>
                              <a14:foregroundMark x1="73750" y1="26250" x2="73750" y2="26250"/>
                              <a14:foregroundMark x1="78125" y1="31250" x2="78125" y2="31250"/>
                              <a14:foregroundMark x1="81250" y1="38125" x2="81250" y2="38125"/>
                              <a14:foregroundMark x1="83125" y1="43750" x2="83125" y2="43750"/>
                              <a14:foregroundMark x1="77500" y1="68750" x2="77500" y2="68750"/>
                              <a14:foregroundMark x1="74375" y1="75000" x2="74375" y2="75000"/>
                              <a14:foregroundMark x1="67500" y1="78125" x2="67500" y2="78125"/>
                              <a14:foregroundMark x1="62500" y1="81250" x2="62500" y2="81250"/>
                              <a14:foregroundMark x1="57500" y1="82500" x2="57500" y2="82500"/>
                              <a14:foregroundMark x1="49375" y1="84375" x2="49375" y2="84375"/>
                              <a14:foregroundMark x1="43125" y1="83125" x2="43125" y2="83125"/>
                              <a14:foregroundMark x1="36875" y1="80625" x2="36875" y2="80625"/>
                              <a14:foregroundMark x1="31875" y1="78125" x2="31875" y2="78125"/>
                              <a14:foregroundMark x1="26250" y1="73125" x2="26250" y2="73125"/>
                              <a14:foregroundMark x1="20625" y1="68125" x2="20625" y2="68125"/>
                              <a14:foregroundMark x1="18750" y1="63750" x2="18750" y2="63750"/>
                              <a14:foregroundMark x1="16875" y1="57500" x2="16875" y2="57500"/>
                              <a14:foregroundMark x1="16250" y1="50000" x2="16250" y2="50000"/>
                              <a14:foregroundMark x1="16875" y1="43125" x2="16875" y2="43125"/>
                              <a14:foregroundMark x1="19375" y1="37500" x2="19375" y2="37500"/>
                              <a14:foregroundMark x1="21875" y1="31250" x2="21875" y2="31250"/>
                              <a14:foregroundMark x1="26875" y1="26250" x2="26875" y2="26250"/>
                              <a14:foregroundMark x1="83125" y1="50625" x2="83125" y2="50625"/>
                              <a14:foregroundMark x1="82500" y1="56875" x2="82500" y2="56875"/>
                              <a14:foregroundMark x1="80625" y1="63125" x2="80625" y2="63125"/>
                              <a14:backgroundMark x1="80625" y1="39375" x2="80625" y2="39375"/>
                            </a14:backgroundRemoval>
                          </a14:imgEffect>
                          <a14:imgEffect>
                            <a14:brightnessContrast bright="-40000" contrast="40000"/>
                          </a14:imgEffect>
                        </a14:imgLayer>
                      </a14:imgProps>
                    </a:ext>
                  </a:extLst>
                </a:blip>
                <a:stretch>
                  <a:fillRect/>
                </a:stretch>
              </p:blipFill>
              <p:spPr>
                <a:xfrm>
                  <a:off x="5576232" y="7188637"/>
                  <a:ext cx="2610240" cy="2066817"/>
                </a:xfrm>
                <a:prstGeom prst="rect">
                  <a:avLst/>
                </a:prstGeom>
              </p:spPr>
            </p:pic>
            <p:sp>
              <p:nvSpPr>
                <p:cNvPr id="2" name="文字方塊 1"/>
                <p:cNvSpPr txBox="1"/>
                <p:nvPr/>
              </p:nvSpPr>
              <p:spPr>
                <a:xfrm>
                  <a:off x="5997521" y="7898880"/>
                  <a:ext cx="2129050" cy="584775"/>
                </a:xfrm>
                <a:prstGeom prst="rect">
                  <a:avLst/>
                </a:prstGeom>
                <a:noFill/>
              </p:spPr>
              <p:txBody>
                <a:bodyPr wrap="square" rtlCol="0">
                  <a:spAutoFit/>
                </a:bodyPr>
                <a:lstStyle/>
                <a:p>
                  <a:r>
                    <a:rPr lang="zh-TW" altLang="en-US" sz="3200" b="1" dirty="0" smtClean="0">
                      <a:solidFill>
                        <a:schemeClr val="accent1">
                          <a:lumMod val="50000"/>
                        </a:schemeClr>
                      </a:solidFill>
                      <a:latin typeface="微軟正黑體" panose="020B0604030504040204" pitchFamily="34" charset="-120"/>
                      <a:ea typeface="微軟正黑體" panose="020B0604030504040204" pitchFamily="34" charset="-120"/>
                    </a:rPr>
                    <a:t>定位技術</a:t>
                  </a:r>
                  <a:endParaRPr lang="en-US" altLang="zh-TW" sz="3200" b="1" dirty="0" smtClean="0">
                    <a:solidFill>
                      <a:schemeClr val="accent1">
                        <a:lumMod val="50000"/>
                      </a:schemeClr>
                    </a:solidFill>
                    <a:latin typeface="微軟正黑體" panose="020B0604030504040204" pitchFamily="34" charset="-120"/>
                    <a:ea typeface="微軟正黑體" panose="020B0604030504040204" pitchFamily="34" charset="-120"/>
                  </a:endParaRPr>
                </a:p>
              </p:txBody>
            </p:sp>
          </p:grpSp>
          <p:grpSp>
            <p:nvGrpSpPr>
              <p:cNvPr id="32" name="群組 31"/>
              <p:cNvGrpSpPr/>
              <p:nvPr/>
            </p:nvGrpSpPr>
            <p:grpSpPr>
              <a:xfrm>
                <a:off x="8761822" y="6665733"/>
                <a:ext cx="2610240" cy="2066817"/>
                <a:chOff x="4620882" y="7188637"/>
                <a:chExt cx="2610240" cy="2066817"/>
              </a:xfrm>
            </p:grpSpPr>
            <p:pic>
              <p:nvPicPr>
                <p:cNvPr id="34" name="圖片 33"/>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8">
                          <a14:imgEffect>
                            <a14:backgroundRemoval t="4375" b="94375" l="3125" r="95000">
                              <a14:foregroundMark x1="31250" y1="21875" x2="31250" y2="21875"/>
                              <a14:foregroundMark x1="36875" y1="18750" x2="36875" y2="18750"/>
                              <a14:foregroundMark x1="43125" y1="16875" x2="43125" y2="16875"/>
                              <a14:foregroundMark x1="50625" y1="16250" x2="50625" y2="16250"/>
                              <a14:foregroundMark x1="56250" y1="16875" x2="56250" y2="16875"/>
                              <a14:foregroundMark x1="63125" y1="18750" x2="63125" y2="18750"/>
                              <a14:foregroundMark x1="69375" y1="21875" x2="69375" y2="21875"/>
                              <a14:foregroundMark x1="73750" y1="26250" x2="73750" y2="26250"/>
                              <a14:foregroundMark x1="78125" y1="31250" x2="78125" y2="31250"/>
                              <a14:foregroundMark x1="81250" y1="38125" x2="81250" y2="38125"/>
                              <a14:foregroundMark x1="83125" y1="43750" x2="83125" y2="43750"/>
                              <a14:foregroundMark x1="77500" y1="68750" x2="77500" y2="68750"/>
                              <a14:foregroundMark x1="74375" y1="75000" x2="74375" y2="75000"/>
                              <a14:foregroundMark x1="67500" y1="78125" x2="67500" y2="78125"/>
                              <a14:foregroundMark x1="62500" y1="81250" x2="62500" y2="81250"/>
                              <a14:foregroundMark x1="57500" y1="82500" x2="57500" y2="82500"/>
                              <a14:foregroundMark x1="49375" y1="84375" x2="49375" y2="84375"/>
                              <a14:foregroundMark x1="43125" y1="83125" x2="43125" y2="83125"/>
                              <a14:foregroundMark x1="36875" y1="80625" x2="36875" y2="80625"/>
                              <a14:foregroundMark x1="31875" y1="78125" x2="31875" y2="78125"/>
                              <a14:foregroundMark x1="26250" y1="73125" x2="26250" y2="73125"/>
                              <a14:foregroundMark x1="20625" y1="68125" x2="20625" y2="68125"/>
                              <a14:foregroundMark x1="18750" y1="63750" x2="18750" y2="63750"/>
                              <a14:foregroundMark x1="16875" y1="57500" x2="16875" y2="57500"/>
                              <a14:foregroundMark x1="16250" y1="50000" x2="16250" y2="50000"/>
                              <a14:foregroundMark x1="16875" y1="43125" x2="16875" y2="43125"/>
                              <a14:foregroundMark x1="19375" y1="37500" x2="19375" y2="37500"/>
                              <a14:foregroundMark x1="21875" y1="31250" x2="21875" y2="31250"/>
                              <a14:foregroundMark x1="26875" y1="26250" x2="26875" y2="26250"/>
                              <a14:foregroundMark x1="83125" y1="50625" x2="83125" y2="50625"/>
                              <a14:foregroundMark x1="82500" y1="56875" x2="82500" y2="56875"/>
                              <a14:foregroundMark x1="80625" y1="63125" x2="80625" y2="63125"/>
                              <a14:backgroundMark x1="80625" y1="39375" x2="80625" y2="39375"/>
                            </a14:backgroundRemoval>
                          </a14:imgEffect>
                          <a14:imgEffect>
                            <a14:brightnessContrast bright="-40000" contrast="40000"/>
                          </a14:imgEffect>
                        </a14:imgLayer>
                      </a14:imgProps>
                    </a:ext>
                  </a:extLst>
                </a:blip>
                <a:stretch>
                  <a:fillRect/>
                </a:stretch>
              </p:blipFill>
              <p:spPr>
                <a:xfrm>
                  <a:off x="4620882" y="7188637"/>
                  <a:ext cx="2610240" cy="2066817"/>
                </a:xfrm>
                <a:prstGeom prst="rect">
                  <a:avLst/>
                </a:prstGeom>
              </p:spPr>
            </p:pic>
            <p:sp>
              <p:nvSpPr>
                <p:cNvPr id="33" name="文字方塊 32"/>
                <p:cNvSpPr txBox="1"/>
                <p:nvPr/>
              </p:nvSpPr>
              <p:spPr>
                <a:xfrm>
                  <a:off x="5041691" y="7922431"/>
                  <a:ext cx="2129050" cy="584775"/>
                </a:xfrm>
                <a:prstGeom prst="rect">
                  <a:avLst/>
                </a:prstGeom>
                <a:noFill/>
              </p:spPr>
              <p:txBody>
                <a:bodyPr wrap="square" rtlCol="0">
                  <a:spAutoFit/>
                </a:bodyPr>
                <a:lstStyle/>
                <a:p>
                  <a:r>
                    <a:rPr lang="en-US" altLang="zh-TW" sz="3200" b="1" dirty="0" smtClean="0">
                      <a:solidFill>
                        <a:schemeClr val="accent1">
                          <a:lumMod val="50000"/>
                        </a:schemeClr>
                      </a:solidFill>
                      <a:latin typeface="微軟正黑體" panose="020B0604030504040204" pitchFamily="34" charset="-120"/>
                      <a:ea typeface="微軟正黑體" panose="020B0604030504040204" pitchFamily="34" charset="-120"/>
                    </a:rPr>
                    <a:t>MES</a:t>
                  </a:r>
                  <a:r>
                    <a:rPr lang="zh-TW" altLang="en-US" sz="3200" b="1" dirty="0" smtClean="0">
                      <a:solidFill>
                        <a:schemeClr val="accent1">
                          <a:lumMod val="50000"/>
                        </a:schemeClr>
                      </a:solidFill>
                      <a:latin typeface="微軟正黑體" panose="020B0604030504040204" pitchFamily="34" charset="-120"/>
                      <a:ea typeface="微軟正黑體" panose="020B0604030504040204" pitchFamily="34" charset="-120"/>
                    </a:rPr>
                    <a:t>系統</a:t>
                  </a:r>
                  <a:endParaRPr lang="en-US" altLang="zh-TW" sz="3200" b="1" dirty="0" smtClean="0">
                    <a:solidFill>
                      <a:schemeClr val="accent1">
                        <a:lumMod val="50000"/>
                      </a:schemeClr>
                    </a:solidFill>
                    <a:latin typeface="微軟正黑體" panose="020B0604030504040204" pitchFamily="34" charset="-120"/>
                    <a:ea typeface="微軟正黑體" panose="020B0604030504040204" pitchFamily="34" charset="-120"/>
                  </a:endParaRPr>
                </a:p>
              </p:txBody>
            </p:sp>
          </p:grpSp>
          <p:grpSp>
            <p:nvGrpSpPr>
              <p:cNvPr id="35" name="群組 34"/>
              <p:cNvGrpSpPr/>
              <p:nvPr/>
            </p:nvGrpSpPr>
            <p:grpSpPr>
              <a:xfrm>
                <a:off x="12205938" y="6658507"/>
                <a:ext cx="2610240" cy="2066817"/>
                <a:chOff x="3883908" y="7188637"/>
                <a:chExt cx="2610240" cy="2066817"/>
              </a:xfrm>
            </p:grpSpPr>
            <p:pic>
              <p:nvPicPr>
                <p:cNvPr id="36" name="圖片 35"/>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8">
                          <a14:imgEffect>
                            <a14:backgroundRemoval t="4375" b="94375" l="3125" r="95000">
                              <a14:foregroundMark x1="31250" y1="21875" x2="31250" y2="21875"/>
                              <a14:foregroundMark x1="36875" y1="18750" x2="36875" y2="18750"/>
                              <a14:foregroundMark x1="43125" y1="16875" x2="43125" y2="16875"/>
                              <a14:foregroundMark x1="50625" y1="16250" x2="50625" y2="16250"/>
                              <a14:foregroundMark x1="56250" y1="16875" x2="56250" y2="16875"/>
                              <a14:foregroundMark x1="63125" y1="18750" x2="63125" y2="18750"/>
                              <a14:foregroundMark x1="69375" y1="21875" x2="69375" y2="21875"/>
                              <a14:foregroundMark x1="73750" y1="26250" x2="73750" y2="26250"/>
                              <a14:foregroundMark x1="78125" y1="31250" x2="78125" y2="31250"/>
                              <a14:foregroundMark x1="81250" y1="38125" x2="81250" y2="38125"/>
                              <a14:foregroundMark x1="83125" y1="43750" x2="83125" y2="43750"/>
                              <a14:foregroundMark x1="77500" y1="68750" x2="77500" y2="68750"/>
                              <a14:foregroundMark x1="74375" y1="75000" x2="74375" y2="75000"/>
                              <a14:foregroundMark x1="67500" y1="78125" x2="67500" y2="78125"/>
                              <a14:foregroundMark x1="62500" y1="81250" x2="62500" y2="81250"/>
                              <a14:foregroundMark x1="57500" y1="82500" x2="57500" y2="82500"/>
                              <a14:foregroundMark x1="49375" y1="84375" x2="49375" y2="84375"/>
                              <a14:foregroundMark x1="43125" y1="83125" x2="43125" y2="83125"/>
                              <a14:foregroundMark x1="36875" y1="80625" x2="36875" y2="80625"/>
                              <a14:foregroundMark x1="31875" y1="78125" x2="31875" y2="78125"/>
                              <a14:foregroundMark x1="26250" y1="73125" x2="26250" y2="73125"/>
                              <a14:foregroundMark x1="20625" y1="68125" x2="20625" y2="68125"/>
                              <a14:foregroundMark x1="18750" y1="63750" x2="18750" y2="63750"/>
                              <a14:foregroundMark x1="16875" y1="57500" x2="16875" y2="57500"/>
                              <a14:foregroundMark x1="16250" y1="50000" x2="16250" y2="50000"/>
                              <a14:foregroundMark x1="16875" y1="43125" x2="16875" y2="43125"/>
                              <a14:foregroundMark x1="19375" y1="37500" x2="19375" y2="37500"/>
                              <a14:foregroundMark x1="21875" y1="31250" x2="21875" y2="31250"/>
                              <a14:foregroundMark x1="26875" y1="26250" x2="26875" y2="26250"/>
                              <a14:foregroundMark x1="83125" y1="50625" x2="83125" y2="50625"/>
                              <a14:foregroundMark x1="82500" y1="56875" x2="82500" y2="56875"/>
                              <a14:foregroundMark x1="80625" y1="63125" x2="80625" y2="63125"/>
                              <a14:backgroundMark x1="80625" y1="39375" x2="80625" y2="39375"/>
                            </a14:backgroundRemoval>
                          </a14:imgEffect>
                          <a14:imgEffect>
                            <a14:brightnessContrast bright="-40000" contrast="40000"/>
                          </a14:imgEffect>
                        </a14:imgLayer>
                      </a14:imgProps>
                    </a:ext>
                  </a:extLst>
                </a:blip>
                <a:stretch>
                  <a:fillRect/>
                </a:stretch>
              </p:blipFill>
              <p:spPr>
                <a:xfrm>
                  <a:off x="3883908" y="7188637"/>
                  <a:ext cx="2610240" cy="2066817"/>
                </a:xfrm>
                <a:prstGeom prst="rect">
                  <a:avLst/>
                </a:prstGeom>
              </p:spPr>
            </p:pic>
            <p:sp>
              <p:nvSpPr>
                <p:cNvPr id="37" name="文字方塊 36"/>
                <p:cNvSpPr txBox="1"/>
                <p:nvPr/>
              </p:nvSpPr>
              <p:spPr>
                <a:xfrm>
                  <a:off x="4299528" y="7943696"/>
                  <a:ext cx="2129050" cy="584775"/>
                </a:xfrm>
                <a:prstGeom prst="rect">
                  <a:avLst/>
                </a:prstGeom>
                <a:noFill/>
              </p:spPr>
              <p:txBody>
                <a:bodyPr wrap="square" rtlCol="0">
                  <a:spAutoFit/>
                </a:bodyPr>
                <a:lstStyle/>
                <a:p>
                  <a:r>
                    <a:rPr lang="zh-TW" altLang="en-US" sz="3200" b="1" dirty="0" smtClean="0">
                      <a:solidFill>
                        <a:schemeClr val="accent1">
                          <a:lumMod val="50000"/>
                        </a:schemeClr>
                      </a:solidFill>
                      <a:latin typeface="微軟正黑體" panose="020B0604030504040204" pitchFamily="34" charset="-120"/>
                      <a:ea typeface="微軟正黑體" panose="020B0604030504040204" pitchFamily="34" charset="-120"/>
                    </a:rPr>
                    <a:t>效率提升</a:t>
                  </a:r>
                  <a:endParaRPr lang="en-US" altLang="zh-TW" sz="3200" b="1" dirty="0" smtClean="0">
                    <a:solidFill>
                      <a:schemeClr val="accent1">
                        <a:lumMod val="50000"/>
                      </a:schemeClr>
                    </a:solidFill>
                    <a:latin typeface="微軟正黑體" panose="020B0604030504040204" pitchFamily="34" charset="-120"/>
                    <a:ea typeface="微軟正黑體" panose="020B0604030504040204" pitchFamily="34" charset="-120"/>
                  </a:endParaRPr>
                </a:p>
              </p:txBody>
            </p:sp>
          </p:grpSp>
          <p:pic>
            <p:nvPicPr>
              <p:cNvPr id="14" name="圖片 13"/>
              <p:cNvPicPr>
                <a:picLocks noChangeAspect="1"/>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backgroundRemoval t="10000" b="90000" l="10000" r="90000"/>
                        </a14:imgEffect>
                        <a14:imgEffect>
                          <a14:brightnessContrast bright="-40000" contrast="-40000"/>
                        </a14:imgEffect>
                      </a14:imgLayer>
                    </a14:imgProps>
                  </a:ext>
                </a:extLst>
              </a:blip>
              <a:stretch>
                <a:fillRect/>
              </a:stretch>
            </p:blipFill>
            <p:spPr>
              <a:xfrm>
                <a:off x="7840052" y="7053552"/>
                <a:ext cx="1304802" cy="1304802"/>
              </a:xfrm>
              <a:prstGeom prst="rect">
                <a:avLst/>
              </a:prstGeom>
            </p:spPr>
          </p:pic>
          <p:pic>
            <p:nvPicPr>
              <p:cNvPr id="38" name="圖片 37"/>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0" b="100000" l="0" r="100000"/>
                        </a14:imgEffect>
                      </a14:imgLayer>
                    </a14:imgProps>
                  </a:ext>
                </a:extLst>
              </a:blip>
              <a:srcRect b="40374"/>
              <a:stretch/>
            </p:blipFill>
            <p:spPr>
              <a:xfrm rot="16200000" flipH="1" flipV="1">
                <a:off x="11318166" y="7011391"/>
                <a:ext cx="983452" cy="1089648"/>
              </a:xfrm>
              <a:prstGeom prst="rect">
                <a:avLst/>
              </a:prstGeom>
            </p:spPr>
          </p:pic>
        </p:grpSp>
      </p:grpSp>
      <p:sp>
        <p:nvSpPr>
          <p:cNvPr id="4" name="投影片編號版面配置區 3"/>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4</a:t>
            </a:fld>
            <a:endParaRPr lang="zh-TW" alt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44705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095201" y="1433787"/>
            <a:ext cx="6973599" cy="7786747"/>
          </a:xfrm>
          <a:prstGeom prst="rect">
            <a:avLst/>
          </a:prstGeom>
        </p:spPr>
        <p:txBody>
          <a:bodyPr wrap="square">
            <a:spAutoFit/>
          </a:bodyPr>
          <a:lstStyle/>
          <a:p>
            <a:pPr>
              <a:lnSpc>
                <a:spcPts val="6000"/>
              </a:lnSpc>
            </a:pPr>
            <a:r>
              <a:rPr lang="zh-TW" altLang="en-US" sz="2800" b="1" dirty="0">
                <a:latin typeface="微軟正黑體" panose="020B0604030504040204" pitchFamily="34" charset="-120"/>
                <a:ea typeface="微軟正黑體" panose="020B0604030504040204" pitchFamily="34" charset="-120"/>
              </a:rPr>
              <a:t>就定位而言，</a:t>
            </a:r>
            <a:r>
              <a:rPr lang="en-US" altLang="zh-TW" sz="2800" b="1" dirty="0">
                <a:latin typeface="微軟正黑體" panose="020B0604030504040204" pitchFamily="34" charset="-120"/>
                <a:ea typeface="微軟正黑體" panose="020B0604030504040204" pitchFamily="34" charset="-120"/>
              </a:rPr>
              <a:t>GPS</a:t>
            </a:r>
            <a:r>
              <a:rPr lang="zh-TW" altLang="zh-TW" sz="2800" b="1" dirty="0">
                <a:latin typeface="微軟正黑體" panose="020B0604030504040204" pitchFamily="34" charset="-120"/>
                <a:ea typeface="微軟正黑體" panose="020B0604030504040204" pitchFamily="34" charset="-120"/>
              </a:rPr>
              <a:t>技術僅限於在室外定位，在製程</a:t>
            </a:r>
            <a:r>
              <a:rPr lang="zh-TW" altLang="en-US" sz="2800" b="1" dirty="0">
                <a:latin typeface="微軟正黑體" panose="020B0604030504040204" pitchFamily="34" charset="-120"/>
                <a:ea typeface="微軟正黑體" panose="020B0604030504040204" pitchFamily="34" charset="-120"/>
              </a:rPr>
              <a:t>方面</a:t>
            </a:r>
            <a:r>
              <a:rPr lang="zh-TW" altLang="zh-TW" sz="2800" b="1" dirty="0">
                <a:latin typeface="微軟正黑體" panose="020B0604030504040204" pitchFamily="34" charset="-120"/>
                <a:ea typeface="微軟正黑體" panose="020B0604030504040204" pitchFamily="34" charset="-120"/>
              </a:rPr>
              <a:t>多半在廠房內進行，</a:t>
            </a:r>
            <a:r>
              <a:rPr lang="zh-TW" altLang="en-US" sz="2800" b="1" dirty="0">
                <a:latin typeface="微軟正黑體" panose="020B0604030504040204" pitchFamily="34" charset="-120"/>
                <a:ea typeface="微軟正黑體" panose="020B0604030504040204" pitchFamily="34" charset="-120"/>
              </a:rPr>
              <a:t>因此</a:t>
            </a:r>
            <a:r>
              <a:rPr lang="zh-TW" altLang="zh-TW" sz="2800" b="1" dirty="0">
                <a:latin typeface="微軟正黑體" panose="020B0604030504040204" pitchFamily="34" charset="-120"/>
                <a:ea typeface="微軟正黑體" panose="020B0604030504040204" pitchFamily="34" charset="-120"/>
              </a:rPr>
              <a:t>工業室內定位技術的應用上，以使用</a:t>
            </a:r>
            <a:r>
              <a:rPr lang="zh-TW" altLang="zh-TW" sz="2800" b="1" dirty="0">
                <a:solidFill>
                  <a:srgbClr val="C00000"/>
                </a:solidFill>
                <a:latin typeface="微軟正黑體" panose="020B0604030504040204" pitchFamily="34" charset="-120"/>
                <a:ea typeface="微軟正黑體" panose="020B0604030504040204" pitchFamily="34" charset="-120"/>
              </a:rPr>
              <a:t>無線電波為主</a:t>
            </a:r>
            <a:r>
              <a:rPr lang="zh-TW" altLang="zh-TW" sz="2800" b="1" dirty="0">
                <a:latin typeface="微軟正黑體" panose="020B0604030504040204" pitchFamily="34" charset="-120"/>
                <a:ea typeface="微軟正黑體" panose="020B0604030504040204" pitchFamily="34" charset="-120"/>
              </a:rPr>
              <a:t>。近年來</a:t>
            </a:r>
            <a:r>
              <a:rPr lang="zh-TW" altLang="zh-TW" sz="2800" b="1" dirty="0">
                <a:solidFill>
                  <a:srgbClr val="C00000"/>
                </a:solidFill>
                <a:latin typeface="微軟正黑體" panose="020B0604030504040204" pitchFamily="34" charset="-120"/>
                <a:ea typeface="微軟正黑體" panose="020B0604030504040204" pitchFamily="34" charset="-120"/>
              </a:rPr>
              <a:t>超寬頻</a:t>
            </a:r>
            <a:r>
              <a:rPr lang="en-US" altLang="zh-TW" sz="2800" b="1" dirty="0">
                <a:latin typeface="微軟正黑體" panose="020B0604030504040204" pitchFamily="34" charset="-120"/>
                <a:ea typeface="微軟正黑體" panose="020B0604030504040204" pitchFamily="34" charset="-120"/>
              </a:rPr>
              <a:t>(Ultra-</a:t>
            </a:r>
            <a:r>
              <a:rPr lang="en-US" altLang="zh-TW" sz="2800" b="1" dirty="0" err="1">
                <a:latin typeface="微軟正黑體" panose="020B0604030504040204" pitchFamily="34" charset="-120"/>
                <a:ea typeface="微軟正黑體" panose="020B0604030504040204" pitchFamily="34" charset="-120"/>
              </a:rPr>
              <a:t>Wideband,</a:t>
            </a:r>
            <a:r>
              <a:rPr lang="en-US" altLang="zh-TW" sz="2800" b="1" dirty="0" err="1">
                <a:solidFill>
                  <a:srgbClr val="C00000"/>
                </a:solidFill>
                <a:latin typeface="微軟正黑體" panose="020B0604030504040204" pitchFamily="34" charset="-120"/>
                <a:ea typeface="微軟正黑體" panose="020B0604030504040204" pitchFamily="34" charset="-120"/>
              </a:rPr>
              <a:t>UWB</a:t>
            </a:r>
            <a:r>
              <a:rPr lang="en-US" altLang="zh-TW" sz="2800" b="1" dirty="0">
                <a:latin typeface="微軟正黑體" panose="020B0604030504040204" pitchFamily="34" charset="-120"/>
                <a:ea typeface="微軟正黑體" panose="020B0604030504040204" pitchFamily="34" charset="-120"/>
              </a:rPr>
              <a:t>)</a:t>
            </a:r>
            <a:r>
              <a:rPr lang="zh-TW" altLang="zh-TW" sz="2800" b="1" dirty="0">
                <a:latin typeface="微軟正黑體" panose="020B0604030504040204" pitchFamily="34" charset="-120"/>
                <a:ea typeface="微軟正黑體" panose="020B0604030504040204" pitchFamily="34" charset="-120"/>
              </a:rPr>
              <a:t>和</a:t>
            </a:r>
            <a:r>
              <a:rPr lang="zh-TW" altLang="zh-TW" sz="2800" b="1" dirty="0">
                <a:solidFill>
                  <a:srgbClr val="C00000"/>
                </a:solidFill>
                <a:latin typeface="微軟正黑體" panose="020B0604030504040204" pitchFamily="34" charset="-120"/>
                <a:ea typeface="微軟正黑體" panose="020B0604030504040204" pitchFamily="34" charset="-120"/>
              </a:rPr>
              <a:t>無線射頻辨識</a:t>
            </a:r>
            <a:r>
              <a:rPr lang="en-US" altLang="zh-TW" sz="2800" b="1" dirty="0">
                <a:latin typeface="微軟正黑體" panose="020B0604030504040204" pitchFamily="34" charset="-120"/>
                <a:ea typeface="微軟正黑體" panose="020B0604030504040204" pitchFamily="34" charset="-120"/>
              </a:rPr>
              <a:t>(Radio Frequency </a:t>
            </a:r>
            <a:r>
              <a:rPr lang="en-US" altLang="zh-TW" sz="2800" b="1" dirty="0" err="1">
                <a:latin typeface="微軟正黑體" panose="020B0604030504040204" pitchFamily="34" charset="-120"/>
                <a:ea typeface="微軟正黑體" panose="020B0604030504040204" pitchFamily="34" charset="-120"/>
              </a:rPr>
              <a:t>Identification,</a:t>
            </a:r>
            <a:r>
              <a:rPr lang="en-US" altLang="zh-TW" sz="2800" b="1" dirty="0" err="1">
                <a:solidFill>
                  <a:srgbClr val="C00000"/>
                </a:solidFill>
                <a:latin typeface="微軟正黑體" panose="020B0604030504040204" pitchFamily="34" charset="-120"/>
                <a:ea typeface="微軟正黑體" panose="020B0604030504040204" pitchFamily="34" charset="-120"/>
              </a:rPr>
              <a:t>RFID</a:t>
            </a:r>
            <a:r>
              <a:rPr lang="en-US" altLang="zh-TW" sz="2800" b="1" dirty="0">
                <a:latin typeface="微軟正黑體" panose="020B0604030504040204" pitchFamily="34" charset="-120"/>
                <a:ea typeface="微軟正黑體" panose="020B0604030504040204" pitchFamily="34" charset="-120"/>
              </a:rPr>
              <a:t>)</a:t>
            </a:r>
            <a:r>
              <a:rPr lang="zh-TW" altLang="zh-TW" sz="2800" b="1" dirty="0">
                <a:latin typeface="微軟正黑體" panose="020B0604030504040204" pitchFamily="34" charset="-120"/>
                <a:ea typeface="微軟正黑體" panose="020B0604030504040204" pitchFamily="34" charset="-120"/>
              </a:rPr>
              <a:t>技術雖然作為工業上室內定位的解決方案之一，然而這兩種技術建置</a:t>
            </a:r>
            <a:r>
              <a:rPr lang="zh-TW" altLang="zh-TW" sz="2800" b="1" dirty="0">
                <a:solidFill>
                  <a:srgbClr val="C00000"/>
                </a:solidFill>
                <a:latin typeface="微軟正黑體" panose="020B0604030504040204" pitchFamily="34" charset="-120"/>
                <a:ea typeface="微軟正黑體" panose="020B0604030504040204" pitchFamily="34" charset="-120"/>
              </a:rPr>
              <a:t>成本較高</a:t>
            </a:r>
            <a:r>
              <a:rPr lang="zh-TW" altLang="zh-TW" sz="2800" b="1" dirty="0">
                <a:latin typeface="微軟正黑體" panose="020B0604030504040204" pitchFamily="34" charset="-120"/>
                <a:ea typeface="微軟正黑體" panose="020B0604030504040204" pitchFamily="34" charset="-120"/>
              </a:rPr>
              <a:t>，</a:t>
            </a:r>
            <a:r>
              <a:rPr lang="en-US" altLang="zh-TW" sz="2800" b="1" dirty="0" err="1">
                <a:latin typeface="微軟正黑體" panose="020B0604030504040204" pitchFamily="34" charset="-120"/>
                <a:ea typeface="微軟正黑體" panose="020B0604030504040204" pitchFamily="34" charset="-120"/>
              </a:rPr>
              <a:t>WiFi</a:t>
            </a:r>
            <a:r>
              <a:rPr lang="zh-TW" altLang="zh-TW" sz="2800" b="1" dirty="0">
                <a:latin typeface="微軟正黑體" panose="020B0604030504040204" pitchFamily="34" charset="-120"/>
                <a:ea typeface="微軟正黑體" panose="020B0604030504040204" pitchFamily="34" charset="-120"/>
              </a:rPr>
              <a:t>與藍牙的成本則相對較低，因此本組想透過使用兩者技術進行研究。</a:t>
            </a:r>
          </a:p>
        </p:txBody>
      </p:sp>
      <p:grpSp>
        <p:nvGrpSpPr>
          <p:cNvPr id="2" name="群組 1">
            <a:extLst>
              <a:ext uri="{FF2B5EF4-FFF2-40B4-BE49-F238E27FC236}">
                <a16:creationId xmlns:a16="http://schemas.microsoft.com/office/drawing/2014/main" id="{8C8046CF-1613-41ED-8F5B-D71E809B0F77}"/>
              </a:ext>
            </a:extLst>
          </p:cNvPr>
          <p:cNvGrpSpPr/>
          <p:nvPr/>
        </p:nvGrpSpPr>
        <p:grpSpPr>
          <a:xfrm>
            <a:off x="7656008" y="-1417817"/>
            <a:ext cx="2975985" cy="2851604"/>
            <a:chOff x="7656008" y="-1417817"/>
            <a:chExt cx="2975985" cy="2851604"/>
          </a:xfrm>
        </p:grpSpPr>
        <p:sp>
          <p:nvSpPr>
            <p:cNvPr id="3" name="文字方塊 2">
              <a:extLst>
                <a:ext uri="{FF2B5EF4-FFF2-40B4-BE49-F238E27FC236}">
                  <a16:creationId xmlns:a16="http://schemas.microsoft.com/office/drawing/2014/main" id="{9211245E-4835-466D-A83C-FCE5DE968DAE}"/>
                </a:ext>
              </a:extLst>
            </p:cNvPr>
            <p:cNvSpPr txBox="1"/>
            <p:nvPr/>
          </p:nvSpPr>
          <p:spPr>
            <a:xfrm>
              <a:off x="7746615" y="480000"/>
              <a:ext cx="2794771"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研究動機</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B89DC968-19D6-4058-86AC-764ECF1DC4A7}"/>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grpSp>
        <p:nvGrpSpPr>
          <p:cNvPr id="12" name="Group 2"/>
          <p:cNvGrpSpPr>
            <a:grpSpLocks/>
          </p:cNvGrpSpPr>
          <p:nvPr/>
        </p:nvGrpSpPr>
        <p:grpSpPr bwMode="auto">
          <a:xfrm>
            <a:off x="1266071" y="1564415"/>
            <a:ext cx="8110157" cy="8523013"/>
            <a:chOff x="-3" y="-815"/>
            <a:chExt cx="9324" cy="9557"/>
          </a:xfrm>
        </p:grpSpPr>
        <p:pic>
          <p:nvPicPr>
            <p:cNvPr id="13" name="圖片 3"/>
            <p:cNvPicPr>
              <a:picLocks noChangeAspect="1"/>
            </p:cNvPicPr>
            <p:nvPr/>
          </p:nvPicPr>
          <p:blipFill>
            <a:blip r:embed="rId4" cstate="hqprint">
              <a:extLst>
                <a:ext uri="{28A0092B-C50C-407E-A947-70E740481C1C}">
                  <a14:useLocalDpi xmlns:a14="http://schemas.microsoft.com/office/drawing/2010/main" val="0"/>
                </a:ext>
              </a:extLst>
            </a:blip>
            <a:srcRect l="19009"/>
            <a:stretch>
              <a:fillRect/>
            </a:stretch>
          </p:blipFill>
          <p:spPr bwMode="auto">
            <a:xfrm>
              <a:off x="2173" y="5990"/>
              <a:ext cx="7106" cy="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圖片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 y="-815"/>
              <a:ext cx="9324" cy="9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投影片編號版面配置區 6"/>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5</a:t>
            </a:fld>
            <a:endParaRPr lang="zh-TW" alt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5683264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97385" y="1869555"/>
            <a:ext cx="15738997" cy="7602081"/>
          </a:xfrm>
          <a:prstGeom prst="rect">
            <a:avLst/>
          </a:prstGeom>
        </p:spPr>
        <p:txBody>
          <a:bodyPr wrap="square">
            <a:spAutoFit/>
          </a:bodyPr>
          <a:lstStyle/>
          <a:p>
            <a:pPr>
              <a:lnSpc>
                <a:spcPct val="200000"/>
              </a:lnSpc>
            </a:pPr>
            <a:r>
              <a:rPr lang="zh-TW" altLang="zh-TW" sz="2800" b="1" dirty="0">
                <a:latin typeface="微軟正黑體" panose="020B0604030504040204" pitchFamily="34" charset="-120"/>
                <a:ea typeface="微軟正黑體" panose="020B0604030504040204" pitchFamily="34" charset="-120"/>
              </a:rPr>
              <a:t>就現況而言，室內定位均透過無線電波來進行定位，而</a:t>
            </a:r>
            <a:r>
              <a:rPr lang="en-US" altLang="zh-TW" sz="2800" b="1" dirty="0" err="1">
                <a:latin typeface="微軟正黑體" panose="020B0604030504040204" pitchFamily="34" charset="-120"/>
                <a:ea typeface="微軟正黑體" panose="020B0604030504040204" pitchFamily="34" charset="-120"/>
              </a:rPr>
              <a:t>WiFi</a:t>
            </a:r>
            <a:r>
              <a:rPr lang="en-US" altLang="zh-TW" sz="2800" b="1" dirty="0">
                <a:latin typeface="微軟正黑體" panose="020B0604030504040204" pitchFamily="34" charset="-120"/>
                <a:ea typeface="微軟正黑體" panose="020B0604030504040204" pitchFamily="34" charset="-120"/>
              </a:rPr>
              <a:t> </a:t>
            </a:r>
            <a:r>
              <a:rPr lang="zh-TW" altLang="zh-TW" sz="2800" b="1" dirty="0">
                <a:latin typeface="微軟正黑體" panose="020B0604030504040204" pitchFamily="34" charset="-120"/>
                <a:ea typeface="微軟正黑體" panose="020B0604030504040204" pitchFamily="34" charset="-120"/>
              </a:rPr>
              <a:t>和 藍牙之技術曝光率及使用量非常龐大，但在工業及商業用之室內定位上則未有如同</a:t>
            </a:r>
            <a:r>
              <a:rPr lang="en-US" altLang="zh-TW" sz="2800" b="1" dirty="0">
                <a:latin typeface="微軟正黑體" panose="020B0604030504040204" pitchFamily="34" charset="-120"/>
                <a:ea typeface="微軟正黑體" panose="020B0604030504040204" pitchFamily="34" charset="-120"/>
              </a:rPr>
              <a:t>UWB</a:t>
            </a:r>
            <a:r>
              <a:rPr lang="zh-TW" altLang="zh-TW" sz="2800" b="1" dirty="0">
                <a:latin typeface="微軟正黑體" panose="020B0604030504040204" pitchFamily="34" charset="-120"/>
                <a:ea typeface="微軟正黑體" panose="020B0604030504040204" pitchFamily="34" charset="-120"/>
              </a:rPr>
              <a:t>如此明顯之應用表現；藉此，透過本次研究，本組想找出在無線電波中，使用</a:t>
            </a:r>
            <a:r>
              <a:rPr lang="en-US" altLang="zh-TW" sz="2800" b="1" dirty="0">
                <a:latin typeface="微軟正黑體" panose="020B0604030504040204" pitchFamily="34" charset="-120"/>
                <a:ea typeface="微軟正黑體" panose="020B0604030504040204" pitchFamily="34" charset="-120"/>
              </a:rPr>
              <a:t>UWB</a:t>
            </a:r>
            <a:r>
              <a:rPr lang="zh-TW" altLang="zh-TW" sz="2800" b="1" dirty="0">
                <a:latin typeface="微軟正黑體" panose="020B0604030504040204" pitchFamily="34" charset="-120"/>
                <a:ea typeface="微軟正黑體" panose="020B0604030504040204" pitchFamily="34" charset="-120"/>
              </a:rPr>
              <a:t>與</a:t>
            </a:r>
            <a:r>
              <a:rPr lang="en-US" altLang="zh-TW" sz="2800" b="1" dirty="0">
                <a:latin typeface="微軟正黑體" panose="020B0604030504040204" pitchFamily="34" charset="-120"/>
                <a:ea typeface="微軟正黑體" panose="020B0604030504040204" pitchFamily="34" charset="-120"/>
              </a:rPr>
              <a:t>RFID</a:t>
            </a:r>
            <a:r>
              <a:rPr lang="zh-TW" altLang="zh-TW" sz="2800" b="1" dirty="0">
                <a:latin typeface="微軟正黑體" panose="020B0604030504040204" pitchFamily="34" charset="-120"/>
                <a:ea typeface="微軟正黑體" panose="020B0604030504040204" pitchFamily="34" charset="-120"/>
              </a:rPr>
              <a:t>之外的技術（</a:t>
            </a:r>
            <a:r>
              <a:rPr lang="en-US" altLang="zh-TW" sz="2800" b="1" dirty="0" err="1">
                <a:latin typeface="微軟正黑體" panose="020B0604030504040204" pitchFamily="34" charset="-120"/>
                <a:ea typeface="微軟正黑體" panose="020B0604030504040204" pitchFamily="34" charset="-120"/>
              </a:rPr>
              <a:t>WiFi</a:t>
            </a:r>
            <a:r>
              <a:rPr lang="zh-TW" altLang="zh-TW" sz="2800" b="1" dirty="0">
                <a:latin typeface="微軟正黑體" panose="020B0604030504040204" pitchFamily="34" charset="-120"/>
                <a:ea typeface="微軟正黑體" panose="020B0604030504040204" pitchFamily="34" charset="-120"/>
              </a:rPr>
              <a:t>、藍牙）所能帶的室內定位效果，進行實測、數據分析、三角定位，以探討不同技術的特性，並針對：</a:t>
            </a:r>
          </a:p>
          <a:p>
            <a:pPr>
              <a:lnSpc>
                <a:spcPct val="200000"/>
              </a:lnSpc>
            </a:pPr>
            <a:r>
              <a:rPr lang="zh-TW" altLang="zh-TW" sz="2800" b="1" dirty="0">
                <a:latin typeface="微軟正黑體" panose="020B0604030504040204" pitchFamily="34" charset="-120"/>
                <a:ea typeface="微軟正黑體" panose="020B0604030504040204" pitchFamily="34" charset="-120"/>
              </a:rPr>
              <a:t>一、 </a:t>
            </a:r>
            <a:r>
              <a:rPr lang="en-US" altLang="zh-TW" sz="2800" b="1" u="sng" dirty="0" err="1">
                <a:latin typeface="微軟正黑體" panose="020B0604030504040204" pitchFamily="34" charset="-120"/>
                <a:ea typeface="微軟正黑體" panose="020B0604030504040204" pitchFamily="34" charset="-120"/>
              </a:rPr>
              <a:t>WiFi</a:t>
            </a:r>
            <a:r>
              <a:rPr lang="zh-TW" altLang="zh-TW" sz="2800" b="1" u="sng" dirty="0">
                <a:latin typeface="微軟正黑體" panose="020B0604030504040204" pitchFamily="34" charset="-120"/>
                <a:ea typeface="微軟正黑體" panose="020B0604030504040204" pitchFamily="34" charset="-120"/>
              </a:rPr>
              <a:t>、藍牙定位之可行性和功效</a:t>
            </a:r>
          </a:p>
          <a:p>
            <a:pPr>
              <a:lnSpc>
                <a:spcPct val="200000"/>
              </a:lnSpc>
            </a:pPr>
            <a:r>
              <a:rPr lang="zh-TW" altLang="zh-TW" sz="2800" b="1" dirty="0">
                <a:latin typeface="微軟正黑體" panose="020B0604030504040204" pitchFamily="34" charset="-120"/>
                <a:ea typeface="微軟正黑體" panose="020B0604030504040204" pitchFamily="34" charset="-120"/>
              </a:rPr>
              <a:t>二、</a:t>
            </a:r>
            <a:r>
              <a:rPr lang="zh-TW" altLang="zh-TW" sz="2800" b="1" u="sng" dirty="0">
                <a:latin typeface="微軟正黑體" panose="020B0604030504040204" pitchFamily="34" charset="-120"/>
                <a:ea typeface="微軟正黑體" panose="020B0604030504040204" pitchFamily="34" charset="-120"/>
              </a:rPr>
              <a:t>具有較佳成效之室內定位實務應用、商業化之探討</a:t>
            </a:r>
          </a:p>
          <a:p>
            <a:pPr>
              <a:lnSpc>
                <a:spcPct val="200000"/>
              </a:lnSpc>
            </a:pPr>
            <a:endParaRPr lang="zh-TW" altLang="zh-TW" sz="2800" b="1" dirty="0">
              <a:latin typeface="微軟正黑體" panose="020B0604030504040204" pitchFamily="34" charset="-120"/>
              <a:ea typeface="微軟正黑體" panose="020B0604030504040204" pitchFamily="34" charset="-120"/>
            </a:endParaRPr>
          </a:p>
          <a:p>
            <a:pPr>
              <a:lnSpc>
                <a:spcPct val="200000"/>
              </a:lnSpc>
            </a:pPr>
            <a:r>
              <a:rPr lang="zh-TW" altLang="zh-TW" sz="2800" b="1" dirty="0">
                <a:latin typeface="微軟正黑體" panose="020B0604030504040204" pitchFamily="34" charset="-120"/>
                <a:ea typeface="微軟正黑體" panose="020B0604030504040204" pitchFamily="34" charset="-120"/>
              </a:rPr>
              <a:t>上述兩點進行「</a:t>
            </a:r>
            <a:r>
              <a:rPr lang="zh-TW" altLang="zh-TW" sz="3600" b="1" dirty="0">
                <a:solidFill>
                  <a:srgbClr val="C00000"/>
                </a:solidFill>
                <a:latin typeface="微軟正黑體" panose="020B0604030504040204" pitchFamily="34" charset="-120"/>
                <a:ea typeface="微軟正黑體" panose="020B0604030504040204" pitchFamily="34" charset="-120"/>
              </a:rPr>
              <a:t>是否有成本相對較低且可行之室內定位系統</a:t>
            </a:r>
            <a:r>
              <a:rPr lang="zh-TW" altLang="zh-TW" sz="2800" b="1" dirty="0">
                <a:latin typeface="微軟正黑體" panose="020B0604030504040204" pitchFamily="34" charset="-120"/>
                <a:ea typeface="微軟正黑體" panose="020B0604030504040204" pitchFamily="34" charset="-120"/>
              </a:rPr>
              <a:t>」之討論。 </a:t>
            </a:r>
          </a:p>
          <a:p>
            <a:pPr fontAlgn="base"/>
            <a:endParaRPr lang="ja-JP" altLang="zh-TW" sz="2800" b="0" i="0" dirty="0">
              <a:solidFill>
                <a:srgbClr val="000000"/>
              </a:solidFill>
              <a:effectLst/>
              <a:latin typeface="微軟正黑體" panose="020B0604030504040204" pitchFamily="34" charset="-120"/>
              <a:ea typeface="微軟正黑體" panose="020B0604030504040204" pitchFamily="34" charset="-120"/>
            </a:endParaRPr>
          </a:p>
        </p:txBody>
      </p:sp>
      <p:grpSp>
        <p:nvGrpSpPr>
          <p:cNvPr id="2" name="群組 1">
            <a:extLst>
              <a:ext uri="{FF2B5EF4-FFF2-40B4-BE49-F238E27FC236}">
                <a16:creationId xmlns:a16="http://schemas.microsoft.com/office/drawing/2014/main" id="{A19B614B-747D-4E12-80E5-C124CE300A52}"/>
              </a:ext>
            </a:extLst>
          </p:cNvPr>
          <p:cNvGrpSpPr/>
          <p:nvPr/>
        </p:nvGrpSpPr>
        <p:grpSpPr>
          <a:xfrm>
            <a:off x="7656008" y="-1417817"/>
            <a:ext cx="2975985" cy="2851604"/>
            <a:chOff x="7656008" y="-1417817"/>
            <a:chExt cx="2975985" cy="2851604"/>
          </a:xfrm>
        </p:grpSpPr>
        <p:sp>
          <p:nvSpPr>
            <p:cNvPr id="3" name="文字方塊 2">
              <a:extLst>
                <a:ext uri="{FF2B5EF4-FFF2-40B4-BE49-F238E27FC236}">
                  <a16:creationId xmlns:a16="http://schemas.microsoft.com/office/drawing/2014/main" id="{D779529F-28F4-42DC-AF18-070475E556C0}"/>
                </a:ext>
              </a:extLst>
            </p:cNvPr>
            <p:cNvSpPr txBox="1"/>
            <p:nvPr/>
          </p:nvSpPr>
          <p:spPr>
            <a:xfrm>
              <a:off x="7746615" y="480000"/>
              <a:ext cx="2794771"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研究目的</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02C66B90-CDFF-4463-95B2-B8B6BE64A6C9}"/>
                </a:ext>
              </a:extLst>
            </p:cNvPr>
            <p:cNvPicPr>
              <a:picLocks noChangeAspect="1"/>
            </p:cNvPicPr>
            <p:nvPr/>
          </p:nvPicPr>
          <p:blipFill rotWithShape="1">
            <a:blip r:embed="rId3">
              <a:extLst>
                <a:ext uri="{28A0092B-C50C-407E-A947-70E740481C1C}">
                  <a14:useLocalDpi xmlns:a14="http://schemas.microsoft.com/office/drawing/2010/main" val="0"/>
                </a:ext>
              </a:extLst>
            </a:blip>
            <a:srcRect b="14787"/>
            <a:stretch/>
          </p:blipFill>
          <p:spPr>
            <a:xfrm>
              <a:off x="7656008" y="-1417817"/>
              <a:ext cx="2975985" cy="2007001"/>
            </a:xfrm>
            <a:prstGeom prst="rect">
              <a:avLst/>
            </a:prstGeom>
          </p:spPr>
        </p:pic>
      </p:grpSp>
      <p:sp>
        <p:nvSpPr>
          <p:cNvPr id="7" name="投影片編號版面配置區 6"/>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6</a:t>
            </a:fld>
            <a:endParaRPr lang="zh-TW" alt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31351654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群組 14">
            <a:extLst>
              <a:ext uri="{FF2B5EF4-FFF2-40B4-BE49-F238E27FC236}">
                <a16:creationId xmlns:a16="http://schemas.microsoft.com/office/drawing/2014/main" id="{53E65ED4-9783-4E5C-8A39-FF4EAE0702A5}"/>
              </a:ext>
            </a:extLst>
          </p:cNvPr>
          <p:cNvGrpSpPr/>
          <p:nvPr/>
        </p:nvGrpSpPr>
        <p:grpSpPr>
          <a:xfrm>
            <a:off x="5286159" y="2472854"/>
            <a:ext cx="7715683" cy="3663888"/>
            <a:chOff x="6781195" y="2472854"/>
            <a:chExt cx="7715683" cy="3663888"/>
          </a:xfrm>
        </p:grpSpPr>
        <p:grpSp>
          <p:nvGrpSpPr>
            <p:cNvPr id="5" name="群組 4">
              <a:extLst>
                <a:ext uri="{FF2B5EF4-FFF2-40B4-BE49-F238E27FC236}">
                  <a16:creationId xmlns:a16="http://schemas.microsoft.com/office/drawing/2014/main" id="{2836A729-A569-428E-BF68-9BF9CA08B56D}"/>
                </a:ext>
              </a:extLst>
            </p:cNvPr>
            <p:cNvGrpSpPr/>
            <p:nvPr/>
          </p:nvGrpSpPr>
          <p:grpSpPr>
            <a:xfrm>
              <a:off x="6781195" y="2472854"/>
              <a:ext cx="4725110" cy="3663888"/>
              <a:chOff x="5987243" y="2472854"/>
              <a:chExt cx="4725110" cy="3663888"/>
            </a:xfrm>
          </p:grpSpPr>
          <p:sp>
            <p:nvSpPr>
              <p:cNvPr id="6" name="文字方塊 5">
                <a:extLst>
                  <a:ext uri="{FF2B5EF4-FFF2-40B4-BE49-F238E27FC236}">
                    <a16:creationId xmlns:a16="http://schemas.microsoft.com/office/drawing/2014/main" id="{1CDBA49C-7421-497C-A5D0-31978F1D8686}"/>
                  </a:ext>
                </a:extLst>
              </p:cNvPr>
              <p:cNvSpPr txBox="1"/>
              <p:nvPr/>
            </p:nvSpPr>
            <p:spPr>
              <a:xfrm>
                <a:off x="5987243" y="2472854"/>
                <a:ext cx="2566207" cy="3663888"/>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CN" sz="19900" b="1"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P</a:t>
                </a:r>
                <a:endParaRPr kumimoji="0" lang="zh-CN" altLang="en-US" sz="16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7" name="文字方塊 6">
                <a:extLst>
                  <a:ext uri="{FF2B5EF4-FFF2-40B4-BE49-F238E27FC236}">
                    <a16:creationId xmlns:a16="http://schemas.microsoft.com/office/drawing/2014/main" id="{DB3F3FFD-C88F-4AE3-8CB0-B6CCA8F683B6}"/>
                  </a:ext>
                </a:extLst>
              </p:cNvPr>
              <p:cNvSpPr txBox="1"/>
              <p:nvPr/>
            </p:nvSpPr>
            <p:spPr>
              <a:xfrm>
                <a:off x="7574646" y="3774076"/>
                <a:ext cx="3137707" cy="1061444"/>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en-US" altLang="zh-CN" sz="5400" b="1" kern="0" dirty="0">
                    <a:solidFill>
                      <a:srgbClr val="000000">
                        <a:lumMod val="75000"/>
                        <a:lumOff val="25000"/>
                      </a:srgbClr>
                    </a:solidFill>
                    <a:latin typeface="微軟正黑體" panose="020B0604030504040204" pitchFamily="34" charset="-120"/>
                    <a:ea typeface="微軟正黑體" panose="020B0604030504040204" pitchFamily="34" charset="-120"/>
                    <a:cs typeface="Calibri"/>
                    <a:sym typeface="Calibri"/>
                  </a:rPr>
                  <a:t>a</a:t>
                </a:r>
                <a:r>
                  <a:rPr kumimoji="0" lang="en-US" altLang="zh-CN" sz="54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rt 0</a:t>
                </a:r>
                <a:r>
                  <a:rPr kumimoji="0" lang="en-US" altLang="zh-TW" sz="54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2</a:t>
                </a:r>
                <a:endParaRPr kumimoji="0" lang="zh-CN" altLang="en-US" sz="48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sp>
            <p:nvSpPr>
              <p:cNvPr id="8" name="文字方塊 7">
                <a:extLst>
                  <a:ext uri="{FF2B5EF4-FFF2-40B4-BE49-F238E27FC236}">
                    <a16:creationId xmlns:a16="http://schemas.microsoft.com/office/drawing/2014/main" id="{21C15B66-CA47-4C9B-9D6E-CEA23C23F795}"/>
                  </a:ext>
                </a:extLst>
              </p:cNvPr>
              <p:cNvSpPr txBox="1"/>
              <p:nvPr/>
            </p:nvSpPr>
            <p:spPr>
              <a:xfrm>
                <a:off x="6751244" y="4666606"/>
                <a:ext cx="2781123"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kumimoji="0" lang="zh-TW" altLang="en-US" sz="48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rPr>
                  <a:t>研究方法</a:t>
                </a:r>
                <a:endParaRPr kumimoji="0" lang="zh-CN" altLang="en-US" sz="44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Calibri"/>
                  <a:sym typeface="Calibri"/>
                </a:endParaRPr>
              </a:p>
            </p:txBody>
          </p:sp>
        </p:grpSp>
        <p:grpSp>
          <p:nvGrpSpPr>
            <p:cNvPr id="9" name="群組 8">
              <a:extLst>
                <a:ext uri="{FF2B5EF4-FFF2-40B4-BE49-F238E27FC236}">
                  <a16:creationId xmlns:a16="http://schemas.microsoft.com/office/drawing/2014/main" id="{E01C02D8-DFC2-4509-9F73-B2726A7ACE42}"/>
                </a:ext>
              </a:extLst>
            </p:cNvPr>
            <p:cNvGrpSpPr/>
            <p:nvPr/>
          </p:nvGrpSpPr>
          <p:grpSpPr>
            <a:xfrm>
              <a:off x="11522018" y="3367911"/>
              <a:ext cx="2974860" cy="2352072"/>
              <a:chOff x="11651018" y="3455005"/>
              <a:chExt cx="2553153" cy="2127669"/>
            </a:xfrm>
          </p:grpSpPr>
          <p:sp>
            <p:nvSpPr>
              <p:cNvPr id="10" name="六邊形 9">
                <a:extLst>
                  <a:ext uri="{FF2B5EF4-FFF2-40B4-BE49-F238E27FC236}">
                    <a16:creationId xmlns:a16="http://schemas.microsoft.com/office/drawing/2014/main" id="{D1BCAA12-15A7-4DB3-B3C8-B01365F2492B}"/>
                  </a:ext>
                </a:extLst>
              </p:cNvPr>
              <p:cNvSpPr/>
              <p:nvPr/>
            </p:nvSpPr>
            <p:spPr>
              <a:xfrm>
                <a:off x="11651018" y="3455005"/>
                <a:ext cx="2553153" cy="2127669"/>
              </a:xfrm>
              <a:prstGeom prst="hexagon">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97410BCD-7416-4E4E-A391-8A55BA2F53A1}"/>
                  </a:ext>
                </a:extLst>
              </p:cNvPr>
              <p:cNvSpPr/>
              <p:nvPr/>
            </p:nvSpPr>
            <p:spPr>
              <a:xfrm rot="1591715">
                <a:off x="11781110" y="3929621"/>
                <a:ext cx="2279914" cy="117843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0D11A8BB-C808-4ADD-BFFD-CA472E8FE096}"/>
                  </a:ext>
                </a:extLst>
              </p:cNvPr>
              <p:cNvSpPr/>
              <p:nvPr/>
            </p:nvSpPr>
            <p:spPr>
              <a:xfrm rot="20008285" flipH="1">
                <a:off x="11780680" y="3929621"/>
                <a:ext cx="2279914" cy="117843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4" name="圖片 13">
              <a:extLst>
                <a:ext uri="{FF2B5EF4-FFF2-40B4-BE49-F238E27FC236}">
                  <a16:creationId xmlns:a16="http://schemas.microsoft.com/office/drawing/2014/main" id="{4A207842-BE90-4A1C-8E89-BACE517ACD48}"/>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ackgroundRemoval t="0" b="95745" l="0" r="93333">
                          <a14:foregroundMark x1="44848" y1="48936" x2="44848" y2="48936"/>
                          <a14:foregroundMark x1="43636" y1="42553" x2="43636" y2="42553"/>
                          <a14:backgroundMark x1="30909" y1="17730" x2="30909" y2="17730"/>
                          <a14:backgroundMark x1="47273" y1="16312" x2="47273" y2="16312"/>
                          <a14:backgroundMark x1="64242" y1="16312" x2="64242" y2="16312"/>
                          <a14:backgroundMark x1="55758" y1="42553" x2="55758" y2="42553"/>
                          <a14:backgroundMark x1="48485" y1="84397" x2="48485" y2="84397"/>
                          <a14:backgroundMark x1="64242" y1="82979" x2="64242" y2="82979"/>
                          <a14:backgroundMark x1="32121" y1="85106" x2="32121" y2="85106"/>
                          <a14:backgroundMark x1="48485" y1="50355" x2="48485" y2="50355"/>
                          <a14:backgroundMark x1="47273" y1="43262" x2="47273" y2="43262"/>
                          <a14:backgroundMark x1="38182" y1="51064" x2="38182" y2="51064"/>
                          <a14:backgroundMark x1="43030" y1="47518" x2="43030" y2="47518"/>
                          <a14:backgroundMark x1="43030" y1="41135" x2="43030" y2="41135"/>
                          <a14:backgroundMark x1="43636" y1="48227" x2="43636" y2="48227"/>
                          <a14:backgroundMark x1="44242" y1="40426" x2="44242" y2="40426"/>
                        </a14:backgroundRemoval>
                      </a14:imgEffect>
                    </a14:imgLayer>
                  </a14:imgProps>
                </a:ext>
                <a:ext uri="{28A0092B-C50C-407E-A947-70E740481C1C}">
                  <a14:useLocalDpi xmlns:a14="http://schemas.microsoft.com/office/drawing/2010/main" val="0"/>
                </a:ext>
              </a:extLst>
            </a:blip>
            <a:srcRect l="25279" r="27732"/>
            <a:stretch/>
          </p:blipFill>
          <p:spPr>
            <a:xfrm rot="5400000">
              <a:off x="12620867" y="3870454"/>
              <a:ext cx="777161" cy="1346986"/>
            </a:xfrm>
            <a:prstGeom prst="rect">
              <a:avLst/>
            </a:prstGeom>
          </p:spPr>
        </p:pic>
      </p:grpSp>
      <p:sp>
        <p:nvSpPr>
          <p:cNvPr id="3" name="投影片編號版面配置區 2"/>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7</a:t>
            </a:fld>
            <a:endParaRPr lang="zh-TW" alt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34392626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22EBDABD-90A4-4C6F-BB30-EC689B0DC337}"/>
              </a:ext>
            </a:extLst>
          </p:cNvPr>
          <p:cNvGrpSpPr/>
          <p:nvPr/>
        </p:nvGrpSpPr>
        <p:grpSpPr>
          <a:xfrm>
            <a:off x="6916758" y="0"/>
            <a:ext cx="4454484" cy="1433787"/>
            <a:chOff x="6916758" y="0"/>
            <a:chExt cx="4454484" cy="1433787"/>
          </a:xfrm>
        </p:grpSpPr>
        <p:sp>
          <p:nvSpPr>
            <p:cNvPr id="3" name="文字方塊 2">
              <a:extLst>
                <a:ext uri="{FF2B5EF4-FFF2-40B4-BE49-F238E27FC236}">
                  <a16:creationId xmlns:a16="http://schemas.microsoft.com/office/drawing/2014/main" id="{FD7DF60F-88D1-4A03-B27B-E975A5FEBC9C}"/>
                </a:ext>
              </a:extLst>
            </p:cNvPr>
            <p:cNvSpPr txBox="1"/>
            <p:nvPr/>
          </p:nvSpPr>
          <p:spPr>
            <a:xfrm>
              <a:off x="6916758" y="480000"/>
              <a:ext cx="4454484"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研究流程與架構</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9A0F6B70-7C3E-4D43-A2EA-FCE30D15E6E2}"/>
                </a:ext>
              </a:extLst>
            </p:cNvPr>
            <p:cNvPicPr>
              <a:picLocks noChangeAspect="1"/>
            </p:cNvPicPr>
            <p:nvPr/>
          </p:nvPicPr>
          <p:blipFill rotWithShape="1">
            <a:blip r:embed="rId3">
              <a:extLst>
                <a:ext uri="{28A0092B-C50C-407E-A947-70E740481C1C}">
                  <a14:useLocalDpi xmlns:a14="http://schemas.microsoft.com/office/drawing/2010/main" val="0"/>
                </a:ext>
              </a:extLst>
            </a:blip>
            <a:srcRect t="60198" b="14786"/>
            <a:stretch/>
          </p:blipFill>
          <p:spPr>
            <a:xfrm>
              <a:off x="7656008" y="0"/>
              <a:ext cx="2975985" cy="589184"/>
            </a:xfrm>
            <a:prstGeom prst="rect">
              <a:avLst/>
            </a:prstGeom>
          </p:spPr>
        </p:pic>
      </p:grpSp>
      <p:grpSp>
        <p:nvGrpSpPr>
          <p:cNvPr id="43" name="群組 42">
            <a:extLst>
              <a:ext uri="{FF2B5EF4-FFF2-40B4-BE49-F238E27FC236}">
                <a16:creationId xmlns:a16="http://schemas.microsoft.com/office/drawing/2014/main" id="{51CA2759-54A1-4963-A376-15A0553FDA24}"/>
              </a:ext>
            </a:extLst>
          </p:cNvPr>
          <p:cNvGrpSpPr/>
          <p:nvPr/>
        </p:nvGrpSpPr>
        <p:grpSpPr>
          <a:xfrm>
            <a:off x="677263" y="2184450"/>
            <a:ext cx="16933473" cy="5151220"/>
            <a:chOff x="307768" y="1995792"/>
            <a:chExt cx="16933473" cy="5151220"/>
          </a:xfrm>
        </p:grpSpPr>
        <p:grpSp>
          <p:nvGrpSpPr>
            <p:cNvPr id="11" name="群組 10">
              <a:extLst>
                <a:ext uri="{FF2B5EF4-FFF2-40B4-BE49-F238E27FC236}">
                  <a16:creationId xmlns:a16="http://schemas.microsoft.com/office/drawing/2014/main" id="{71F9ACCB-75A5-43C4-BBAF-2CDC3DE0CAF7}"/>
                </a:ext>
              </a:extLst>
            </p:cNvPr>
            <p:cNvGrpSpPr/>
            <p:nvPr/>
          </p:nvGrpSpPr>
          <p:grpSpPr>
            <a:xfrm>
              <a:off x="307768" y="3395617"/>
              <a:ext cx="2076505" cy="2076505"/>
              <a:chOff x="1188989" y="1633414"/>
              <a:chExt cx="2076505" cy="2076505"/>
            </a:xfrm>
          </p:grpSpPr>
          <p:pic>
            <p:nvPicPr>
              <p:cNvPr id="10" name="圖片 9">
                <a:extLst>
                  <a:ext uri="{FF2B5EF4-FFF2-40B4-BE49-F238E27FC236}">
                    <a16:creationId xmlns:a16="http://schemas.microsoft.com/office/drawing/2014/main" id="{1F3DF3D8-54C5-41B9-9882-5B293C3E9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989" y="1633414"/>
                <a:ext cx="2076505" cy="2076505"/>
              </a:xfrm>
              <a:prstGeom prst="rect">
                <a:avLst/>
              </a:prstGeom>
            </p:spPr>
          </p:pic>
          <p:sp>
            <p:nvSpPr>
              <p:cNvPr id="8" name="文字方塊 7">
                <a:extLst>
                  <a:ext uri="{FF2B5EF4-FFF2-40B4-BE49-F238E27FC236}">
                    <a16:creationId xmlns:a16="http://schemas.microsoft.com/office/drawing/2014/main" id="{64ECBCC3-DC0B-4CEC-8BCF-FC8DA79738B8}"/>
                  </a:ext>
                </a:extLst>
              </p:cNvPr>
              <p:cNvSpPr txBox="1"/>
              <p:nvPr/>
            </p:nvSpPr>
            <p:spPr>
              <a:xfrm>
                <a:off x="1398463" y="2410056"/>
                <a:ext cx="1657556" cy="523220"/>
              </a:xfrm>
              <a:prstGeom prst="rect">
                <a:avLst/>
              </a:prstGeom>
              <a:noFill/>
            </p:spPr>
            <p:txBody>
              <a:bodyPr wrap="square">
                <a:spAutoFit/>
              </a:bodyPr>
              <a:lstStyle/>
              <a:p>
                <a:r>
                  <a:rPr lang="zh-TW" altLang="zh-TW" sz="2800" b="1" kern="0" dirty="0">
                    <a:solidFill>
                      <a:schemeClr val="bg1"/>
                    </a:solidFill>
                    <a:latin typeface="微軟正黑體" panose="020B0604030504040204" pitchFamily="34" charset="-120"/>
                    <a:ea typeface="微軟正黑體" panose="020B0604030504040204" pitchFamily="34" charset="-120"/>
                    <a:cs typeface="DFKaiShu-SB-Estd-BF"/>
                  </a:rPr>
                  <a:t>資料蒐集 </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grpSp>
          <p:nvGrpSpPr>
            <p:cNvPr id="12" name="群組 11">
              <a:extLst>
                <a:ext uri="{FF2B5EF4-FFF2-40B4-BE49-F238E27FC236}">
                  <a16:creationId xmlns:a16="http://schemas.microsoft.com/office/drawing/2014/main" id="{2FE96DAA-AE1E-4321-BCFA-564669B705E7}"/>
                </a:ext>
              </a:extLst>
            </p:cNvPr>
            <p:cNvGrpSpPr/>
            <p:nvPr/>
          </p:nvGrpSpPr>
          <p:grpSpPr>
            <a:xfrm>
              <a:off x="3279162" y="3395617"/>
              <a:ext cx="2076505" cy="2076505"/>
              <a:chOff x="1188989" y="1633414"/>
              <a:chExt cx="2076505" cy="2076505"/>
            </a:xfrm>
          </p:grpSpPr>
          <p:pic>
            <p:nvPicPr>
              <p:cNvPr id="13" name="圖片 12">
                <a:extLst>
                  <a:ext uri="{FF2B5EF4-FFF2-40B4-BE49-F238E27FC236}">
                    <a16:creationId xmlns:a16="http://schemas.microsoft.com/office/drawing/2014/main" id="{EEE1FB67-1B4C-47DC-A60C-4F600B8BC3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989" y="1633414"/>
                <a:ext cx="2076505" cy="2076505"/>
              </a:xfrm>
              <a:prstGeom prst="rect">
                <a:avLst/>
              </a:prstGeom>
            </p:spPr>
          </p:pic>
          <p:sp>
            <p:nvSpPr>
              <p:cNvPr id="14" name="文字方塊 13">
                <a:extLst>
                  <a:ext uri="{FF2B5EF4-FFF2-40B4-BE49-F238E27FC236}">
                    <a16:creationId xmlns:a16="http://schemas.microsoft.com/office/drawing/2014/main" id="{985CCC7F-F798-42AF-91B8-F5438CAE0D05}"/>
                  </a:ext>
                </a:extLst>
              </p:cNvPr>
              <p:cNvSpPr txBox="1"/>
              <p:nvPr/>
            </p:nvSpPr>
            <p:spPr>
              <a:xfrm>
                <a:off x="1421809" y="2194613"/>
                <a:ext cx="1610864" cy="954107"/>
              </a:xfrm>
              <a:prstGeom prst="rect">
                <a:avLst/>
              </a:prstGeom>
              <a:noFill/>
            </p:spPr>
            <p:txBody>
              <a:bodyPr wrap="square">
                <a:spAutoFit/>
              </a:bodyPr>
              <a:lstStyle/>
              <a:p>
                <a:pPr algn="ctr"/>
                <a:r>
                  <a:rPr lang="zh-TW" altLang="en-US" sz="2800" b="1" kern="0" dirty="0">
                    <a:solidFill>
                      <a:schemeClr val="bg1"/>
                    </a:solidFill>
                    <a:latin typeface="微軟正黑體" panose="020B0604030504040204" pitchFamily="34" charset="-120"/>
                    <a:ea typeface="微軟正黑體" panose="020B0604030504040204" pitchFamily="34" charset="-120"/>
                    <a:cs typeface="DFKaiShu-SB-Estd-BF"/>
                  </a:rPr>
                  <a:t>研究架構構想</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grpSp>
          <p:nvGrpSpPr>
            <p:cNvPr id="34" name="群組 33">
              <a:extLst>
                <a:ext uri="{FF2B5EF4-FFF2-40B4-BE49-F238E27FC236}">
                  <a16:creationId xmlns:a16="http://schemas.microsoft.com/office/drawing/2014/main" id="{BF76EF19-C38B-418A-B11B-CB8BE7CFE9B3}"/>
                </a:ext>
              </a:extLst>
            </p:cNvPr>
            <p:cNvGrpSpPr/>
            <p:nvPr/>
          </p:nvGrpSpPr>
          <p:grpSpPr>
            <a:xfrm>
              <a:off x="6250556" y="1995792"/>
              <a:ext cx="2076505" cy="5151220"/>
              <a:chOff x="5709201" y="1995792"/>
              <a:chExt cx="2076505" cy="5151220"/>
            </a:xfrm>
          </p:grpSpPr>
          <p:grpSp>
            <p:nvGrpSpPr>
              <p:cNvPr id="15" name="群組 14">
                <a:extLst>
                  <a:ext uri="{FF2B5EF4-FFF2-40B4-BE49-F238E27FC236}">
                    <a16:creationId xmlns:a16="http://schemas.microsoft.com/office/drawing/2014/main" id="{AAAF30CA-CE1D-48CE-8D73-A9CB138F2F36}"/>
                  </a:ext>
                </a:extLst>
              </p:cNvPr>
              <p:cNvGrpSpPr/>
              <p:nvPr/>
            </p:nvGrpSpPr>
            <p:grpSpPr>
              <a:xfrm>
                <a:off x="5709201" y="1995792"/>
                <a:ext cx="2076505" cy="2076505"/>
                <a:chOff x="1149980" y="1893224"/>
                <a:chExt cx="2076505" cy="2076505"/>
              </a:xfrm>
            </p:grpSpPr>
            <p:pic>
              <p:nvPicPr>
                <p:cNvPr id="16" name="圖片 15">
                  <a:extLst>
                    <a:ext uri="{FF2B5EF4-FFF2-40B4-BE49-F238E27FC236}">
                      <a16:creationId xmlns:a16="http://schemas.microsoft.com/office/drawing/2014/main" id="{41A070D6-F286-40D7-8561-64F574FCA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980" y="1893224"/>
                  <a:ext cx="2076505" cy="2076505"/>
                </a:xfrm>
                <a:prstGeom prst="rect">
                  <a:avLst/>
                </a:prstGeom>
              </p:spPr>
            </p:pic>
            <p:sp>
              <p:nvSpPr>
                <p:cNvPr id="17" name="文字方塊 16">
                  <a:extLst>
                    <a:ext uri="{FF2B5EF4-FFF2-40B4-BE49-F238E27FC236}">
                      <a16:creationId xmlns:a16="http://schemas.microsoft.com/office/drawing/2014/main" id="{8649604B-1C1D-46A8-A863-BC9B2D80E687}"/>
                    </a:ext>
                  </a:extLst>
                </p:cNvPr>
                <p:cNvSpPr txBox="1"/>
                <p:nvPr/>
              </p:nvSpPr>
              <p:spPr>
                <a:xfrm>
                  <a:off x="1334711" y="2454423"/>
                  <a:ext cx="1785060" cy="954107"/>
                </a:xfrm>
                <a:prstGeom prst="rect">
                  <a:avLst/>
                </a:prstGeom>
                <a:noFill/>
              </p:spPr>
              <p:txBody>
                <a:bodyPr wrap="square">
                  <a:spAutoFit/>
                </a:bodyPr>
                <a:lstStyle/>
                <a:p>
                  <a:pPr algn="ctr"/>
                  <a:r>
                    <a:rPr lang="en-US" altLang="zh-TW" sz="2800" b="1" kern="0" dirty="0" err="1">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WiFi</a:t>
                  </a: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訊號實測分析</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grpSp>
            <p:nvGrpSpPr>
              <p:cNvPr id="18" name="群組 17">
                <a:extLst>
                  <a:ext uri="{FF2B5EF4-FFF2-40B4-BE49-F238E27FC236}">
                    <a16:creationId xmlns:a16="http://schemas.microsoft.com/office/drawing/2014/main" id="{FC8F7D8D-7E91-4A17-8C6E-799603EAB286}"/>
                  </a:ext>
                </a:extLst>
              </p:cNvPr>
              <p:cNvGrpSpPr/>
              <p:nvPr/>
            </p:nvGrpSpPr>
            <p:grpSpPr>
              <a:xfrm>
                <a:off x="5709201" y="5070507"/>
                <a:ext cx="2076505" cy="2076505"/>
                <a:chOff x="1227999" y="1616727"/>
                <a:chExt cx="2076505" cy="2076505"/>
              </a:xfrm>
            </p:grpSpPr>
            <p:pic>
              <p:nvPicPr>
                <p:cNvPr id="19" name="圖片 18">
                  <a:extLst>
                    <a:ext uri="{FF2B5EF4-FFF2-40B4-BE49-F238E27FC236}">
                      <a16:creationId xmlns:a16="http://schemas.microsoft.com/office/drawing/2014/main" id="{4B6405A5-B40F-4E1C-85CE-FCB01352B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99" y="1616727"/>
                  <a:ext cx="2076505" cy="2076505"/>
                </a:xfrm>
                <a:prstGeom prst="rect">
                  <a:avLst/>
                </a:prstGeom>
              </p:spPr>
            </p:pic>
            <p:sp>
              <p:nvSpPr>
                <p:cNvPr id="20" name="文字方塊 19">
                  <a:extLst>
                    <a:ext uri="{FF2B5EF4-FFF2-40B4-BE49-F238E27FC236}">
                      <a16:creationId xmlns:a16="http://schemas.microsoft.com/office/drawing/2014/main" id="{6778E8E9-9367-430E-A0CE-10CB5C7E2B4A}"/>
                    </a:ext>
                  </a:extLst>
                </p:cNvPr>
                <p:cNvSpPr txBox="1"/>
                <p:nvPr/>
              </p:nvSpPr>
              <p:spPr>
                <a:xfrm>
                  <a:off x="1334711" y="2177926"/>
                  <a:ext cx="1785060" cy="954107"/>
                </a:xfrm>
                <a:prstGeom prst="rect">
                  <a:avLst/>
                </a:prstGeom>
                <a:noFill/>
              </p:spPr>
              <p:txBody>
                <a:bodyPr wrap="square">
                  <a:spAutoFit/>
                </a:bodyPr>
                <a:lstStyle/>
                <a:p>
                  <a:pPr algn="ctr"/>
                  <a:r>
                    <a:rPr lang="en-US"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BT</a:t>
                  </a: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訊號實測分析</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grpSp>
        <p:grpSp>
          <p:nvGrpSpPr>
            <p:cNvPr id="21" name="群組 20">
              <a:extLst>
                <a:ext uri="{FF2B5EF4-FFF2-40B4-BE49-F238E27FC236}">
                  <a16:creationId xmlns:a16="http://schemas.microsoft.com/office/drawing/2014/main" id="{0609A36E-E037-45E1-A66E-CBBB65016479}"/>
                </a:ext>
              </a:extLst>
            </p:cNvPr>
            <p:cNvGrpSpPr/>
            <p:nvPr/>
          </p:nvGrpSpPr>
          <p:grpSpPr>
            <a:xfrm>
              <a:off x="9215272" y="3468374"/>
              <a:ext cx="2076505" cy="2076505"/>
              <a:chOff x="1182311" y="1598382"/>
              <a:chExt cx="2076505" cy="2076505"/>
            </a:xfrm>
          </p:grpSpPr>
          <p:pic>
            <p:nvPicPr>
              <p:cNvPr id="22" name="圖片 21">
                <a:extLst>
                  <a:ext uri="{FF2B5EF4-FFF2-40B4-BE49-F238E27FC236}">
                    <a16:creationId xmlns:a16="http://schemas.microsoft.com/office/drawing/2014/main" id="{5DBD7FAF-84BB-43CF-A011-BBFE75E4E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311" y="1598382"/>
                <a:ext cx="2076505" cy="2076505"/>
              </a:xfrm>
              <a:prstGeom prst="rect">
                <a:avLst/>
              </a:prstGeom>
            </p:spPr>
          </p:pic>
          <p:sp>
            <p:nvSpPr>
              <p:cNvPr id="23" name="文字方塊 22">
                <a:extLst>
                  <a:ext uri="{FF2B5EF4-FFF2-40B4-BE49-F238E27FC236}">
                    <a16:creationId xmlns:a16="http://schemas.microsoft.com/office/drawing/2014/main" id="{CF2B1585-14F9-4684-B894-1C5AD2A1AD10}"/>
                  </a:ext>
                </a:extLst>
              </p:cNvPr>
              <p:cNvSpPr txBox="1"/>
              <p:nvPr/>
            </p:nvSpPr>
            <p:spPr>
              <a:xfrm>
                <a:off x="1334711" y="2194613"/>
                <a:ext cx="1785060" cy="954107"/>
              </a:xfrm>
              <a:prstGeom prst="rect">
                <a:avLst/>
              </a:prstGeom>
              <a:noFill/>
            </p:spPr>
            <p:txBody>
              <a:bodyPr wrap="square">
                <a:spAutoFit/>
              </a:bodyPr>
              <a:lstStyle/>
              <a:p>
                <a:pPr algn="ct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三角定位架構測試</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grpSp>
          <p:nvGrpSpPr>
            <p:cNvPr id="24" name="群組 23">
              <a:extLst>
                <a:ext uri="{FF2B5EF4-FFF2-40B4-BE49-F238E27FC236}">
                  <a16:creationId xmlns:a16="http://schemas.microsoft.com/office/drawing/2014/main" id="{94FE4207-A372-4924-9B73-AAA576A8CF32}"/>
                </a:ext>
              </a:extLst>
            </p:cNvPr>
            <p:cNvGrpSpPr/>
            <p:nvPr/>
          </p:nvGrpSpPr>
          <p:grpSpPr>
            <a:xfrm>
              <a:off x="12193344" y="3395617"/>
              <a:ext cx="2076505" cy="2076505"/>
              <a:chOff x="1261850" y="1633414"/>
              <a:chExt cx="2076505" cy="2076505"/>
            </a:xfrm>
          </p:grpSpPr>
          <p:pic>
            <p:nvPicPr>
              <p:cNvPr id="25" name="圖片 24">
                <a:extLst>
                  <a:ext uri="{FF2B5EF4-FFF2-40B4-BE49-F238E27FC236}">
                    <a16:creationId xmlns:a16="http://schemas.microsoft.com/office/drawing/2014/main" id="{022CB31E-9D3F-4CA4-A89D-788DD02D5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50" y="1633414"/>
                <a:ext cx="2076505" cy="2076505"/>
              </a:xfrm>
              <a:prstGeom prst="rect">
                <a:avLst/>
              </a:prstGeom>
            </p:spPr>
          </p:pic>
          <p:sp>
            <p:nvSpPr>
              <p:cNvPr id="26" name="文字方塊 25">
                <a:extLst>
                  <a:ext uri="{FF2B5EF4-FFF2-40B4-BE49-F238E27FC236}">
                    <a16:creationId xmlns:a16="http://schemas.microsoft.com/office/drawing/2014/main" id="{6B02CB88-3B36-4D8F-923C-4BF5006E5F7B}"/>
                  </a:ext>
                </a:extLst>
              </p:cNvPr>
              <p:cNvSpPr txBox="1"/>
              <p:nvPr/>
            </p:nvSpPr>
            <p:spPr>
              <a:xfrm>
                <a:off x="1613579" y="2194613"/>
                <a:ext cx="1373046" cy="954107"/>
              </a:xfrm>
              <a:prstGeom prst="rect">
                <a:avLst/>
              </a:prstGeom>
              <a:noFill/>
            </p:spPr>
            <p:txBody>
              <a:bodyPr wrap="square">
                <a:spAutoFit/>
              </a:bodyPr>
              <a:lstStyle/>
              <a:p>
                <a:pPr algn="ct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資料庫</a:t>
                </a:r>
                <a:endParaRPr lang="en-US"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endParaRPr>
              </a:p>
              <a:p>
                <a:pPr algn="ct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建立</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grpSp>
          <p:nvGrpSpPr>
            <p:cNvPr id="27" name="群組 26">
              <a:extLst>
                <a:ext uri="{FF2B5EF4-FFF2-40B4-BE49-F238E27FC236}">
                  <a16:creationId xmlns:a16="http://schemas.microsoft.com/office/drawing/2014/main" id="{6DABB363-370A-4A23-9BD9-45B7EE740AFD}"/>
                </a:ext>
              </a:extLst>
            </p:cNvPr>
            <p:cNvGrpSpPr/>
            <p:nvPr/>
          </p:nvGrpSpPr>
          <p:grpSpPr>
            <a:xfrm>
              <a:off x="15164736" y="3395617"/>
              <a:ext cx="2076505" cy="2076505"/>
              <a:chOff x="1261850" y="1633414"/>
              <a:chExt cx="2076505" cy="2076505"/>
            </a:xfrm>
          </p:grpSpPr>
          <p:pic>
            <p:nvPicPr>
              <p:cNvPr id="28" name="圖片 27">
                <a:extLst>
                  <a:ext uri="{FF2B5EF4-FFF2-40B4-BE49-F238E27FC236}">
                    <a16:creationId xmlns:a16="http://schemas.microsoft.com/office/drawing/2014/main" id="{4BFC4AC9-9756-4BD5-8E08-F0AEAC816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50" y="1633414"/>
                <a:ext cx="2076505" cy="2076505"/>
              </a:xfrm>
              <a:prstGeom prst="rect">
                <a:avLst/>
              </a:prstGeom>
            </p:spPr>
          </p:pic>
          <p:sp>
            <p:nvSpPr>
              <p:cNvPr id="29" name="文字方塊 28">
                <a:extLst>
                  <a:ext uri="{FF2B5EF4-FFF2-40B4-BE49-F238E27FC236}">
                    <a16:creationId xmlns:a16="http://schemas.microsoft.com/office/drawing/2014/main" id="{2A22B995-86F6-4D59-B5C3-BB82184C9773}"/>
                  </a:ext>
                </a:extLst>
              </p:cNvPr>
              <p:cNvSpPr txBox="1"/>
              <p:nvPr/>
            </p:nvSpPr>
            <p:spPr>
              <a:xfrm>
                <a:off x="1437715" y="2194613"/>
                <a:ext cx="1724775" cy="954107"/>
              </a:xfrm>
              <a:prstGeom prst="rect">
                <a:avLst/>
              </a:prstGeom>
              <a:noFill/>
            </p:spPr>
            <p:txBody>
              <a:bodyPr wrap="square">
                <a:spAutoFit/>
              </a:bodyPr>
              <a:lstStyle/>
              <a:p>
                <a:pPr algn="ctr"/>
                <a:r>
                  <a:rPr lang="en-US" altLang="zh-TW" sz="2800" b="1" kern="0" dirty="0" err="1">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Matlab</a:t>
                </a: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製圖定位</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pic>
          <p:nvPicPr>
            <p:cNvPr id="31" name="圖片 30" descr="一張含有 文字, 飛機, 飛行器 的圖片&#10;&#10;自動產生的描述">
              <a:extLst>
                <a:ext uri="{FF2B5EF4-FFF2-40B4-BE49-F238E27FC236}">
                  <a16:creationId xmlns:a16="http://schemas.microsoft.com/office/drawing/2014/main" id="{ADDB0A47-231D-421C-B8F9-A27C91168F25}"/>
                </a:ext>
              </a:extLst>
            </p:cNvPr>
            <p:cNvPicPr>
              <a:picLocks noChangeAspect="1"/>
            </p:cNvPicPr>
            <p:nvPr/>
          </p:nvPicPr>
          <p:blipFill rotWithShape="1">
            <a:blip r:embed="rId5">
              <a:biLevel thresh="75000"/>
              <a:extLst>
                <a:ext uri="{28A0092B-C50C-407E-A947-70E740481C1C}">
                  <a14:useLocalDpi xmlns:a14="http://schemas.microsoft.com/office/drawing/2010/main" val="0"/>
                </a:ext>
              </a:extLst>
            </a:blip>
            <a:srcRect l="33558" t="28469" r="32122" b="36737"/>
            <a:stretch/>
          </p:blipFill>
          <p:spPr>
            <a:xfrm rot="160014">
              <a:off x="2487113" y="4091100"/>
              <a:ext cx="709551" cy="689334"/>
            </a:xfrm>
            <a:prstGeom prst="rect">
              <a:avLst/>
            </a:prstGeom>
          </p:spPr>
        </p:pic>
        <p:grpSp>
          <p:nvGrpSpPr>
            <p:cNvPr id="42" name="群組 41">
              <a:extLst>
                <a:ext uri="{FF2B5EF4-FFF2-40B4-BE49-F238E27FC236}">
                  <a16:creationId xmlns:a16="http://schemas.microsoft.com/office/drawing/2014/main" id="{35C3F623-FEB4-45B6-87EA-9E8121F519E9}"/>
                </a:ext>
              </a:extLst>
            </p:cNvPr>
            <p:cNvGrpSpPr/>
            <p:nvPr/>
          </p:nvGrpSpPr>
          <p:grpSpPr>
            <a:xfrm>
              <a:off x="5435720" y="2959832"/>
              <a:ext cx="709552" cy="3035101"/>
              <a:chOff x="5380289" y="2959832"/>
              <a:chExt cx="709552" cy="3035101"/>
            </a:xfrm>
          </p:grpSpPr>
          <p:pic>
            <p:nvPicPr>
              <p:cNvPr id="35" name="圖片 34" descr="一張含有 文字, 飛機, 飛行器 的圖片&#10;&#10;自動產生的描述">
                <a:extLst>
                  <a:ext uri="{FF2B5EF4-FFF2-40B4-BE49-F238E27FC236}">
                    <a16:creationId xmlns:a16="http://schemas.microsoft.com/office/drawing/2014/main" id="{3046CEBA-8E02-4C55-AD01-EA0BCF6A4498}"/>
                  </a:ext>
                </a:extLst>
              </p:cNvPr>
              <p:cNvPicPr>
                <a:picLocks noChangeAspect="1"/>
              </p:cNvPicPr>
              <p:nvPr/>
            </p:nvPicPr>
            <p:blipFill rotWithShape="1">
              <a:blip r:embed="rId5">
                <a:biLevel thresh="75000"/>
                <a:extLst>
                  <a:ext uri="{28A0092B-C50C-407E-A947-70E740481C1C}">
                    <a14:useLocalDpi xmlns:a14="http://schemas.microsoft.com/office/drawing/2010/main" val="0"/>
                  </a:ext>
                </a:extLst>
              </a:blip>
              <a:srcRect l="33558" t="28469" r="32122" b="36737"/>
              <a:stretch/>
            </p:blipFill>
            <p:spPr>
              <a:xfrm rot="2100000">
                <a:off x="5380290" y="5305599"/>
                <a:ext cx="709551" cy="689334"/>
              </a:xfrm>
              <a:prstGeom prst="rect">
                <a:avLst/>
              </a:prstGeom>
            </p:spPr>
          </p:pic>
          <p:pic>
            <p:nvPicPr>
              <p:cNvPr id="36" name="圖片 35" descr="一張含有 文字, 飛機, 飛行器 的圖片&#10;&#10;自動產生的描述">
                <a:extLst>
                  <a:ext uri="{FF2B5EF4-FFF2-40B4-BE49-F238E27FC236}">
                    <a16:creationId xmlns:a16="http://schemas.microsoft.com/office/drawing/2014/main" id="{AFA49EDD-E04D-485D-BE1D-F148A959DEDC}"/>
                  </a:ext>
                </a:extLst>
              </p:cNvPr>
              <p:cNvPicPr>
                <a:picLocks noChangeAspect="1"/>
              </p:cNvPicPr>
              <p:nvPr/>
            </p:nvPicPr>
            <p:blipFill rotWithShape="1">
              <a:blip r:embed="rId5">
                <a:biLevel thresh="75000"/>
                <a:extLst>
                  <a:ext uri="{28A0092B-C50C-407E-A947-70E740481C1C}">
                    <a14:useLocalDpi xmlns:a14="http://schemas.microsoft.com/office/drawing/2010/main" val="0"/>
                  </a:ext>
                </a:extLst>
              </a:blip>
              <a:srcRect l="33558" t="28469" r="32122" b="36737"/>
              <a:stretch/>
            </p:blipFill>
            <p:spPr>
              <a:xfrm rot="19500000" flipV="1">
                <a:off x="5380289" y="2959832"/>
                <a:ext cx="709551" cy="689334"/>
              </a:xfrm>
              <a:prstGeom prst="rect">
                <a:avLst/>
              </a:prstGeom>
            </p:spPr>
          </p:pic>
        </p:grpSp>
        <p:pic>
          <p:nvPicPr>
            <p:cNvPr id="37" name="圖片 36" descr="一張含有 文字, 飛機, 飛行器 的圖片&#10;&#10;自動產生的描述">
              <a:extLst>
                <a:ext uri="{FF2B5EF4-FFF2-40B4-BE49-F238E27FC236}">
                  <a16:creationId xmlns:a16="http://schemas.microsoft.com/office/drawing/2014/main" id="{B04435FD-45CA-4011-B5A2-3E9882AC042D}"/>
                </a:ext>
              </a:extLst>
            </p:cNvPr>
            <p:cNvPicPr>
              <a:picLocks noChangeAspect="1"/>
            </p:cNvPicPr>
            <p:nvPr/>
          </p:nvPicPr>
          <p:blipFill rotWithShape="1">
            <a:blip r:embed="rId5">
              <a:biLevel thresh="75000"/>
              <a:extLst>
                <a:ext uri="{28A0092B-C50C-407E-A947-70E740481C1C}">
                  <a14:useLocalDpi xmlns:a14="http://schemas.microsoft.com/office/drawing/2010/main" val="0"/>
                </a:ext>
              </a:extLst>
            </a:blip>
            <a:srcRect l="33558" t="28469" r="32122" b="36737"/>
            <a:stretch/>
          </p:blipFill>
          <p:spPr>
            <a:xfrm flipV="1">
              <a:off x="8361689" y="4138162"/>
              <a:ext cx="709551" cy="689334"/>
            </a:xfrm>
            <a:prstGeom prst="rect">
              <a:avLst/>
            </a:prstGeom>
          </p:spPr>
        </p:pic>
        <p:pic>
          <p:nvPicPr>
            <p:cNvPr id="39" name="圖片 38" descr="一張含有 文字, 飛機, 飛行器 的圖片&#10;&#10;自動產生的描述">
              <a:extLst>
                <a:ext uri="{FF2B5EF4-FFF2-40B4-BE49-F238E27FC236}">
                  <a16:creationId xmlns:a16="http://schemas.microsoft.com/office/drawing/2014/main" id="{165522A1-29CE-4D2C-806F-FCABA1D18892}"/>
                </a:ext>
              </a:extLst>
            </p:cNvPr>
            <p:cNvPicPr>
              <a:picLocks noChangeAspect="1"/>
            </p:cNvPicPr>
            <p:nvPr/>
          </p:nvPicPr>
          <p:blipFill rotWithShape="1">
            <a:blip r:embed="rId5">
              <a:biLevel thresh="75000"/>
              <a:extLst>
                <a:ext uri="{28A0092B-C50C-407E-A947-70E740481C1C}">
                  <a14:useLocalDpi xmlns:a14="http://schemas.microsoft.com/office/drawing/2010/main" val="0"/>
                </a:ext>
              </a:extLst>
            </a:blip>
            <a:srcRect l="33558" t="28469" r="32122" b="36737"/>
            <a:stretch/>
          </p:blipFill>
          <p:spPr>
            <a:xfrm rot="160014">
              <a:off x="11416059" y="4205454"/>
              <a:ext cx="709551" cy="689334"/>
            </a:xfrm>
            <a:prstGeom prst="rect">
              <a:avLst/>
            </a:prstGeom>
          </p:spPr>
        </p:pic>
        <p:pic>
          <p:nvPicPr>
            <p:cNvPr id="40" name="圖片 39" descr="一張含有 文字, 飛機, 飛行器 的圖片&#10;&#10;自動產生的描述">
              <a:extLst>
                <a:ext uri="{FF2B5EF4-FFF2-40B4-BE49-F238E27FC236}">
                  <a16:creationId xmlns:a16="http://schemas.microsoft.com/office/drawing/2014/main" id="{6CF943E9-F2D8-4492-AEE9-6565FC87A1CD}"/>
                </a:ext>
              </a:extLst>
            </p:cNvPr>
            <p:cNvPicPr>
              <a:picLocks noChangeAspect="1"/>
            </p:cNvPicPr>
            <p:nvPr/>
          </p:nvPicPr>
          <p:blipFill rotWithShape="1">
            <a:blip r:embed="rId5">
              <a:biLevel thresh="75000"/>
              <a:extLst>
                <a:ext uri="{28A0092B-C50C-407E-A947-70E740481C1C}">
                  <a14:useLocalDpi xmlns:a14="http://schemas.microsoft.com/office/drawing/2010/main" val="0"/>
                </a:ext>
              </a:extLst>
            </a:blip>
            <a:srcRect l="33558" t="28469" r="32122" b="36737"/>
            <a:stretch/>
          </p:blipFill>
          <p:spPr>
            <a:xfrm rot="160014">
              <a:off x="14364665" y="4089201"/>
              <a:ext cx="709551" cy="689334"/>
            </a:xfrm>
            <a:prstGeom prst="rect">
              <a:avLst/>
            </a:prstGeom>
          </p:spPr>
        </p:pic>
      </p:grpSp>
      <p:sp>
        <p:nvSpPr>
          <p:cNvPr id="110" name="文字方塊 109">
            <a:extLst>
              <a:ext uri="{FF2B5EF4-FFF2-40B4-BE49-F238E27FC236}">
                <a16:creationId xmlns:a16="http://schemas.microsoft.com/office/drawing/2014/main" id="{985CCC7F-F798-42AF-91B8-F5438CAE0D05}"/>
              </a:ext>
            </a:extLst>
          </p:cNvPr>
          <p:cNvSpPr txBox="1"/>
          <p:nvPr/>
        </p:nvSpPr>
        <p:spPr>
          <a:xfrm>
            <a:off x="6873164" y="4453250"/>
            <a:ext cx="1648296" cy="646331"/>
          </a:xfrm>
          <a:prstGeom prst="rect">
            <a:avLst/>
          </a:prstGeom>
          <a:noFill/>
        </p:spPr>
        <p:txBody>
          <a:bodyPr wrap="square">
            <a:spAutoFit/>
          </a:bodyPr>
          <a:lstStyle/>
          <a:p>
            <a:pPr algn="ctr"/>
            <a:r>
              <a:rPr lang="en-US" altLang="zh-TW" sz="3600" b="1" dirty="0">
                <a:ln w="28575">
                  <a:solidFill>
                    <a:schemeClr val="tx1">
                      <a:lumMod val="95000"/>
                      <a:lumOff val="5000"/>
                    </a:schemeClr>
                  </a:solidFill>
                </a:ln>
                <a:solidFill>
                  <a:srgbClr val="FF0000"/>
                </a:solidFill>
                <a:latin typeface="微軟正黑體" panose="020B0604030504040204" pitchFamily="34" charset="-120"/>
                <a:ea typeface="微軟正黑體" panose="020B0604030504040204" pitchFamily="34" charset="-120"/>
              </a:rPr>
              <a:t>VS</a:t>
            </a:r>
            <a:endParaRPr lang="zh-TW" altLang="en-US" sz="3600" b="1" dirty="0">
              <a:ln w="28575">
                <a:solidFill>
                  <a:schemeClr val="tx1">
                    <a:lumMod val="95000"/>
                    <a:lumOff val="5000"/>
                  </a:schemeClr>
                </a:solidFill>
              </a:ln>
              <a:solidFill>
                <a:srgbClr val="FF0000"/>
              </a:solidFill>
              <a:latin typeface="微軟正黑體" panose="020B0604030504040204" pitchFamily="34" charset="-120"/>
              <a:ea typeface="微軟正黑體" panose="020B0604030504040204" pitchFamily="34" charset="-120"/>
            </a:endParaRPr>
          </a:p>
        </p:txBody>
      </p:sp>
      <p:grpSp>
        <p:nvGrpSpPr>
          <p:cNvPr id="47" name="群組 46">
            <a:extLst>
              <a:ext uri="{FF2B5EF4-FFF2-40B4-BE49-F238E27FC236}">
                <a16:creationId xmlns:a16="http://schemas.microsoft.com/office/drawing/2014/main" id="{44F7D0D7-6CB3-4CF2-86C9-3673B7293D81}"/>
              </a:ext>
            </a:extLst>
          </p:cNvPr>
          <p:cNvGrpSpPr/>
          <p:nvPr/>
        </p:nvGrpSpPr>
        <p:grpSpPr>
          <a:xfrm>
            <a:off x="847348" y="7800049"/>
            <a:ext cx="2076505" cy="2076505"/>
            <a:chOff x="2200452" y="914336"/>
            <a:chExt cx="2076505" cy="2076505"/>
          </a:xfrm>
        </p:grpSpPr>
        <p:pic>
          <p:nvPicPr>
            <p:cNvPr id="48" name="圖片 47">
              <a:extLst>
                <a:ext uri="{FF2B5EF4-FFF2-40B4-BE49-F238E27FC236}">
                  <a16:creationId xmlns:a16="http://schemas.microsoft.com/office/drawing/2014/main" id="{47050FF7-1908-4981-9978-B54879AB8F9C}"/>
                </a:ext>
              </a:extLst>
            </p:cNvPr>
            <p:cNvPicPr>
              <a:picLocks noChangeAspect="1"/>
            </p:cNvPicPr>
            <p:nvPr/>
          </p:nvPicPr>
          <p:blipFill>
            <a:blip r:embed="rId6">
              <a:duotone>
                <a:prstClr val="black"/>
                <a:schemeClr val="accent5">
                  <a:tint val="45000"/>
                  <a:satMod val="400000"/>
                </a:schemeClr>
              </a:duotone>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200452" y="914336"/>
              <a:ext cx="2076505" cy="2076505"/>
            </a:xfrm>
            <a:prstGeom prst="rect">
              <a:avLst/>
            </a:prstGeom>
          </p:spPr>
        </p:pic>
        <p:sp>
          <p:nvSpPr>
            <p:cNvPr id="49" name="文字方塊 48">
              <a:extLst>
                <a:ext uri="{FF2B5EF4-FFF2-40B4-BE49-F238E27FC236}">
                  <a16:creationId xmlns:a16="http://schemas.microsoft.com/office/drawing/2014/main" id="{56480676-B4D2-4C12-8B5C-C18AB8802BE4}"/>
                </a:ext>
              </a:extLst>
            </p:cNvPr>
            <p:cNvSpPr txBox="1"/>
            <p:nvPr/>
          </p:nvSpPr>
          <p:spPr>
            <a:xfrm>
              <a:off x="2385183" y="1475535"/>
              <a:ext cx="1785060" cy="954107"/>
            </a:xfrm>
            <a:prstGeom prst="rect">
              <a:avLst/>
            </a:prstGeom>
            <a:noFill/>
          </p:spPr>
          <p:txBody>
            <a:bodyPr wrap="square">
              <a:spAutoFit/>
            </a:bodyPr>
            <a:lstStyle/>
            <a:p>
              <a:pPr algn="ctr"/>
              <a:r>
                <a:rPr lang="en-US" altLang="zh-TW" sz="2800" b="1" kern="0" dirty="0" err="1">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WiFi</a:t>
              </a: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訊號實測分析</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sp>
        <p:nvSpPr>
          <p:cNvPr id="50" name="文字方塊 49">
            <a:extLst>
              <a:ext uri="{FF2B5EF4-FFF2-40B4-BE49-F238E27FC236}">
                <a16:creationId xmlns:a16="http://schemas.microsoft.com/office/drawing/2014/main" id="{7EA3C0F5-752A-4A3A-AE4B-73E880E83FC7}"/>
              </a:ext>
            </a:extLst>
          </p:cNvPr>
          <p:cNvSpPr txBox="1"/>
          <p:nvPr/>
        </p:nvSpPr>
        <p:spPr>
          <a:xfrm>
            <a:off x="3259979" y="8063217"/>
            <a:ext cx="3656779" cy="1550168"/>
          </a:xfrm>
          <a:prstGeom prst="rect">
            <a:avLst/>
          </a:prstGeom>
          <a:noFill/>
        </p:spPr>
        <p:txBody>
          <a:bodyPr wrap="square">
            <a:spAutoFit/>
          </a:bodyPr>
          <a:lstStyle/>
          <a:p>
            <a:pPr marL="514350" indent="-514350">
              <a:lnSpc>
                <a:spcPts val="3900"/>
              </a:lnSpc>
              <a:buFont typeface="+mj-lt"/>
              <a:buAutoNum type="arabicPeriod"/>
            </a:pPr>
            <a:r>
              <a:rPr lang="en-US" altLang="zh-TW" sz="2400" b="1" kern="1200" dirty="0">
                <a:solidFill>
                  <a:srgbClr val="151E24"/>
                </a:solidFill>
                <a:effectLst/>
                <a:latin typeface="微軟正黑體" panose="020B0604030504040204" pitchFamily="34" charset="-120"/>
                <a:ea typeface="微軟正黑體" panose="020B0604030504040204" pitchFamily="34" charset="-120"/>
              </a:rPr>
              <a:t>Arduino</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程式撰寫 </a:t>
            </a:r>
            <a:endParaRPr lang="en-US" altLang="zh-TW" sz="2400" b="1" kern="1200" dirty="0">
              <a:solidFill>
                <a:srgbClr val="151E24"/>
              </a:solidFill>
              <a:effectLst/>
              <a:latin typeface="微軟正黑體" panose="020B0604030504040204" pitchFamily="34" charset="-120"/>
              <a:ea typeface="微軟正黑體" panose="020B0604030504040204" pitchFamily="34" charset="-120"/>
            </a:endParaRPr>
          </a:p>
          <a:p>
            <a:pPr marL="514350" indent="-514350">
              <a:lnSpc>
                <a:spcPts val="3900"/>
              </a:lnSpc>
              <a:buFont typeface="+mj-lt"/>
              <a:buAutoNum type="arabicPeriod"/>
            </a:pPr>
            <a:r>
              <a:rPr lang="zh-TW" altLang="zh-TW" sz="2400" b="1" kern="1200" dirty="0">
                <a:solidFill>
                  <a:srgbClr val="151E24"/>
                </a:solidFill>
                <a:effectLst/>
                <a:latin typeface="微軟正黑體" panose="020B0604030504040204" pitchFamily="34" charset="-120"/>
                <a:ea typeface="微軟正黑體" panose="020B0604030504040204" pitchFamily="34" charset="-120"/>
              </a:rPr>
              <a:t>訊</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號</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實</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測</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endParaRPr lang="en-US" altLang="zh-TW" sz="2400" b="1" kern="1200" dirty="0">
              <a:solidFill>
                <a:srgbClr val="151E24"/>
              </a:solidFill>
              <a:effectLst/>
              <a:latin typeface="微軟正黑體" panose="020B0604030504040204" pitchFamily="34" charset="-120"/>
              <a:ea typeface="微軟正黑體" panose="020B0604030504040204" pitchFamily="34" charset="-120"/>
            </a:endParaRPr>
          </a:p>
          <a:p>
            <a:pPr marL="514350" indent="-514350">
              <a:lnSpc>
                <a:spcPts val="3900"/>
              </a:lnSpc>
              <a:buFont typeface="+mj-lt"/>
              <a:buAutoNum type="arabicPeriod"/>
            </a:pPr>
            <a:r>
              <a:rPr lang="en-US" altLang="zh-TW" sz="2400" b="1" kern="1200" dirty="0">
                <a:solidFill>
                  <a:srgbClr val="151E24"/>
                </a:solidFill>
                <a:effectLst/>
                <a:latin typeface="微軟正黑體" panose="020B0604030504040204" pitchFamily="34" charset="-120"/>
                <a:ea typeface="微軟正黑體" panose="020B0604030504040204" pitchFamily="34" charset="-120"/>
              </a:rPr>
              <a:t>Excel</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數據分析</a:t>
            </a:r>
            <a:endParaRPr lang="zh-TW" altLang="en-US" sz="2400" b="1" dirty="0">
              <a:solidFill>
                <a:srgbClr val="151E24"/>
              </a:solidFill>
              <a:latin typeface="微軟正黑體" panose="020B0604030504040204" pitchFamily="34" charset="-120"/>
              <a:ea typeface="微軟正黑體" panose="020B0604030504040204" pitchFamily="34" charset="-120"/>
            </a:endParaRPr>
          </a:p>
        </p:txBody>
      </p:sp>
      <p:grpSp>
        <p:nvGrpSpPr>
          <p:cNvPr id="51" name="群組 50">
            <a:extLst>
              <a:ext uri="{FF2B5EF4-FFF2-40B4-BE49-F238E27FC236}">
                <a16:creationId xmlns:a16="http://schemas.microsoft.com/office/drawing/2014/main" id="{20B6487F-DB3D-4433-8C1F-64D435309ECF}"/>
              </a:ext>
            </a:extLst>
          </p:cNvPr>
          <p:cNvGrpSpPr/>
          <p:nvPr/>
        </p:nvGrpSpPr>
        <p:grpSpPr>
          <a:xfrm>
            <a:off x="10098127" y="7784033"/>
            <a:ext cx="2076505" cy="2076505"/>
            <a:chOff x="2200452" y="914336"/>
            <a:chExt cx="2076505" cy="2076505"/>
          </a:xfrm>
        </p:grpSpPr>
        <p:pic>
          <p:nvPicPr>
            <p:cNvPr id="52" name="圖片 51">
              <a:extLst>
                <a:ext uri="{FF2B5EF4-FFF2-40B4-BE49-F238E27FC236}">
                  <a16:creationId xmlns:a16="http://schemas.microsoft.com/office/drawing/2014/main" id="{6873BEB3-D8DE-43BB-BDA0-7B4B623AFBC2}"/>
                </a:ext>
              </a:extLst>
            </p:cNvPr>
            <p:cNvPicPr>
              <a:picLocks noChangeAspect="1"/>
            </p:cNvPicPr>
            <p:nvPr/>
          </p:nvPicPr>
          <p:blipFill>
            <a:blip r:embed="rId6">
              <a:duotone>
                <a:prstClr val="black"/>
                <a:schemeClr val="accent5">
                  <a:tint val="45000"/>
                  <a:satMod val="400000"/>
                </a:schemeClr>
              </a:duotone>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200452" y="914336"/>
              <a:ext cx="2076505" cy="2076505"/>
            </a:xfrm>
            <a:prstGeom prst="rect">
              <a:avLst/>
            </a:prstGeom>
          </p:spPr>
        </p:pic>
        <p:sp>
          <p:nvSpPr>
            <p:cNvPr id="53" name="文字方塊 52">
              <a:extLst>
                <a:ext uri="{FF2B5EF4-FFF2-40B4-BE49-F238E27FC236}">
                  <a16:creationId xmlns:a16="http://schemas.microsoft.com/office/drawing/2014/main" id="{E4C4DC2F-C18F-4B43-A9D6-CA7D5DBC9AF3}"/>
                </a:ext>
              </a:extLst>
            </p:cNvPr>
            <p:cNvSpPr txBox="1"/>
            <p:nvPr/>
          </p:nvSpPr>
          <p:spPr>
            <a:xfrm>
              <a:off x="2385183" y="1475535"/>
              <a:ext cx="1785060" cy="954107"/>
            </a:xfrm>
            <a:prstGeom prst="rect">
              <a:avLst/>
            </a:prstGeom>
            <a:noFill/>
          </p:spPr>
          <p:txBody>
            <a:bodyPr wrap="square">
              <a:spAutoFit/>
            </a:bodyPr>
            <a:lstStyle/>
            <a:p>
              <a:pPr algn="ctr"/>
              <a:r>
                <a:rPr lang="en-US"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BT </a:t>
              </a: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訊號</a:t>
              </a:r>
              <a:endParaRPr lang="en-US"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endParaRPr>
            </a:p>
            <a:p>
              <a:pPr algn="ct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實測分析</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sp>
        <p:nvSpPr>
          <p:cNvPr id="54" name="文字方塊 53">
            <a:extLst>
              <a:ext uri="{FF2B5EF4-FFF2-40B4-BE49-F238E27FC236}">
                <a16:creationId xmlns:a16="http://schemas.microsoft.com/office/drawing/2014/main" id="{DCC2B12F-7202-4E5B-B08A-CA1F4255D43E}"/>
              </a:ext>
            </a:extLst>
          </p:cNvPr>
          <p:cNvSpPr txBox="1"/>
          <p:nvPr/>
        </p:nvSpPr>
        <p:spPr>
          <a:xfrm>
            <a:off x="12510758" y="7545435"/>
            <a:ext cx="4819313" cy="2560124"/>
          </a:xfrm>
          <a:prstGeom prst="rect">
            <a:avLst/>
          </a:prstGeom>
          <a:noFill/>
        </p:spPr>
        <p:txBody>
          <a:bodyPr wrap="square">
            <a:spAutoFit/>
          </a:bodyPr>
          <a:lstStyle/>
          <a:p>
            <a:pPr marL="514350" indent="-514350">
              <a:lnSpc>
                <a:spcPts val="3900"/>
              </a:lnSpc>
              <a:buFont typeface="+mj-lt"/>
              <a:buAutoNum type="arabicPeriod"/>
            </a:pPr>
            <a:r>
              <a:rPr lang="en-US" altLang="zh-TW" sz="2400" b="1" kern="1200" dirty="0">
                <a:solidFill>
                  <a:srgbClr val="151E24"/>
                </a:solidFill>
                <a:effectLst/>
                <a:latin typeface="微軟正黑體" panose="020B0604030504040204" pitchFamily="34" charset="-120"/>
                <a:ea typeface="微軟正黑體" panose="020B0604030504040204" pitchFamily="34" charset="-120"/>
              </a:rPr>
              <a:t>Arduino</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程式撰寫 </a:t>
            </a:r>
            <a:endParaRPr lang="en-US" altLang="zh-TW" sz="2400" b="1" kern="1200" dirty="0">
              <a:solidFill>
                <a:srgbClr val="151E24"/>
              </a:solidFill>
              <a:effectLst/>
              <a:latin typeface="微軟正黑體" panose="020B0604030504040204" pitchFamily="34" charset="-120"/>
              <a:ea typeface="微軟正黑體" panose="020B0604030504040204" pitchFamily="34" charset="-120"/>
            </a:endParaRPr>
          </a:p>
          <a:p>
            <a:pPr marL="514350" indent="-514350">
              <a:lnSpc>
                <a:spcPts val="3900"/>
              </a:lnSpc>
              <a:buFont typeface="+mj-lt"/>
              <a:buAutoNum type="arabicPeriod"/>
            </a:pPr>
            <a:r>
              <a:rPr lang="zh-TW" altLang="zh-TW" sz="2400" b="1" kern="1200" dirty="0">
                <a:solidFill>
                  <a:srgbClr val="151E24"/>
                </a:solidFill>
                <a:effectLst/>
                <a:latin typeface="微軟正黑體" panose="020B0604030504040204" pitchFamily="34" charset="-120"/>
                <a:ea typeface="微軟正黑體" panose="020B0604030504040204" pitchFamily="34" charset="-120"/>
              </a:rPr>
              <a:t>訊</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號</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實</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測</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endParaRPr lang="en-US" altLang="zh-TW" sz="2400" b="1" kern="1200" dirty="0">
              <a:solidFill>
                <a:srgbClr val="151E24"/>
              </a:solidFill>
              <a:effectLst/>
              <a:latin typeface="微軟正黑體" panose="020B0604030504040204" pitchFamily="34" charset="-120"/>
              <a:ea typeface="微軟正黑體" panose="020B0604030504040204" pitchFamily="34" charset="-120"/>
            </a:endParaRPr>
          </a:p>
          <a:p>
            <a:pPr marL="514350" indent="-514350">
              <a:lnSpc>
                <a:spcPts val="3900"/>
              </a:lnSpc>
              <a:buFont typeface="+mj-lt"/>
              <a:buAutoNum type="arabicPeriod"/>
            </a:pPr>
            <a:r>
              <a:rPr lang="en-US" altLang="zh-TW" sz="2400" b="1" kern="1200" dirty="0">
                <a:solidFill>
                  <a:srgbClr val="151E24"/>
                </a:solidFill>
                <a:effectLst/>
                <a:latin typeface="微軟正黑體" panose="020B0604030504040204" pitchFamily="34" charset="-120"/>
                <a:ea typeface="微軟正黑體" panose="020B0604030504040204" pitchFamily="34" charset="-120"/>
              </a:rPr>
              <a:t>Excel</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數據分析</a:t>
            </a:r>
            <a:endParaRPr lang="en-US" altLang="zh-TW" sz="2400" b="1" kern="1200" dirty="0">
              <a:solidFill>
                <a:srgbClr val="151E24"/>
              </a:solidFill>
              <a:effectLst/>
              <a:latin typeface="微軟正黑體" panose="020B0604030504040204" pitchFamily="34" charset="-120"/>
              <a:ea typeface="微軟正黑體" panose="020B0604030504040204" pitchFamily="34" charset="-120"/>
            </a:endParaRPr>
          </a:p>
          <a:p>
            <a:pPr marL="514350" indent="-514350">
              <a:lnSpc>
                <a:spcPts val="3900"/>
              </a:lnSpc>
              <a:buFont typeface="+mj-lt"/>
              <a:buAutoNum type="arabicPeriod"/>
            </a:pPr>
            <a:r>
              <a:rPr lang="en-US" altLang="zh-TW" sz="2400" b="1" kern="1200" dirty="0" err="1">
                <a:solidFill>
                  <a:srgbClr val="151E24"/>
                </a:solidFill>
                <a:effectLst/>
                <a:latin typeface="微軟正黑體" panose="020B0604030504040204" pitchFamily="34" charset="-120"/>
                <a:ea typeface="微軟正黑體" panose="020B0604030504040204" pitchFamily="34" charset="-120"/>
              </a:rPr>
              <a:t>WiFi</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與</a:t>
            </a:r>
            <a:r>
              <a:rPr lang="en-US" altLang="zh-TW" sz="2400" b="1" kern="1200" dirty="0">
                <a:solidFill>
                  <a:srgbClr val="151E24"/>
                </a:solidFill>
                <a:effectLst/>
                <a:latin typeface="微軟正黑體" panose="020B0604030504040204" pitchFamily="34" charset="-120"/>
                <a:ea typeface="微軟正黑體" panose="020B0604030504040204" pitchFamily="34" charset="-120"/>
              </a:rPr>
              <a:t>BT</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訊號特性之比較</a:t>
            </a:r>
            <a:endParaRPr lang="en-US" altLang="zh-TW" sz="2400" b="1" kern="1200" dirty="0">
              <a:solidFill>
                <a:srgbClr val="151E24"/>
              </a:solidFill>
              <a:effectLst/>
              <a:latin typeface="微軟正黑體" panose="020B0604030504040204" pitchFamily="34" charset="-120"/>
              <a:ea typeface="微軟正黑體" panose="020B0604030504040204" pitchFamily="34" charset="-120"/>
            </a:endParaRPr>
          </a:p>
          <a:p>
            <a:pPr marL="514350" indent="-514350">
              <a:lnSpc>
                <a:spcPts val="3900"/>
              </a:lnSpc>
              <a:buFont typeface="+mj-lt"/>
              <a:buAutoNum type="arabicPeriod"/>
            </a:pPr>
            <a:r>
              <a:rPr lang="en-US" altLang="zh-TW" sz="2400" b="1" kern="1200" dirty="0">
                <a:solidFill>
                  <a:srgbClr val="151E24"/>
                </a:solidFill>
                <a:effectLst/>
                <a:latin typeface="微軟正黑體" panose="020B0604030504040204" pitchFamily="34" charset="-120"/>
                <a:ea typeface="微軟正黑體" panose="020B0604030504040204" pitchFamily="34" charset="-120"/>
              </a:rPr>
              <a:t>BT</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訊號與天線長度之關聯分析</a:t>
            </a:r>
            <a:endParaRPr lang="zh-TW" altLang="en-US" sz="2400" b="1" dirty="0">
              <a:solidFill>
                <a:srgbClr val="151E24"/>
              </a:solidFill>
              <a:latin typeface="微軟正黑體" panose="020B0604030504040204" pitchFamily="34" charset="-120"/>
              <a:ea typeface="微軟正黑體" panose="020B0604030504040204" pitchFamily="34" charset="-120"/>
            </a:endParaRPr>
          </a:p>
        </p:txBody>
      </p:sp>
      <p:sp>
        <p:nvSpPr>
          <p:cNvPr id="55" name="文字方塊 54">
            <a:extLst>
              <a:ext uri="{FF2B5EF4-FFF2-40B4-BE49-F238E27FC236}">
                <a16:creationId xmlns:a16="http://schemas.microsoft.com/office/drawing/2014/main" id="{985CCC7F-F798-42AF-91B8-F5438CAE0D05}"/>
              </a:ext>
            </a:extLst>
          </p:cNvPr>
          <p:cNvSpPr txBox="1"/>
          <p:nvPr/>
        </p:nvSpPr>
        <p:spPr>
          <a:xfrm>
            <a:off x="11136379" y="9273137"/>
            <a:ext cx="1648296" cy="646331"/>
          </a:xfrm>
          <a:prstGeom prst="rect">
            <a:avLst/>
          </a:prstGeom>
          <a:noFill/>
        </p:spPr>
        <p:txBody>
          <a:bodyPr wrap="square">
            <a:spAutoFit/>
          </a:bodyPr>
          <a:lstStyle/>
          <a:p>
            <a:pPr algn="ctr"/>
            <a:r>
              <a:rPr lang="en-US" altLang="zh-TW" sz="3600" b="1" dirty="0" smtClean="0">
                <a:ln w="28575">
                  <a:solidFill>
                    <a:srgbClr val="FFC000"/>
                  </a:solidFill>
                </a:ln>
                <a:solidFill>
                  <a:srgbClr val="FFFF00"/>
                </a:solidFill>
                <a:latin typeface="微軟正黑體" panose="020B0604030504040204" pitchFamily="34" charset="-120"/>
                <a:ea typeface="微軟正黑體" panose="020B0604030504040204" pitchFamily="34" charset="-120"/>
              </a:rPr>
              <a:t>WIN</a:t>
            </a:r>
          </a:p>
        </p:txBody>
      </p:sp>
      <p:sp>
        <p:nvSpPr>
          <p:cNvPr id="6" name="投影片編號版面配置區 5"/>
          <p:cNvSpPr>
            <a:spLocks noGrp="1"/>
          </p:cNvSpPr>
          <p:nvPr>
            <p:ph type="sldNum" sz="quarter" idx="12"/>
          </p:nvPr>
        </p:nvSpPr>
        <p:spPr>
          <a:xfrm>
            <a:off x="13587231" y="9534526"/>
            <a:ext cx="4114800" cy="547688"/>
          </a:xfrm>
        </p:spPr>
        <p:txBody>
          <a:bodyPr/>
          <a:lstStyle/>
          <a:p>
            <a:fld id="{6BD11731-35EA-41EA-B932-75CDBE315166}" type="slidenum">
              <a:rPr lang="zh-TW" altLang="en-US" smtClean="0">
                <a:ln>
                  <a:solidFill>
                    <a:sysClr val="windowText" lastClr="000000"/>
                  </a:solidFill>
                </a:ln>
                <a:solidFill>
                  <a:sysClr val="windowText" lastClr="000000"/>
                </a:solidFill>
              </a:rPr>
              <a:t>8</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489598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22EBDABD-90A4-4C6F-BB30-EC689B0DC337}"/>
              </a:ext>
            </a:extLst>
          </p:cNvPr>
          <p:cNvGrpSpPr/>
          <p:nvPr/>
        </p:nvGrpSpPr>
        <p:grpSpPr>
          <a:xfrm>
            <a:off x="6916758" y="0"/>
            <a:ext cx="4454484" cy="1433787"/>
            <a:chOff x="6916758" y="0"/>
            <a:chExt cx="4454484" cy="1433787"/>
          </a:xfrm>
        </p:grpSpPr>
        <p:sp>
          <p:nvSpPr>
            <p:cNvPr id="3" name="文字方塊 2">
              <a:extLst>
                <a:ext uri="{FF2B5EF4-FFF2-40B4-BE49-F238E27FC236}">
                  <a16:creationId xmlns:a16="http://schemas.microsoft.com/office/drawing/2014/main" id="{FD7DF60F-88D1-4A03-B27B-E975A5FEBC9C}"/>
                </a:ext>
              </a:extLst>
            </p:cNvPr>
            <p:cNvSpPr txBox="1"/>
            <p:nvPr/>
          </p:nvSpPr>
          <p:spPr>
            <a:xfrm>
              <a:off x="6916758" y="480000"/>
              <a:ext cx="4454484" cy="953787"/>
            </a:xfrm>
            <a:prstGeom prst="rect">
              <a:avLst/>
            </a:prstGeom>
            <a:noFill/>
          </p:spPr>
          <p:txBody>
            <a:bodyPr wrap="square">
              <a:spAutoFit/>
            </a:bodyPr>
            <a:lstStyle/>
            <a:p>
              <a:pPr marL="0" marR="0" lvl="0" indent="0" algn="l" defTabSz="914400" rtl="0" eaLnBrk="1" fontAlgn="auto" latinLnBrk="0" hangingPunct="0">
                <a:lnSpc>
                  <a:spcPct val="130000"/>
                </a:lnSpc>
                <a:spcBef>
                  <a:spcPts val="0"/>
                </a:spcBef>
                <a:spcAft>
                  <a:spcPts val="0"/>
                </a:spcAft>
                <a:buClrTx/>
                <a:buSzTx/>
                <a:buFontTx/>
                <a:buNone/>
                <a:tabLst/>
                <a:defRPr/>
              </a:pPr>
              <a:r>
                <a:rPr lang="zh-TW" altLang="en-US" sz="4800" b="1" kern="0" dirty="0">
                  <a:solidFill>
                    <a:schemeClr val="tx1">
                      <a:lumMod val="65000"/>
                      <a:lumOff val="35000"/>
                    </a:schemeClr>
                  </a:solidFill>
                  <a:latin typeface="微軟正黑體" panose="020B0604030504040204" pitchFamily="34" charset="-120"/>
                  <a:ea typeface="微軟正黑體" panose="020B0604030504040204" pitchFamily="34" charset="-120"/>
                  <a:cs typeface="Calibri"/>
                  <a:sym typeface="Calibri"/>
                </a:rPr>
                <a:t>研究流程與架構</a:t>
              </a:r>
              <a:endParaRPr kumimoji="0" lang="zh-CN" altLang="en-US" sz="4400" b="1" i="0" u="none" strike="noStrike" kern="0" cap="none" spc="0" normalizeH="0" baseline="0" noProof="0" dirty="0">
                <a:ln>
                  <a:noFill/>
                </a:ln>
                <a:solidFill>
                  <a:schemeClr val="tx1">
                    <a:lumMod val="65000"/>
                    <a:lumOff val="35000"/>
                  </a:schemeClr>
                </a:solidFill>
                <a:effectLst/>
                <a:uLnTx/>
                <a:uFillTx/>
                <a:latin typeface="微軟正黑體" panose="020B0604030504040204" pitchFamily="34" charset="-120"/>
                <a:ea typeface="微軟正黑體" panose="020B0604030504040204" pitchFamily="34" charset="-120"/>
                <a:cs typeface="Calibri"/>
                <a:sym typeface="Calibri"/>
              </a:endParaRPr>
            </a:p>
          </p:txBody>
        </p:sp>
        <p:pic>
          <p:nvPicPr>
            <p:cNvPr id="4" name="圖片 3">
              <a:extLst>
                <a:ext uri="{FF2B5EF4-FFF2-40B4-BE49-F238E27FC236}">
                  <a16:creationId xmlns:a16="http://schemas.microsoft.com/office/drawing/2014/main" id="{9A0F6B70-7C3E-4D43-A2EA-FCE30D15E6E2}"/>
                </a:ext>
              </a:extLst>
            </p:cNvPr>
            <p:cNvPicPr>
              <a:picLocks noChangeAspect="1"/>
            </p:cNvPicPr>
            <p:nvPr/>
          </p:nvPicPr>
          <p:blipFill rotWithShape="1">
            <a:blip r:embed="rId3">
              <a:extLst>
                <a:ext uri="{28A0092B-C50C-407E-A947-70E740481C1C}">
                  <a14:useLocalDpi xmlns:a14="http://schemas.microsoft.com/office/drawing/2010/main" val="0"/>
                </a:ext>
              </a:extLst>
            </a:blip>
            <a:srcRect t="60198" b="14786"/>
            <a:stretch/>
          </p:blipFill>
          <p:spPr>
            <a:xfrm>
              <a:off x="7656008" y="0"/>
              <a:ext cx="2975985" cy="589184"/>
            </a:xfrm>
            <a:prstGeom prst="rect">
              <a:avLst/>
            </a:prstGeom>
          </p:spPr>
        </p:pic>
      </p:grpSp>
      <p:grpSp>
        <p:nvGrpSpPr>
          <p:cNvPr id="50" name="群組 49">
            <a:extLst>
              <a:ext uri="{FF2B5EF4-FFF2-40B4-BE49-F238E27FC236}">
                <a16:creationId xmlns:a16="http://schemas.microsoft.com/office/drawing/2014/main" id="{CA682D77-6C6D-404B-8E46-9672A8467D4C}"/>
              </a:ext>
            </a:extLst>
          </p:cNvPr>
          <p:cNvGrpSpPr/>
          <p:nvPr/>
        </p:nvGrpSpPr>
        <p:grpSpPr>
          <a:xfrm>
            <a:off x="9508139" y="1729471"/>
            <a:ext cx="2076505" cy="2076505"/>
            <a:chOff x="2200452" y="914336"/>
            <a:chExt cx="2076505" cy="2076505"/>
          </a:xfrm>
        </p:grpSpPr>
        <p:pic>
          <p:nvPicPr>
            <p:cNvPr id="51" name="圖片 50">
              <a:extLst>
                <a:ext uri="{FF2B5EF4-FFF2-40B4-BE49-F238E27FC236}">
                  <a16:creationId xmlns:a16="http://schemas.microsoft.com/office/drawing/2014/main" id="{CAD4C0DA-72CA-4361-8D18-C79531E97594}"/>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200452" y="914336"/>
              <a:ext cx="2076505" cy="2076505"/>
            </a:xfrm>
            <a:prstGeom prst="rect">
              <a:avLst/>
            </a:prstGeom>
          </p:spPr>
        </p:pic>
        <p:sp>
          <p:nvSpPr>
            <p:cNvPr id="52" name="文字方塊 51">
              <a:extLst>
                <a:ext uri="{FF2B5EF4-FFF2-40B4-BE49-F238E27FC236}">
                  <a16:creationId xmlns:a16="http://schemas.microsoft.com/office/drawing/2014/main" id="{6984D1E6-5CEF-4CD1-B075-91F4266C2CCC}"/>
                </a:ext>
              </a:extLst>
            </p:cNvPr>
            <p:cNvSpPr txBox="1"/>
            <p:nvPr/>
          </p:nvSpPr>
          <p:spPr>
            <a:xfrm>
              <a:off x="2385183" y="1475535"/>
              <a:ext cx="1785060" cy="954107"/>
            </a:xfrm>
            <a:prstGeom prst="rect">
              <a:avLst/>
            </a:prstGeom>
            <a:noFill/>
          </p:spPr>
          <p:txBody>
            <a:bodyPr wrap="square">
              <a:spAutoFit/>
            </a:bodyPr>
            <a:lstStyle/>
            <a:p>
              <a:pPr algn="ct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三角定位架構測試</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sp>
        <p:nvSpPr>
          <p:cNvPr id="53" name="文字方塊 52">
            <a:extLst>
              <a:ext uri="{FF2B5EF4-FFF2-40B4-BE49-F238E27FC236}">
                <a16:creationId xmlns:a16="http://schemas.microsoft.com/office/drawing/2014/main" id="{97E5B7D1-23C4-49B9-845D-E8E3D47F9B1A}"/>
              </a:ext>
            </a:extLst>
          </p:cNvPr>
          <p:cNvSpPr txBox="1"/>
          <p:nvPr/>
        </p:nvSpPr>
        <p:spPr>
          <a:xfrm>
            <a:off x="11814296" y="2204236"/>
            <a:ext cx="3656779" cy="1040541"/>
          </a:xfrm>
          <a:prstGeom prst="rect">
            <a:avLst/>
          </a:prstGeom>
          <a:noFill/>
        </p:spPr>
        <p:txBody>
          <a:bodyPr wrap="square">
            <a:spAutoFit/>
          </a:bodyPr>
          <a:lstStyle/>
          <a:p>
            <a:pPr marL="514350" indent="-514350">
              <a:lnSpc>
                <a:spcPts val="3900"/>
              </a:lnSpc>
              <a:buFont typeface="+mj-lt"/>
              <a:buAutoNum type="arabicPeriod"/>
            </a:pPr>
            <a:r>
              <a:rPr lang="en-US" altLang="zh-TW" sz="2400" b="1" kern="1200" dirty="0">
                <a:solidFill>
                  <a:srgbClr val="151E24"/>
                </a:solidFill>
                <a:effectLst/>
                <a:latin typeface="微軟正黑體" panose="020B0604030504040204" pitchFamily="34" charset="-120"/>
                <a:ea typeface="微軟正黑體" panose="020B0604030504040204" pitchFamily="34" charset="-120"/>
              </a:rPr>
              <a:t>Arduino</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 </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程式撰寫 </a:t>
            </a:r>
            <a:endParaRPr lang="en-US" altLang="zh-TW" sz="2400" b="1" kern="1200" dirty="0">
              <a:solidFill>
                <a:srgbClr val="151E24"/>
              </a:solidFill>
              <a:effectLst/>
              <a:latin typeface="微軟正黑體" panose="020B0604030504040204" pitchFamily="34" charset="-120"/>
              <a:ea typeface="微軟正黑體" panose="020B0604030504040204" pitchFamily="34" charset="-120"/>
            </a:endParaRPr>
          </a:p>
          <a:p>
            <a:pPr marL="514350" indent="-514350">
              <a:lnSpc>
                <a:spcPts val="3900"/>
              </a:lnSpc>
              <a:buFont typeface="+mj-lt"/>
              <a:buAutoNum type="arabicPeriod"/>
            </a:pPr>
            <a:r>
              <a:rPr lang="zh-TW" altLang="zh-TW" sz="2400" b="1" kern="1200" dirty="0">
                <a:solidFill>
                  <a:srgbClr val="151E24"/>
                </a:solidFill>
                <a:effectLst/>
                <a:latin typeface="微軟正黑體" panose="020B0604030504040204" pitchFamily="34" charset="-120"/>
                <a:ea typeface="微軟正黑體" panose="020B0604030504040204" pitchFamily="34" charset="-120"/>
              </a:rPr>
              <a:t>建構定位模型</a:t>
            </a:r>
            <a:endParaRPr lang="zh-TW" altLang="en-US" sz="2400" b="1" dirty="0">
              <a:solidFill>
                <a:srgbClr val="151E24"/>
              </a:solidFill>
              <a:latin typeface="微軟正黑體" panose="020B0604030504040204" pitchFamily="34" charset="-120"/>
              <a:ea typeface="微軟正黑體" panose="020B0604030504040204" pitchFamily="34" charset="-120"/>
            </a:endParaRPr>
          </a:p>
        </p:txBody>
      </p:sp>
      <p:sp>
        <p:nvSpPr>
          <p:cNvPr id="54" name="文字方塊 53">
            <a:extLst>
              <a:ext uri="{FF2B5EF4-FFF2-40B4-BE49-F238E27FC236}">
                <a16:creationId xmlns:a16="http://schemas.microsoft.com/office/drawing/2014/main" id="{0F1A3550-BDC4-4DBE-A8FC-52F7F92F673F}"/>
              </a:ext>
            </a:extLst>
          </p:cNvPr>
          <p:cNvSpPr txBox="1"/>
          <p:nvPr/>
        </p:nvSpPr>
        <p:spPr>
          <a:xfrm>
            <a:off x="11814296" y="5027233"/>
            <a:ext cx="4922967" cy="993349"/>
          </a:xfrm>
          <a:prstGeom prst="rect">
            <a:avLst/>
          </a:prstGeom>
          <a:noFill/>
        </p:spPr>
        <p:txBody>
          <a:bodyPr wrap="square">
            <a:spAutoFit/>
          </a:bodyPr>
          <a:lstStyle/>
          <a:p>
            <a:pPr marL="457200" indent="-457200">
              <a:lnSpc>
                <a:spcPts val="3700"/>
              </a:lnSpc>
              <a:buFont typeface="+mj-lt"/>
              <a:buAutoNum type="arabicPeriod"/>
            </a:pPr>
            <a:r>
              <a:rPr lang="en-US" altLang="zh-TW" sz="2400" b="1" kern="1200" dirty="0">
                <a:solidFill>
                  <a:srgbClr val="151E24"/>
                </a:solidFill>
                <a:effectLst/>
                <a:latin typeface="微軟正黑體" panose="020B0604030504040204" pitchFamily="34" charset="-120"/>
                <a:ea typeface="微軟正黑體" panose="020B0604030504040204" pitchFamily="34" charset="-120"/>
              </a:rPr>
              <a:t>PhpMyAdmin</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資料庫結構設定</a:t>
            </a:r>
            <a:endParaRPr lang="en-US" altLang="zh-TW" sz="2400" b="1" kern="1200" dirty="0">
              <a:solidFill>
                <a:srgbClr val="151E24"/>
              </a:solidFill>
              <a:effectLst/>
              <a:latin typeface="微軟正黑體" panose="020B0604030504040204" pitchFamily="34" charset="-120"/>
              <a:ea typeface="微軟正黑體" panose="020B0604030504040204" pitchFamily="34" charset="-120"/>
            </a:endParaRPr>
          </a:p>
          <a:p>
            <a:pPr marL="457200" indent="-457200">
              <a:lnSpc>
                <a:spcPts val="3700"/>
              </a:lnSpc>
              <a:buFont typeface="+mj-lt"/>
              <a:buAutoNum type="arabicPeriod"/>
            </a:pPr>
            <a:r>
              <a:rPr lang="en-US" altLang="zh-TW" sz="2400" b="1" kern="1200" dirty="0">
                <a:solidFill>
                  <a:srgbClr val="151E24"/>
                </a:solidFill>
                <a:effectLst/>
                <a:latin typeface="微軟正黑體" panose="020B0604030504040204" pitchFamily="34" charset="-120"/>
                <a:ea typeface="微軟正黑體" panose="020B0604030504040204" pitchFamily="34" charset="-120"/>
              </a:rPr>
              <a:t>Php</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程式撰寫</a:t>
            </a:r>
            <a:endParaRPr lang="zh-TW" altLang="en-US" sz="2400" b="1" dirty="0">
              <a:solidFill>
                <a:srgbClr val="151E24"/>
              </a:solidFill>
              <a:latin typeface="微軟正黑體" panose="020B0604030504040204" pitchFamily="34" charset="-120"/>
              <a:ea typeface="微軟正黑體" panose="020B0604030504040204" pitchFamily="34" charset="-120"/>
            </a:endParaRPr>
          </a:p>
        </p:txBody>
      </p:sp>
      <p:grpSp>
        <p:nvGrpSpPr>
          <p:cNvPr id="56" name="群組 55">
            <a:extLst>
              <a:ext uri="{FF2B5EF4-FFF2-40B4-BE49-F238E27FC236}">
                <a16:creationId xmlns:a16="http://schemas.microsoft.com/office/drawing/2014/main" id="{004DB853-52D5-4151-9002-0A5E56BD644D}"/>
              </a:ext>
            </a:extLst>
          </p:cNvPr>
          <p:cNvGrpSpPr/>
          <p:nvPr/>
        </p:nvGrpSpPr>
        <p:grpSpPr>
          <a:xfrm>
            <a:off x="9512488" y="4505276"/>
            <a:ext cx="2076505" cy="2076505"/>
            <a:chOff x="2204800" y="1730836"/>
            <a:chExt cx="2076505" cy="2076505"/>
          </a:xfrm>
        </p:grpSpPr>
        <p:pic>
          <p:nvPicPr>
            <p:cNvPr id="60" name="圖片 59">
              <a:extLst>
                <a:ext uri="{FF2B5EF4-FFF2-40B4-BE49-F238E27FC236}">
                  <a16:creationId xmlns:a16="http://schemas.microsoft.com/office/drawing/2014/main" id="{E06B3883-A2A0-4807-8BFA-E0B12D1F202D}"/>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204800" y="1730836"/>
              <a:ext cx="2076505" cy="2076505"/>
            </a:xfrm>
            <a:prstGeom prst="rect">
              <a:avLst/>
            </a:prstGeom>
          </p:spPr>
        </p:pic>
        <p:sp>
          <p:nvSpPr>
            <p:cNvPr id="61" name="文字方塊 60">
              <a:extLst>
                <a:ext uri="{FF2B5EF4-FFF2-40B4-BE49-F238E27FC236}">
                  <a16:creationId xmlns:a16="http://schemas.microsoft.com/office/drawing/2014/main" id="{50B6A475-B794-45F0-932F-5A799ECA436B}"/>
                </a:ext>
              </a:extLst>
            </p:cNvPr>
            <p:cNvSpPr txBox="1"/>
            <p:nvPr/>
          </p:nvSpPr>
          <p:spPr>
            <a:xfrm>
              <a:off x="2346174" y="2292035"/>
              <a:ext cx="1785060" cy="954107"/>
            </a:xfrm>
            <a:prstGeom prst="rect">
              <a:avLst/>
            </a:prstGeom>
            <a:noFill/>
          </p:spPr>
          <p:txBody>
            <a:bodyPr wrap="square">
              <a:spAutoFit/>
            </a:bodyPr>
            <a:lstStyle/>
            <a:p>
              <a:pPr algn="ct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資料庫</a:t>
              </a:r>
              <a:endParaRPr lang="en-US"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endParaRPr>
            </a:p>
            <a:p>
              <a:pPr algn="ctr"/>
              <a:r>
                <a:rPr lang="zh-TW" altLang="zh-TW" sz="2800" b="1" kern="0" dirty="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建立</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grpSp>
        <p:nvGrpSpPr>
          <p:cNvPr id="57" name="群組 56">
            <a:extLst>
              <a:ext uri="{FF2B5EF4-FFF2-40B4-BE49-F238E27FC236}">
                <a16:creationId xmlns:a16="http://schemas.microsoft.com/office/drawing/2014/main" id="{DF407840-1CC3-47B0-9453-F8C8206D4CC2}"/>
              </a:ext>
            </a:extLst>
          </p:cNvPr>
          <p:cNvGrpSpPr/>
          <p:nvPr/>
        </p:nvGrpSpPr>
        <p:grpSpPr>
          <a:xfrm>
            <a:off x="9512488" y="7532300"/>
            <a:ext cx="2076505" cy="2076505"/>
            <a:chOff x="2196105" y="2887334"/>
            <a:chExt cx="2076505" cy="2076505"/>
          </a:xfrm>
        </p:grpSpPr>
        <p:pic>
          <p:nvPicPr>
            <p:cNvPr id="58" name="圖片 57">
              <a:extLst>
                <a:ext uri="{FF2B5EF4-FFF2-40B4-BE49-F238E27FC236}">
                  <a16:creationId xmlns:a16="http://schemas.microsoft.com/office/drawing/2014/main" id="{EDDFC85E-5EC9-4C76-B315-6A196040F9E2}"/>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196105" y="2887334"/>
              <a:ext cx="2076505" cy="2076505"/>
            </a:xfrm>
            <a:prstGeom prst="rect">
              <a:avLst/>
            </a:prstGeom>
          </p:spPr>
        </p:pic>
        <p:sp>
          <p:nvSpPr>
            <p:cNvPr id="59" name="文字方塊 58">
              <a:extLst>
                <a:ext uri="{FF2B5EF4-FFF2-40B4-BE49-F238E27FC236}">
                  <a16:creationId xmlns:a16="http://schemas.microsoft.com/office/drawing/2014/main" id="{355F0481-8989-4716-8279-96B04001FA7D}"/>
                </a:ext>
              </a:extLst>
            </p:cNvPr>
            <p:cNvSpPr txBox="1"/>
            <p:nvPr/>
          </p:nvSpPr>
          <p:spPr>
            <a:xfrm>
              <a:off x="2346174" y="3448533"/>
              <a:ext cx="1785060" cy="954107"/>
            </a:xfrm>
            <a:prstGeom prst="rect">
              <a:avLst/>
            </a:prstGeom>
            <a:noFill/>
          </p:spPr>
          <p:txBody>
            <a:bodyPr wrap="square">
              <a:spAutoFit/>
            </a:bodyPr>
            <a:lstStyle/>
            <a:p>
              <a:pPr algn="ctr"/>
              <a:r>
                <a:rPr lang="en-US" altLang="zh-TW" sz="2800" b="1" kern="0" dirty="0" err="1" smtClean="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rPr>
                <a:t>Matlab</a:t>
              </a:r>
              <a:endParaRPr lang="en-US" altLang="zh-TW" sz="2800" b="1" kern="0" dirty="0" smtClean="0">
                <a:solidFill>
                  <a:schemeClr val="bg1"/>
                </a:solidFill>
                <a:latin typeface="微軟正黑體" panose="020B0604030504040204" pitchFamily="34" charset="-120"/>
                <a:ea typeface="微軟正黑體" panose="020B0604030504040204" pitchFamily="34" charset="-120"/>
                <a:cs typeface="Segoe UI Emoji" panose="020B0502040204020203" pitchFamily="34" charset="0"/>
              </a:endParaRPr>
            </a:p>
            <a:p>
              <a:pPr algn="ctr"/>
              <a:r>
                <a:rPr lang="zh-TW" altLang="en-US" sz="2800" b="1" dirty="0" smtClean="0">
                  <a:solidFill>
                    <a:schemeClr val="bg1"/>
                  </a:solidFill>
                  <a:latin typeface="微軟正黑體" panose="020B0604030504040204" pitchFamily="34" charset="-120"/>
                  <a:ea typeface="微軟正黑體" panose="020B0604030504040204" pitchFamily="34" charset="-120"/>
                </a:rPr>
                <a:t>製圖定位</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grpSp>
      <p:sp>
        <p:nvSpPr>
          <p:cNvPr id="62" name="文字方塊 61">
            <a:extLst>
              <a:ext uri="{FF2B5EF4-FFF2-40B4-BE49-F238E27FC236}">
                <a16:creationId xmlns:a16="http://schemas.microsoft.com/office/drawing/2014/main" id="{0AB6A780-9874-4F93-831A-FC3015D5D520}"/>
              </a:ext>
            </a:extLst>
          </p:cNvPr>
          <p:cNvSpPr txBox="1"/>
          <p:nvPr/>
        </p:nvSpPr>
        <p:spPr>
          <a:xfrm>
            <a:off x="11814296" y="8073877"/>
            <a:ext cx="4922967" cy="993349"/>
          </a:xfrm>
          <a:prstGeom prst="rect">
            <a:avLst/>
          </a:prstGeom>
          <a:noFill/>
        </p:spPr>
        <p:txBody>
          <a:bodyPr wrap="square">
            <a:spAutoFit/>
          </a:bodyPr>
          <a:lstStyle/>
          <a:p>
            <a:pPr marL="457200" indent="-457200">
              <a:lnSpc>
                <a:spcPts val="3700"/>
              </a:lnSpc>
              <a:buFont typeface="+mj-lt"/>
              <a:buAutoNum type="arabicPeriod"/>
            </a:pPr>
            <a:r>
              <a:rPr lang="en-US" altLang="zh-TW" sz="2400" b="1" kern="1200" dirty="0">
                <a:solidFill>
                  <a:srgbClr val="151E24"/>
                </a:solidFill>
                <a:effectLst/>
                <a:latin typeface="微軟正黑體" panose="020B0604030504040204" pitchFamily="34" charset="-120"/>
                <a:ea typeface="微軟正黑體" panose="020B0604030504040204" pitchFamily="34" charset="-120"/>
              </a:rPr>
              <a:t>Excel</a:t>
            </a:r>
            <a:r>
              <a:rPr lang="zh-TW" altLang="en-US" sz="2400" b="1" kern="1200" dirty="0">
                <a:solidFill>
                  <a:srgbClr val="151E24"/>
                </a:solidFill>
                <a:effectLst/>
                <a:latin typeface="微軟正黑體" panose="020B0604030504040204" pitchFamily="34" charset="-120"/>
                <a:ea typeface="微軟正黑體" panose="020B0604030504040204" pitchFamily="34" charset="-120"/>
              </a:rPr>
              <a:t>數據分析 </a:t>
            </a:r>
            <a:r>
              <a:rPr lang="en-US" altLang="zh-TW" sz="2400" b="1" kern="1200" dirty="0">
                <a:solidFill>
                  <a:srgbClr val="151E24"/>
                </a:solidFill>
                <a:effectLst/>
                <a:latin typeface="微軟正黑體" panose="020B0604030504040204" pitchFamily="34" charset="-120"/>
                <a:ea typeface="微軟正黑體" panose="020B0604030504040204" pitchFamily="34" charset="-120"/>
              </a:rPr>
              <a:t>Php</a:t>
            </a:r>
            <a:r>
              <a:rPr lang="zh-TW" altLang="zh-TW" sz="2400" b="1" kern="1200" dirty="0">
                <a:solidFill>
                  <a:srgbClr val="151E24"/>
                </a:solidFill>
                <a:effectLst/>
                <a:latin typeface="微軟正黑體" panose="020B0604030504040204" pitchFamily="34" charset="-120"/>
                <a:ea typeface="微軟正黑體" panose="020B0604030504040204" pitchFamily="34" charset="-120"/>
              </a:rPr>
              <a:t>程式撰寫</a:t>
            </a:r>
            <a:endParaRPr lang="en-US" altLang="zh-TW" sz="2400" b="1" kern="1200" dirty="0">
              <a:solidFill>
                <a:srgbClr val="151E24"/>
              </a:solidFill>
              <a:effectLst/>
              <a:latin typeface="微軟正黑體" panose="020B0604030504040204" pitchFamily="34" charset="-120"/>
              <a:ea typeface="微軟正黑體" panose="020B0604030504040204" pitchFamily="34" charset="-120"/>
            </a:endParaRPr>
          </a:p>
          <a:p>
            <a:pPr marL="457200" indent="-457200">
              <a:lnSpc>
                <a:spcPts val="3700"/>
              </a:lnSpc>
              <a:buFont typeface="+mj-lt"/>
              <a:buAutoNum type="arabicPeriod"/>
            </a:pPr>
            <a:r>
              <a:rPr lang="zh-TW" altLang="en-US" sz="2400" b="1" dirty="0">
                <a:solidFill>
                  <a:srgbClr val="151E24"/>
                </a:solidFill>
                <a:latin typeface="微軟正黑體" panose="020B0604030504040204" pitchFamily="34" charset="-120"/>
                <a:ea typeface="微軟正黑體" panose="020B0604030504040204" pitchFamily="34" charset="-120"/>
              </a:rPr>
              <a:t>帶入</a:t>
            </a:r>
            <a:r>
              <a:rPr lang="en-US" altLang="zh-TW" sz="2400" b="1" dirty="0">
                <a:solidFill>
                  <a:srgbClr val="151E24"/>
                </a:solidFill>
                <a:latin typeface="微軟正黑體" panose="020B0604030504040204" pitchFamily="34" charset="-120"/>
                <a:ea typeface="微軟正黑體" panose="020B0604030504040204" pitchFamily="34" charset="-120"/>
              </a:rPr>
              <a:t>Excel</a:t>
            </a:r>
            <a:r>
              <a:rPr lang="zh-TW" altLang="en-US" sz="2400" b="1" dirty="0">
                <a:solidFill>
                  <a:srgbClr val="151E24"/>
                </a:solidFill>
                <a:latin typeface="微軟正黑體" panose="020B0604030504040204" pitchFamily="34" charset="-120"/>
                <a:ea typeface="微軟正黑體" panose="020B0604030504040204" pitchFamily="34" charset="-120"/>
              </a:rPr>
              <a:t>數據以撰寫程式</a:t>
            </a:r>
          </a:p>
        </p:txBody>
      </p:sp>
      <p:pic>
        <p:nvPicPr>
          <p:cNvPr id="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5600" y="1729471"/>
            <a:ext cx="7006439" cy="7879334"/>
          </a:xfrm>
          <a:prstGeom prst="rect">
            <a:avLst/>
          </a:prstGeom>
          <a:noFill/>
          <a:extLst>
            <a:ext uri="{909E8E84-426E-40DD-AFC4-6F175D3DCCD1}">
              <a14:hiddenFill xmlns:a14="http://schemas.microsoft.com/office/drawing/2010/main">
                <a:solidFill>
                  <a:srgbClr val="FFFFFF"/>
                </a:solidFill>
              </a14:hiddenFill>
            </a:ext>
          </a:extLst>
        </p:spPr>
      </p:pic>
      <p:sp>
        <p:nvSpPr>
          <p:cNvPr id="6" name="投影片編號版面配置區 5"/>
          <p:cNvSpPr>
            <a:spLocks noGrp="1"/>
          </p:cNvSpPr>
          <p:nvPr>
            <p:ph type="sldNum" sz="quarter" idx="12"/>
          </p:nvPr>
        </p:nvSpPr>
        <p:spPr/>
        <p:txBody>
          <a:bodyPr/>
          <a:lstStyle/>
          <a:p>
            <a:fld id="{6BD11731-35EA-41EA-B932-75CDBE315166}" type="slidenum">
              <a:rPr lang="zh-TW" altLang="en-US" smtClean="0">
                <a:ln>
                  <a:solidFill>
                    <a:sysClr val="windowText" lastClr="000000"/>
                  </a:solidFill>
                </a:ln>
                <a:solidFill>
                  <a:sysClr val="windowText" lastClr="000000"/>
                </a:solidFill>
              </a:rPr>
              <a:t>9</a:t>
            </a:fld>
            <a:endParaRPr lang="zh-TW" alt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456570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1940</TotalTime>
  <Words>5519</Words>
  <Application>Microsoft Office PowerPoint</Application>
  <PresentationFormat>自訂</PresentationFormat>
  <Paragraphs>521</Paragraphs>
  <Slides>39</Slides>
  <Notes>31</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39</vt:i4>
      </vt:variant>
    </vt:vector>
  </HeadingPairs>
  <TitlesOfParts>
    <vt:vector size="51" baseType="lpstr">
      <vt:lpstr>DFKaiShu-SB-Estd-BF</vt:lpstr>
      <vt:lpstr>Heiti SC Medium</vt:lpstr>
      <vt:lpstr>Imprint MT Shadow</vt:lpstr>
      <vt:lpstr>微軟正黑體</vt:lpstr>
      <vt:lpstr>新細明體</vt:lpstr>
      <vt:lpstr>標楷體</vt:lpstr>
      <vt:lpstr>Arial</vt:lpstr>
      <vt:lpstr>Calibri</vt:lpstr>
      <vt:lpstr>Calibri Light</vt:lpstr>
      <vt:lpstr>Segoe UI Emoji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蔡智昇</dc:creator>
  <cp:lastModifiedBy>USER</cp:lastModifiedBy>
  <cp:revision>208</cp:revision>
  <dcterms:created xsi:type="dcterms:W3CDTF">2021-12-16T05:56:42Z</dcterms:created>
  <dcterms:modified xsi:type="dcterms:W3CDTF">2021-12-23T18:13:37Z</dcterms:modified>
</cp:coreProperties>
</file>